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</p:sldMasterIdLst>
  <p:notesMasterIdLst>
    <p:notesMasterId r:id="rId120"/>
  </p:notesMasterIdLst>
  <p:handoutMasterIdLst>
    <p:handoutMasterId r:id="rId121"/>
  </p:handoutMasterIdLst>
  <p:sldIdLst>
    <p:sldId id="388" r:id="rId3"/>
    <p:sldId id="390" r:id="rId4"/>
    <p:sldId id="391" r:id="rId5"/>
    <p:sldId id="392" r:id="rId6"/>
    <p:sldId id="393" r:id="rId7"/>
    <p:sldId id="425" r:id="rId8"/>
    <p:sldId id="426" r:id="rId9"/>
    <p:sldId id="427" r:id="rId10"/>
    <p:sldId id="607" r:id="rId11"/>
    <p:sldId id="429" r:id="rId12"/>
    <p:sldId id="421" r:id="rId13"/>
    <p:sldId id="430" r:id="rId14"/>
    <p:sldId id="433" r:id="rId15"/>
    <p:sldId id="431" r:id="rId16"/>
    <p:sldId id="435" r:id="rId17"/>
    <p:sldId id="428" r:id="rId18"/>
    <p:sldId id="434" r:id="rId19"/>
    <p:sldId id="606" r:id="rId20"/>
    <p:sldId id="436" r:id="rId21"/>
    <p:sldId id="437" r:id="rId22"/>
    <p:sldId id="438" r:id="rId23"/>
    <p:sldId id="439" r:id="rId24"/>
    <p:sldId id="612" r:id="rId25"/>
    <p:sldId id="440" r:id="rId26"/>
    <p:sldId id="441" r:id="rId27"/>
    <p:sldId id="535" r:id="rId28"/>
    <p:sldId id="605" r:id="rId29"/>
    <p:sldId id="536" r:id="rId30"/>
    <p:sldId id="442" r:id="rId31"/>
    <p:sldId id="443" r:id="rId32"/>
    <p:sldId id="608" r:id="rId33"/>
    <p:sldId id="444" r:id="rId34"/>
    <p:sldId id="474" r:id="rId35"/>
    <p:sldId id="475" r:id="rId36"/>
    <p:sldId id="476" r:id="rId37"/>
    <p:sldId id="477" r:id="rId38"/>
    <p:sldId id="480" r:id="rId39"/>
    <p:sldId id="479" r:id="rId40"/>
    <p:sldId id="481" r:id="rId41"/>
    <p:sldId id="482" r:id="rId42"/>
    <p:sldId id="472" r:id="rId43"/>
    <p:sldId id="610" r:id="rId44"/>
    <p:sldId id="611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534" r:id="rId57"/>
    <p:sldId id="494" r:id="rId58"/>
    <p:sldId id="495" r:id="rId59"/>
    <p:sldId id="496" r:id="rId60"/>
    <p:sldId id="501" r:id="rId61"/>
    <p:sldId id="497" r:id="rId62"/>
    <p:sldId id="502" r:id="rId63"/>
    <p:sldId id="503" r:id="rId64"/>
    <p:sldId id="506" r:id="rId65"/>
    <p:sldId id="540" r:id="rId66"/>
    <p:sldId id="541" r:id="rId67"/>
    <p:sldId id="542" r:id="rId68"/>
    <p:sldId id="545" r:id="rId69"/>
    <p:sldId id="546" r:id="rId70"/>
    <p:sldId id="547" r:id="rId71"/>
    <p:sldId id="548" r:id="rId72"/>
    <p:sldId id="551" r:id="rId73"/>
    <p:sldId id="552" r:id="rId74"/>
    <p:sldId id="555" r:id="rId75"/>
    <p:sldId id="556" r:id="rId76"/>
    <p:sldId id="557" r:id="rId77"/>
    <p:sldId id="558" r:id="rId78"/>
    <p:sldId id="563" r:id="rId79"/>
    <p:sldId id="564" r:id="rId80"/>
    <p:sldId id="565" r:id="rId81"/>
    <p:sldId id="566" r:id="rId82"/>
    <p:sldId id="567" r:id="rId83"/>
    <p:sldId id="569" r:id="rId84"/>
    <p:sldId id="571" r:id="rId85"/>
    <p:sldId id="572" r:id="rId86"/>
    <p:sldId id="573" r:id="rId87"/>
    <p:sldId id="574" r:id="rId88"/>
    <p:sldId id="575" r:id="rId89"/>
    <p:sldId id="576" r:id="rId90"/>
    <p:sldId id="577" r:id="rId91"/>
    <p:sldId id="578" r:id="rId92"/>
    <p:sldId id="579" r:id="rId93"/>
    <p:sldId id="580" r:id="rId94"/>
    <p:sldId id="581" r:id="rId95"/>
    <p:sldId id="582" r:id="rId96"/>
    <p:sldId id="583" r:id="rId97"/>
    <p:sldId id="584" r:id="rId98"/>
    <p:sldId id="585" r:id="rId99"/>
    <p:sldId id="586" r:id="rId100"/>
    <p:sldId id="587" r:id="rId101"/>
    <p:sldId id="588" r:id="rId102"/>
    <p:sldId id="589" r:id="rId103"/>
    <p:sldId id="590" r:id="rId104"/>
    <p:sldId id="591" r:id="rId105"/>
    <p:sldId id="592" r:id="rId106"/>
    <p:sldId id="593" r:id="rId107"/>
    <p:sldId id="594" r:id="rId108"/>
    <p:sldId id="595" r:id="rId109"/>
    <p:sldId id="596" r:id="rId110"/>
    <p:sldId id="597" r:id="rId111"/>
    <p:sldId id="598" r:id="rId112"/>
    <p:sldId id="599" r:id="rId113"/>
    <p:sldId id="600" r:id="rId114"/>
    <p:sldId id="601" r:id="rId115"/>
    <p:sldId id="602" r:id="rId116"/>
    <p:sldId id="538" r:id="rId117"/>
    <p:sldId id="603" r:id="rId118"/>
    <p:sldId id="604" r:id="rId119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391"/>
            <p14:sldId id="392"/>
            <p14:sldId id="393"/>
            <p14:sldId id="425"/>
            <p14:sldId id="426"/>
            <p14:sldId id="427"/>
            <p14:sldId id="607"/>
            <p14:sldId id="429"/>
            <p14:sldId id="421"/>
            <p14:sldId id="430"/>
            <p14:sldId id="433"/>
            <p14:sldId id="431"/>
            <p14:sldId id="435"/>
            <p14:sldId id="428"/>
            <p14:sldId id="434"/>
            <p14:sldId id="606"/>
            <p14:sldId id="436"/>
            <p14:sldId id="437"/>
            <p14:sldId id="438"/>
            <p14:sldId id="439"/>
            <p14:sldId id="612"/>
            <p14:sldId id="440"/>
            <p14:sldId id="441"/>
            <p14:sldId id="535"/>
            <p14:sldId id="605"/>
            <p14:sldId id="536"/>
            <p14:sldId id="442"/>
            <p14:sldId id="443"/>
            <p14:sldId id="608"/>
            <p14:sldId id="444"/>
            <p14:sldId id="474"/>
            <p14:sldId id="475"/>
            <p14:sldId id="476"/>
            <p14:sldId id="477"/>
            <p14:sldId id="480"/>
            <p14:sldId id="479"/>
            <p14:sldId id="481"/>
            <p14:sldId id="482"/>
            <p14:sldId id="472"/>
            <p14:sldId id="610"/>
            <p14:sldId id="611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534"/>
            <p14:sldId id="494"/>
            <p14:sldId id="495"/>
            <p14:sldId id="496"/>
            <p14:sldId id="501"/>
            <p14:sldId id="497"/>
            <p14:sldId id="502"/>
            <p14:sldId id="503"/>
            <p14:sldId id="506"/>
            <p14:sldId id="540"/>
            <p14:sldId id="541"/>
            <p14:sldId id="542"/>
            <p14:sldId id="545"/>
            <p14:sldId id="546"/>
            <p14:sldId id="547"/>
            <p14:sldId id="548"/>
            <p14:sldId id="551"/>
            <p14:sldId id="552"/>
            <p14:sldId id="555"/>
            <p14:sldId id="556"/>
            <p14:sldId id="557"/>
            <p14:sldId id="558"/>
            <p14:sldId id="563"/>
            <p14:sldId id="564"/>
            <p14:sldId id="565"/>
            <p14:sldId id="566"/>
            <p14:sldId id="567"/>
            <p14:sldId id="569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538"/>
            <p14:sldId id="603"/>
            <p14:sldId id="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0" autoAdjust="0"/>
    <p:restoredTop sz="91413" autoAdjust="0"/>
  </p:normalViewPr>
  <p:slideViewPr>
    <p:cSldViewPr snapToGrid="0">
      <p:cViewPr varScale="1">
        <p:scale>
          <a:sx n="153" d="100"/>
          <a:sy n="153" d="100"/>
        </p:scale>
        <p:origin x="59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6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AS_SET - aggregation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91662-5D34-49D8-B063-358F6146799F}" type="slidenum">
              <a:rPr lang="en-US"/>
              <a:pPr/>
              <a:t>30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32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34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29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35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0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36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62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37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60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39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5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93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40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701675"/>
            <a:ext cx="617537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1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06F22-6FEC-4009-BF14-0F9706B0DEC6}" type="slidenum">
              <a:rPr lang="en-US"/>
              <a:pPr/>
              <a:t>41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30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8CF44-4024-4860-B2C7-ED3B1C9A980B}" type="slidenum">
              <a:rPr lang="en-US"/>
              <a:pPr/>
              <a:t>45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</a:t>
            </a:r>
            <a:r>
              <a:rPr lang="en-US">
                <a:sym typeface="Wingdings" pitchFamily="2" charset="2"/>
              </a:rPr>
              <a:t> why we should care about convergence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0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3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4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3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1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88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15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64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1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4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9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748E-6E67-47A4-93FE-0AADFA51A8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85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748E-6E67-47A4-93FE-0AADFA51A8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41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99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Why do they last so long?</a:t>
            </a:r>
            <a:endParaRPr lang="en-US" sz="4300">
              <a:latin typeface="Arial" charset="0"/>
              <a:cs typeface="Arial" charset="0"/>
              <a:sym typeface="Arial" charset="0"/>
            </a:endParaRPr>
          </a:p>
          <a:p>
            <a:pPr>
              <a:buClr>
                <a:srgbClr val="000000"/>
              </a:buClr>
            </a:pPr>
            <a:r>
              <a:rPr lang="en-US" sz="4900"/>
              <a:t>Let</a:t>
            </a:r>
            <a:r>
              <a:rPr lang="ja-JP" altLang="en-US" sz="4900"/>
              <a:t>’</a:t>
            </a:r>
            <a:r>
              <a:rPr lang="en-US" sz="4900"/>
              <a:t>s take a look at how people deal with them today. </a:t>
            </a:r>
          </a:p>
          <a:p>
            <a:pPr>
              <a:buClr>
                <a:srgbClr val="000000"/>
              </a:buClr>
            </a:pPr>
            <a:r>
              <a:rPr lang="en-US" sz="4300">
                <a:latin typeface="Arial" charset="0"/>
                <a:cs typeface="Arial" charset="0"/>
                <a:sym typeface="Arial" charset="0"/>
              </a:rPr>
              <a:t>traceroute just trails off, didn</a:t>
            </a:r>
            <a:r>
              <a:rPr lang="ja-JP" altLang="en-US" sz="43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4300">
                <a:latin typeface="Arial" charset="0"/>
                <a:cs typeface="Arial" charset="0"/>
                <a:sym typeface="Arial" charset="0"/>
              </a:rPr>
              <a:t>t receive a response from the destination.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300">
                <a:latin typeface="Arial" charset="0"/>
                <a:cs typeface="Arial" charset="0"/>
                <a:sym typeface="Arial" charset="0"/>
              </a:rPr>
              <a:t>Problem in DC?</a:t>
            </a:r>
            <a:r>
              <a:rPr lang="en-US" sz="3300"/>
              <a:t> </a:t>
            </a:r>
            <a:r>
              <a:rPr lang="en-US" sz="4300">
                <a:latin typeface="Arial" charset="0"/>
                <a:cs typeface="Arial" charset="0"/>
                <a:sym typeface="Arial" charset="0"/>
              </a:rPr>
              <a:t>TR CAN</a:t>
            </a:r>
            <a:r>
              <a:rPr lang="ja-JP" altLang="en-US" sz="43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4300">
                <a:latin typeface="Arial" charset="0"/>
                <a:cs typeface="Arial" charset="0"/>
                <a:sym typeface="Arial" charset="0"/>
              </a:rPr>
              <a:t>T TELL THE DIFFERENCE</a:t>
            </a:r>
            <a:endParaRPr lang="en-US" sz="33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300">
                <a:latin typeface="Arial" charset="0"/>
                <a:cs typeface="Arial" charset="0"/>
                <a:sym typeface="Arial" charset="0"/>
              </a:rPr>
              <a:t>No one on the mailing list ever indicated that they had any idea on the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That example gives an idea of why problems last so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4F3ED-276B-4EBF-A70E-5AE873389F75}" type="slidenum">
              <a:rPr lang="en-US"/>
              <a:pPr/>
              <a:t>17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3263"/>
            <a:ext cx="6173787" cy="3473450"/>
          </a:xfrm>
          <a:ln w="12700" cap="flat">
            <a:solidFill>
              <a:schemeClr val="tx1"/>
            </a:solidFill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  <a:ln/>
        </p:spPr>
        <p:txBody>
          <a:bodyPr wrap="square" lIns="92378" tIns="46972" rIns="92378" bIns="46972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7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That example gives an idea of why problems last so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6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900"/>
              <a:t>That example gives an idea of why problems last so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21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260">
              <a:buClr>
                <a:srgbClr val="000000"/>
              </a:buClr>
            </a:pPr>
            <a:r>
              <a:rPr lang="en-US" sz="5400"/>
              <a:t>Once problem resolves, revert</a:t>
            </a:r>
          </a:p>
          <a:p>
            <a:pPr marL="19260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Colin Scott built LIFEGUARD</a:t>
            </a:r>
            <a:r>
              <a:rPr lang="ja-JP" altLang="en-US" sz="27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2700">
                <a:latin typeface="Arial" charset="0"/>
                <a:cs typeface="Arial" charset="0"/>
                <a:sym typeface="Arial" charset="0"/>
              </a:rPr>
              <a:t>s failure location</a:t>
            </a:r>
          </a:p>
        </p:txBody>
      </p:sp>
    </p:spTree>
    <p:extLst>
      <p:ext uri="{BB962C8B-B14F-4D97-AF65-F5344CB8AC3E}">
        <p14:creationId xmlns:p14="http://schemas.microsoft.com/office/powerpoint/2010/main" val="19437088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100"/>
              <a:t>Want to build a system that works today, to locate problems even though paths are asym and failures uni.</a:t>
            </a:r>
          </a:p>
          <a:p>
            <a:pPr>
              <a:buClr>
                <a:srgbClr val="000000"/>
              </a:buClr>
            </a:pPr>
            <a:r>
              <a:rPr lang="en-US" sz="5100"/>
              <a:t>So what tools do we have available?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TARGET (not destination)</a:t>
            </a:r>
          </a:p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Only showing some reverse paths, but measure all</a:t>
            </a:r>
          </a:p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Current approach is painful, slow and often misleading</a:t>
            </a:r>
          </a:p>
          <a:p>
            <a:pPr marL="276054" lvl="1" indent="-276054">
              <a:spcBef>
                <a:spcPts val="607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3700"/>
              <a:t>We need more information to reason about an outage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0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400"/>
              <a:t>Other vantage points allow a richer view and direction isolation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90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2800"/>
              <a:t>Test which hops have paths to GMU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245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25">
              <a:spcBef>
                <a:spcPts val="404"/>
              </a:spcBef>
            </a:pPr>
            <a:r>
              <a:rPr lang="en-US" sz="2800" dirty="0"/>
              <a:t>Draw a line where all hops on one side have working path to GMU and all hops on other side don</a:t>
            </a:r>
            <a:r>
              <a:rPr lang="ja-JP" altLang="en-US" sz="2800" dirty="0"/>
              <a:t>’</a:t>
            </a:r>
            <a:r>
              <a:rPr lang="en-US" sz="2800" dirty="0"/>
              <a:t>t have a working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024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25">
              <a:spcBef>
                <a:spcPts val="404"/>
              </a:spcBef>
            </a:pPr>
            <a:r>
              <a:rPr lang="en-US" sz="3300">
                <a:latin typeface="Arial" charset="0"/>
                <a:cs typeface="Arial" charset="0"/>
                <a:sym typeface="Arial" charset="0"/>
              </a:rPr>
              <a:t>Identifying where the problem is a big win</a:t>
            </a:r>
          </a:p>
          <a:p>
            <a:pPr marL="40125">
              <a:spcBef>
                <a:spcPts val="404"/>
              </a:spcBef>
            </a:pPr>
            <a:r>
              <a:rPr lang="en-US" sz="3300">
                <a:latin typeface="Arial" charset="0"/>
                <a:cs typeface="Arial" charset="0"/>
                <a:sym typeface="Arial" charset="0"/>
              </a:rPr>
              <a:t>The operator can get in touch with the remote network causing the problem and YELL at them</a:t>
            </a:r>
          </a:p>
          <a:p>
            <a:pPr marL="40125">
              <a:spcBef>
                <a:spcPts val="404"/>
              </a:spcBef>
            </a:pPr>
            <a:r>
              <a:rPr lang="en-US" sz="3300">
                <a:latin typeface="Arial" charset="0"/>
                <a:cs typeface="Arial" charset="0"/>
                <a:sym typeface="Arial" charset="0"/>
              </a:rPr>
              <a:t>But can we make the repair faster, without requiring the involvement of the other network?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53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100"/>
              <a:t>So if we can locate a problem, how can we fix it?</a:t>
            </a:r>
          </a:p>
          <a:p>
            <a:pPr>
              <a:buClr>
                <a:srgbClr val="000000"/>
              </a:buClr>
            </a:pPr>
            <a:r>
              <a:rPr lang="en-US" sz="5100"/>
              <a:t>Two parts. Abstraction we want</a:t>
            </a:r>
          </a:p>
          <a:p>
            <a:pPr>
              <a:buClr>
                <a:srgbClr val="000000"/>
              </a:buClr>
            </a:pPr>
            <a:r>
              <a:rPr lang="en-US" sz="5100"/>
              <a:t>Protocol modifications face difficult path to adoption</a:t>
            </a:r>
          </a:p>
          <a:p>
            <a:pPr>
              <a:buClr>
                <a:srgbClr val="000000"/>
              </a:buClr>
            </a:pPr>
            <a:r>
              <a:rPr lang="en-US" sz="5100"/>
              <a:t>What can we do that would be usable unilaterally w/o involvement of other ISPs?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000"/>
              <a:t>Do something themselves, FWD or REV, without requiring involvement of the ISP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03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2600"/>
              <a:t>Fix with path diversity.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838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5000"/>
              <a:t>Not enough to get multiple providers</a:t>
            </a:r>
          </a:p>
          <a:p>
            <a:pPr>
              <a:buClr>
                <a:srgbClr val="000000"/>
              </a:buClr>
            </a:pPr>
            <a:r>
              <a:rPr lang="en-US" sz="5000"/>
              <a:t>Remember, we are talking about problems when router is advertising a route that doesn</a:t>
            </a:r>
            <a:r>
              <a:rPr lang="ja-JP" altLang="en-US" sz="5000"/>
              <a:t>’</a:t>
            </a:r>
            <a:r>
              <a:rPr lang="en-US" sz="5000"/>
              <a:t>t work</a:t>
            </a:r>
          </a:p>
          <a:p>
            <a:pPr>
              <a:buClr>
                <a:srgbClr val="000000"/>
              </a:buClr>
            </a:pPr>
            <a:r>
              <a:rPr lang="en-US" sz="5000"/>
              <a:t>No direct way to control what they choose</a:t>
            </a:r>
          </a:p>
          <a:p>
            <a:pPr>
              <a:buClr>
                <a:srgbClr val="000000"/>
              </a:buClr>
            </a:pPr>
            <a:r>
              <a:rPr lang="en-US" sz="5000"/>
              <a:t>Want a BGP announcement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5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WS wants a way to control paths to it.</a:t>
            </a: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No direct control over path chosen</a:t>
            </a:r>
            <a:endParaRPr lang="en-US" sz="4500"/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Signal </a:t>
            </a:r>
            <a:r>
              <a:rPr lang="ja-JP" altLang="en-US" sz="45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Don</a:t>
            </a:r>
            <a:r>
              <a:rPr lang="ja-JP" altLang="en-US" sz="4500"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t use L3 to reach the Web Server</a:t>
            </a:r>
            <a:r>
              <a:rPr lang="ja-JP" altLang="en-US" sz="45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 sz="4500">
              <a:latin typeface="Helvetica" charset="0"/>
              <a:cs typeface="Helvetica" charset="0"/>
              <a:sym typeface="Helvetica" charset="0"/>
            </a:endParaRPr>
          </a:p>
          <a:p>
            <a:pPr>
              <a:buClr>
                <a:srgbClr val="000000"/>
              </a:buClr>
              <a:buFont typeface="Helvetica" charset="0"/>
              <a:buNone/>
            </a:pP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17930856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500"/>
              <a:t>Walk through simulation results.</a:t>
            </a:r>
          </a:p>
          <a:p>
            <a:pPr>
              <a:buClr>
                <a:srgbClr val="000000"/>
              </a:buClr>
            </a:pPr>
            <a:r>
              <a:rPr lang="en-US" sz="3500"/>
              <a:t>Shows potential of having an avoid ABSTRACTION</a:t>
            </a:r>
          </a:p>
          <a:p>
            <a:pPr>
              <a:buClr>
                <a:srgbClr val="000000"/>
              </a:buClr>
            </a:pPr>
            <a:r>
              <a:rPr lang="en-US" sz="3500"/>
              <a:t>But BGP is hard to change</a:t>
            </a:r>
          </a:p>
          <a:p>
            <a:pPr>
              <a:buClr>
                <a:srgbClr val="000000"/>
              </a:buClr>
            </a:pPr>
            <a:r>
              <a:rPr lang="en-US" sz="3500"/>
              <a:t>Want to implement it now without changing protocol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92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All it controls is what it announces - &lt;CLICK&gt;</a:t>
            </a:r>
            <a:r>
              <a:rPr lang="ja-JP" altLang="en-US" sz="38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hey guys, the server is over here, figure it out</a:t>
            </a:r>
            <a:r>
              <a:rPr lang="ja-JP" altLang="en-US" sz="38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 sz="3800">
              <a:latin typeface="Helvetica" charset="0"/>
              <a:cs typeface="Helvetica" charset="0"/>
              <a:sym typeface="Helvetica" charset="0"/>
            </a:endParaRP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&lt;CLICK THROUGH ANNOUNCEMENTS UNTIL FAILURE&gt;</a:t>
            </a:r>
            <a:endParaRPr lang="en-US" sz="3800"/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So how can it announce in a way that hints to others to route around L3?</a:t>
            </a:r>
          </a:p>
        </p:txBody>
      </p:sp>
    </p:spTree>
    <p:extLst>
      <p:ext uri="{BB962C8B-B14F-4D97-AF65-F5344CB8AC3E}">
        <p14:creationId xmlns:p14="http://schemas.microsoft.com/office/powerpoint/2010/main" val="14337232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Helvetica" charset="0"/>
              <a:buNone/>
            </a:pP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I</a:t>
            </a:r>
            <a:r>
              <a:rPr lang="ja-JP" altLang="en-US" sz="38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3800">
                <a:latin typeface="Helvetica" charset="0"/>
                <a:cs typeface="Helvetica" charset="0"/>
                <a:sym typeface="Helvetica" charset="0"/>
              </a:rPr>
              <a:t>m going to show you how we can announce AVOID using a technique known as BGP POISONING</a:t>
            </a:r>
            <a:endParaRPr lang="en-US" sz="3800"/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/>
              <a:t>Need first WS so neighbors know the next hop</a:t>
            </a: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/>
              <a:t>Need other WS to signal that WS owns prefix</a:t>
            </a:r>
          </a:p>
          <a:p>
            <a:pPr>
              <a:buClr>
                <a:srgbClr val="000000"/>
              </a:buClr>
              <a:buFont typeface="Helvetica" charset="0"/>
              <a:buNone/>
            </a:pPr>
            <a:r>
              <a:rPr lang="en-US" sz="3800"/>
              <a:t>Let</a:t>
            </a:r>
            <a:r>
              <a:rPr lang="ja-JP" altLang="en-US" sz="3800"/>
              <a:t>’</a:t>
            </a:r>
            <a:r>
              <a:rPr lang="en-US" sz="3800"/>
              <a:t>s see what the effect of that announcement 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38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2800"/>
              <a:t>Say bold ones</a:t>
            </a:r>
          </a:p>
          <a:p>
            <a:pPr>
              <a:buClr>
                <a:srgbClr val="000000"/>
              </a:buClr>
            </a:pPr>
            <a:r>
              <a:rPr lang="en-US" sz="2800"/>
              <a:t>See paper for details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128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500"/>
              <a:t>I</a:t>
            </a:r>
            <a:r>
              <a:rPr lang="ja-JP" altLang="en-US" sz="3500"/>
              <a:t>’</a:t>
            </a:r>
            <a:r>
              <a:rPr lang="en-US" sz="3500"/>
              <a:t>m proposing approximating a hypothetical future BGP mechanism with a trick that</a:t>
            </a:r>
            <a:r>
              <a:rPr lang="ja-JP" altLang="en-US" sz="3500"/>
              <a:t>’</a:t>
            </a:r>
            <a:r>
              <a:rPr lang="en-US" sz="3500"/>
              <a:t>s available today</a:t>
            </a:r>
          </a:p>
          <a:p>
            <a:pPr>
              <a:buClr>
                <a:srgbClr val="000000"/>
              </a:buClr>
            </a:pPr>
            <a:r>
              <a:rPr lang="en-US" sz="3500"/>
              <a:t>I want to talk about how well we can approximate it without disrupting paths that aren</a:t>
            </a:r>
            <a:r>
              <a:rPr lang="ja-JP" altLang="en-US" sz="3500"/>
              <a:t>’</a:t>
            </a:r>
            <a:r>
              <a:rPr lang="en-US" sz="3500"/>
              <a:t>t broken.</a:t>
            </a:r>
          </a:p>
          <a:p>
            <a:pPr>
              <a:buClr>
                <a:srgbClr val="000000"/>
              </a:buClr>
            </a:pPr>
            <a:r>
              <a:rPr lang="en-US" sz="3500"/>
              <a:t>KEY:  (1) The poison only applies to the one network / prefix</a:t>
            </a:r>
          </a:p>
          <a:p>
            <a:pPr>
              <a:buClr>
                <a:srgbClr val="000000"/>
              </a:buClr>
            </a:pPr>
            <a:r>
              <a:rPr lang="en-US" sz="3500"/>
              <a:t>(2) Network owner gets to decide - the choice to poison is up to the destination of the traffic</a:t>
            </a:r>
          </a:p>
          <a:p>
            <a:pPr>
              <a:buClr>
                <a:srgbClr val="000000"/>
              </a:buClr>
            </a:pPr>
            <a:r>
              <a:rPr lang="en-US" sz="3500"/>
              <a:t>(3) So they can choose if a problem warrants poison, if important traffic isn</a:t>
            </a:r>
            <a:r>
              <a:rPr lang="ja-JP" altLang="en-US" sz="3500"/>
              <a:t>’</a:t>
            </a:r>
            <a:r>
              <a:rPr lang="en-US" sz="3500"/>
              <a:t>t working</a:t>
            </a:r>
          </a:p>
          <a:p>
            <a:pPr>
              <a:buClr>
                <a:srgbClr val="000000"/>
              </a:buClr>
            </a:pPr>
            <a:r>
              <a:rPr lang="en-US" sz="3500"/>
              <a:t>(4) Any optimizations just make it so they can use it in more cases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28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We are a provider origin O, with clients C1-4</a:t>
            </a:r>
          </a:p>
          <a:p>
            <a:pPr defTabSz="462229"/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Suppose we locate the failure as being on an inter-domain link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1850-B239-4BFB-93C7-F623E64A7BC2}" type="slidenum">
              <a:rPr lang="en-US"/>
              <a:pPr/>
              <a:t>19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03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Arrows are direction that traffic flows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42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Let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s us avoid 90% of links in BGP-Mux 5-provider testbed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1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3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23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74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94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61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4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7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poison A, C2 will have to change route</a:t>
            </a:r>
          </a:p>
          <a:p>
            <a:pPr defTabSz="462229"/>
            <a:r>
              <a:rPr lang="en-US" sz="1700">
                <a:latin typeface="Helvetica" charset="0"/>
                <a:cs typeface="Helvetica" charset="0"/>
                <a:sym typeface="Helvetica" charset="0"/>
              </a:rPr>
              <a:t>If we stop advertising through P2, C4 will have to change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2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900">
                <a:latin typeface="Helvetica" charset="0"/>
                <a:cs typeface="Helvetica" charset="0"/>
                <a:sym typeface="Helvetica" charset="0"/>
              </a:rPr>
              <a:t>Selectively poison A only via P2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11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229"/>
            <a:r>
              <a:rPr lang="en-US" sz="2900">
                <a:latin typeface="Helvetica" charset="0"/>
                <a:cs typeface="Helvetica" charset="0"/>
                <a:sym typeface="Helvetica" charset="0"/>
              </a:rPr>
              <a:t>Selectively poison A only via P2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A5ED-A1F1-42DF-9E85-0CBDFC53F6EE}" type="slidenum">
              <a:rPr lang="en-US"/>
              <a:pPr/>
              <a:t>20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0195" tIns="45098" rIns="90195" bIns="45098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96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500"/>
              <a:t>The new announcement will go to even ISPs that have working paths, triggering their route selection process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92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4200"/>
              <a:t>These are their routing tables</a:t>
            </a:r>
          </a:p>
          <a:p>
            <a:pPr>
              <a:buClr>
                <a:srgbClr val="000000"/>
              </a:buClr>
            </a:pPr>
            <a:r>
              <a:rPr lang="en-US" sz="4200"/>
              <a:t>For ones that receive more than one route, their chosen route is the top one</a:t>
            </a:r>
          </a:p>
          <a:p>
            <a:pPr>
              <a:buClr>
                <a:srgbClr val="000000"/>
              </a:buClr>
            </a:pPr>
            <a:r>
              <a:rPr lang="en-US" sz="4200"/>
              <a:t>No one is using X, so with an ideal mechanism, no one would be affected, just pass on message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17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590626"/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Networks start using new routes, but a timer delays their announcements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019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600"/>
              <a:t>E and F announce their new routes to each other, and neither will accept the other, to avoid the loop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032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900"/>
              <a:t>So then they revert back to their original routes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55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2300"/>
              <a:t>EXPLAIN PREPEND AS BASELINE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03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865" defTabSz="590626"/>
            <a:r>
              <a:rPr lang="en-US" sz="3800">
                <a:latin typeface="Lucida Grande" charset="0"/>
                <a:cs typeface="Lucida Grande" charset="0"/>
                <a:sym typeface="Lucida Grande" charset="0"/>
              </a:rPr>
              <a:t>Test this by announcing actual poisons to real internet using BGPMux</a:t>
            </a:r>
          </a:p>
          <a:p>
            <a:pPr marL="20865" defTabSz="590626"/>
            <a:r>
              <a:rPr lang="en-US" sz="3800">
                <a:latin typeface="Lucida Grande" charset="0"/>
                <a:cs typeface="Lucida Grande" charset="0"/>
                <a:sym typeface="Lucida Grande" charset="0"/>
              </a:rPr>
              <a:t>ISPs that were NOT using the path we poisoned</a:t>
            </a:r>
          </a:p>
          <a:p>
            <a:pPr marL="20865" defTabSz="590626"/>
            <a:r>
              <a:rPr lang="en-US" sz="3800">
                <a:latin typeface="Lucida Grande" charset="0"/>
                <a:cs typeface="Lucida Grande" charset="0"/>
                <a:sym typeface="Lucida Grande" charset="0"/>
              </a:rPr>
              <a:t>Explain axes - left is converged faster, BGP Collectors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So poisoning usually takes well under a minute.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LIFEGUARD</a:t>
            </a:r>
            <a:r>
              <a:rPr lang="ja-JP" altLang="en-US" sz="27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2700">
                <a:latin typeface="Arial" charset="0"/>
                <a:cs typeface="Arial" charset="0"/>
                <a:sym typeface="Arial" charset="0"/>
              </a:rPr>
              <a:t>s failure location usually takes a couple minutes.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EC2 data showed that 80% of unavailability came from outages lasting over 10 minutes.</a:t>
            </a:r>
          </a:p>
          <a:p>
            <a:pPr marL="20865" defTabSz="590626">
              <a:spcBef>
                <a:spcPts val="404"/>
              </a:spcBef>
            </a:pPr>
            <a:r>
              <a:rPr lang="en-US" sz="2700">
                <a:latin typeface="Arial" charset="0"/>
                <a:cs typeface="Arial" charset="0"/>
                <a:sym typeface="Arial" charset="0"/>
              </a:rPr>
              <a:t>So LIFEGUARD can generate an automatic response quickly enough to potentially shave off most of that unavailability</a:t>
            </a:r>
          </a:p>
          <a:p>
            <a:pPr marL="20865" defTabSz="590626">
              <a:spcBef>
                <a:spcPts val="404"/>
              </a:spcBef>
            </a:pPr>
            <a:endParaRPr lang="en-US" sz="2500">
              <a:latin typeface="Arial" charset="0"/>
              <a:cs typeface="Arial" charset="0"/>
              <a:sym typeface="Arial" charset="0"/>
            </a:endParaRPr>
          </a:p>
          <a:p>
            <a:pPr marL="20865" defTabSz="590626">
              <a:spcBef>
                <a:spcPts val="404"/>
              </a:spcBef>
            </a:pPr>
            <a:endParaRPr lang="en-US" sz="2500">
              <a:latin typeface="Arial" charset="0"/>
              <a:cs typeface="Arial" charset="0"/>
              <a:sym typeface="Arial" charset="0"/>
            </a:endParaRPr>
          </a:p>
          <a:p>
            <a:pPr marL="20865" defTabSz="590626"/>
            <a:r>
              <a:rPr lang="en-US" sz="3900">
                <a:latin typeface="Lucida Grande" charset="0"/>
                <a:cs typeface="Lucida Grande" charset="0"/>
                <a:sym typeface="Lucida Grande" charset="0"/>
              </a:rPr>
              <a:t>Graph shows ISPs that did NOT have to change paths </a:t>
            </a:r>
          </a:p>
          <a:p>
            <a:pPr marL="20865" defTabSz="590626"/>
            <a:r>
              <a:rPr lang="en-US" sz="3900">
                <a:latin typeface="Lucida Grande" charset="0"/>
                <a:cs typeface="Lucida Grande" charset="0"/>
                <a:sym typeface="Lucida Grande" charset="0"/>
              </a:rPr>
              <a:t>Also, 60% of cases had loss under 1%, 98% under 2%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59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3700"/>
              <a:t>To improve Internet availability, we need to address long-lasting outages. </a:t>
            </a:r>
          </a:p>
          <a:p>
            <a:pPr>
              <a:buClr>
                <a:srgbClr val="000000"/>
              </a:buClr>
            </a:pPr>
            <a:r>
              <a:rPr lang="en-US" sz="3700"/>
              <a:t>Providers should be able to repair failures affecting clients, without relying on action from operators along the path </a:t>
            </a:r>
          </a:p>
          <a:p>
            <a:pPr>
              <a:buClr>
                <a:srgbClr val="000000"/>
              </a:buClr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I sketched how an ISP can locate failures affecting it and what type of BGP announcement they might like to make to take action. </a:t>
            </a:r>
          </a:p>
          <a:p>
            <a:pPr>
              <a:buClr>
                <a:srgbClr val="000000"/>
              </a:buClr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By providing a means to approximate that announcement today, LIFEGUARD enables us to experiment with it and enables ISPs to deploy our approach unilaterally today.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18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24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25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041400"/>
            <a:ext cx="8668511" cy="3594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3713" y="4992625"/>
            <a:ext cx="984019" cy="153491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6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123101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52625"/>
            <a:ext cx="7543800" cy="2244471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180022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2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1450"/>
            <a:ext cx="8839200" cy="7429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42203"/>
            <a:ext cx="533400" cy="228600"/>
          </a:xfrm>
        </p:spPr>
        <p:txBody>
          <a:bodyPr/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200150"/>
            <a:ext cx="8839200" cy="3829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1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18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4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4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145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22860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1371600" y="22860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620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42900"/>
            <a:ext cx="129540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1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171450"/>
            <a:ext cx="88392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200150"/>
            <a:ext cx="8839200" cy="38290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943438"/>
            <a:ext cx="595184" cy="19554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35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020056"/>
            <a:ext cx="9144001" cy="123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608" y="214954"/>
            <a:ext cx="8668512" cy="551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9" y="1041400"/>
            <a:ext cx="8668511" cy="3594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02" y="5019691"/>
            <a:ext cx="984019" cy="9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9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Arial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.AppleSystemUIFont" charset="0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caida.org/research/topology/as_core_network/pics/2017/ascore-2017-feb-ipv4-poster-2048x1518.png" TargetMode="Externa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tp://ftp.arin.net/info/asn.t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-public.imtbs-tsp.eu/~maigron/RIR_Stats/RIR_Delegations/World/ASN-ByNb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CS 4700 / CS 5700</a:t>
            </a:r>
            <a:br>
              <a:rPr lang="en-US" sz="4500" dirty="0"/>
            </a:br>
            <a:r>
              <a:rPr lang="en-US" sz="3675" dirty="0"/>
              <a:t>Network Fundamentals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Revised 10/21/2022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2960" y="2314063"/>
            <a:ext cx="6826975" cy="1600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tx1"/>
                </a:solidFill>
              </a:rPr>
              <a:t>Lecture 9: Inter Domain Routing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(It’s all about the Money)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Tier-1 ISP Peering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651771" y="2437684"/>
            <a:ext cx="1106029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4510842" y="1359568"/>
            <a:ext cx="2013133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NTT</a:t>
            </a:r>
          </a:p>
        </p:txBody>
      </p:sp>
      <p:sp>
        <p:nvSpPr>
          <p:cNvPr id="7" name="Cloud 6"/>
          <p:cNvSpPr/>
          <p:nvPr/>
        </p:nvSpPr>
        <p:spPr>
          <a:xfrm>
            <a:off x="2892961" y="4197444"/>
            <a:ext cx="3465026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Qwest</a:t>
            </a:r>
          </a:p>
        </p:txBody>
      </p:sp>
      <p:sp>
        <p:nvSpPr>
          <p:cNvPr id="8" name="Cloud 7"/>
          <p:cNvSpPr/>
          <p:nvPr/>
        </p:nvSpPr>
        <p:spPr>
          <a:xfrm>
            <a:off x="2199568" y="1359568"/>
            <a:ext cx="1839974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Cogent</a:t>
            </a:r>
          </a:p>
        </p:txBody>
      </p:sp>
      <p:sp>
        <p:nvSpPr>
          <p:cNvPr id="9" name="Cloud 8"/>
          <p:cNvSpPr/>
          <p:nvPr/>
        </p:nvSpPr>
        <p:spPr>
          <a:xfrm>
            <a:off x="6043320" y="2293333"/>
            <a:ext cx="1647130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5756457" y="3412103"/>
            <a:ext cx="1193578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1641790" y="3449971"/>
            <a:ext cx="1437413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3119556" y="2106245"/>
            <a:ext cx="239785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756878" y="2106244"/>
            <a:ext cx="362678" cy="70517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3078005" y="2106245"/>
            <a:ext cx="41551" cy="171746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3119556" y="2106245"/>
            <a:ext cx="1505918" cy="213393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3119555" y="2106244"/>
            <a:ext cx="2928873" cy="56082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3119556" y="2106245"/>
            <a:ext cx="2640604" cy="167959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756878" y="2811420"/>
            <a:ext cx="321127" cy="101228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756878" y="2811421"/>
            <a:ext cx="1868596" cy="142876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756878" y="2811420"/>
            <a:ext cx="3003281" cy="97442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756878" y="2667069"/>
            <a:ext cx="3291551" cy="1443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756878" y="2106244"/>
            <a:ext cx="2760530" cy="70517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3078005" y="3823708"/>
            <a:ext cx="1547469" cy="41647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3078004" y="3785840"/>
            <a:ext cx="2682155" cy="378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3078005" y="2667069"/>
            <a:ext cx="2970424" cy="115663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3078004" y="2106245"/>
            <a:ext cx="2439404" cy="171746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25473" y="3785840"/>
            <a:ext cx="1130984" cy="45434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25474" y="2667070"/>
            <a:ext cx="1422955" cy="157311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25473" y="2106245"/>
            <a:ext cx="891935" cy="213393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5760160" y="2667069"/>
            <a:ext cx="288269" cy="111877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517408" y="2106245"/>
            <a:ext cx="242751" cy="167959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517409" y="2106244"/>
            <a:ext cx="531020" cy="56082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6611590" y="4203736"/>
            <a:ext cx="1193578" cy="74747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19978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362456" y="1041400"/>
            <a:ext cx="3030640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pic>
        <p:nvPicPr>
          <p:cNvPr id="112642" name="Picture 2" descr="01-pre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305401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45" name="AutoShape 5"/>
          <p:cNvSpPr>
            <a:spLocks/>
          </p:cNvSpPr>
          <p:nvPr/>
        </p:nvSpPr>
        <p:spPr bwMode="auto">
          <a:xfrm>
            <a:off x="6796088" y="3496151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76703774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 descr="02-poison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2" y="1254830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2973800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sp>
        <p:nvSpPr>
          <p:cNvPr id="114692" name="AutoShape 4"/>
          <p:cNvSpPr>
            <a:spLocks/>
          </p:cNvSpPr>
          <p:nvPr/>
        </p:nvSpPr>
        <p:spPr bwMode="auto">
          <a:xfrm>
            <a:off x="1601391" y="4831556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6D29C3A2-2F1E-F545-A198-205CDE1CA221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101</a:t>
            </a:fld>
            <a:endParaRPr lang="en-US" sz="1350"/>
          </a:p>
        </p:txBody>
      </p:sp>
      <p:sp>
        <p:nvSpPr>
          <p:cNvPr id="114693" name="AutoShape 5"/>
          <p:cNvSpPr>
            <a:spLocks/>
          </p:cNvSpPr>
          <p:nvPr/>
        </p:nvSpPr>
        <p:spPr bwMode="auto">
          <a:xfrm>
            <a:off x="6821375" y="3445580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571247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 descr="03-poiso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95830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3000822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sp>
        <p:nvSpPr>
          <p:cNvPr id="115717" name="AutoShape 5"/>
          <p:cNvSpPr>
            <a:spLocks/>
          </p:cNvSpPr>
          <p:nvPr/>
        </p:nvSpPr>
        <p:spPr bwMode="auto">
          <a:xfrm>
            <a:off x="6796088" y="3386580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26887755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" descr="04-pois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221116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2819019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sp>
        <p:nvSpPr>
          <p:cNvPr id="116740" name="AutoShape 4"/>
          <p:cNvSpPr>
            <a:spLocks/>
          </p:cNvSpPr>
          <p:nvPr/>
        </p:nvSpPr>
        <p:spPr bwMode="auto">
          <a:xfrm>
            <a:off x="1601391" y="5109697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4DE73443-789C-244C-888A-BBF83E3C2B4C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103</a:t>
            </a:fld>
            <a:endParaRPr lang="en-US" sz="1350"/>
          </a:p>
        </p:txBody>
      </p:sp>
      <p:sp>
        <p:nvSpPr>
          <p:cNvPr id="116741" name="AutoShape 5"/>
          <p:cNvSpPr>
            <a:spLocks/>
          </p:cNvSpPr>
          <p:nvPr/>
        </p:nvSpPr>
        <p:spPr bwMode="auto">
          <a:xfrm>
            <a:off x="6796088" y="3411866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8328450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05-explore-1-lo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87402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2819019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sp>
        <p:nvSpPr>
          <p:cNvPr id="117765" name="AutoShape 5"/>
          <p:cNvSpPr>
            <a:spLocks/>
          </p:cNvSpPr>
          <p:nvPr/>
        </p:nvSpPr>
        <p:spPr bwMode="auto">
          <a:xfrm>
            <a:off x="6796088" y="3378152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82877025"/>
      </p:ext>
    </p:extLst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 descr="06-explore-2-lo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204259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2911370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sp>
        <p:nvSpPr>
          <p:cNvPr id="119813" name="AutoShape 5"/>
          <p:cNvSpPr>
            <a:spLocks/>
          </p:cNvSpPr>
          <p:nvPr/>
        </p:nvSpPr>
        <p:spPr bwMode="auto">
          <a:xfrm>
            <a:off x="6796088" y="3395009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62996955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07-conver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95830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2901431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sp>
        <p:nvSpPr>
          <p:cNvPr id="121860" name="AutoShape 4"/>
          <p:cNvSpPr>
            <a:spLocks/>
          </p:cNvSpPr>
          <p:nvPr/>
        </p:nvSpPr>
        <p:spPr bwMode="auto">
          <a:xfrm>
            <a:off x="1601391" y="5084411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99936EBA-133E-0748-84B0-1B9228E8D602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106</a:t>
            </a:fld>
            <a:endParaRPr lang="en-US" sz="1350"/>
          </a:p>
        </p:txBody>
      </p:sp>
      <p:sp>
        <p:nvSpPr>
          <p:cNvPr id="121861" name="AutoShape 5"/>
          <p:cNvSpPr>
            <a:spLocks/>
          </p:cNvSpPr>
          <p:nvPr/>
        </p:nvSpPr>
        <p:spPr bwMode="auto">
          <a:xfrm>
            <a:off x="6796088" y="3386580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7036326"/>
      </p:ext>
    </p:extLst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 descr="07-conver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204259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Naive Poisoning Causes Transient Loss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2819019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Some ISPs may have working paths that avoid problem ISP X 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Naively, poisoning causes path exploration even for these ISPs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Path exploration causes transient loss</a:t>
            </a:r>
            <a:endParaRPr lang="en-US" dirty="0"/>
          </a:p>
        </p:txBody>
      </p:sp>
      <p:sp>
        <p:nvSpPr>
          <p:cNvPr id="123908" name="AutoShape 4"/>
          <p:cNvSpPr>
            <a:spLocks/>
          </p:cNvSpPr>
          <p:nvPr/>
        </p:nvSpPr>
        <p:spPr bwMode="auto">
          <a:xfrm>
            <a:off x="1601391" y="4831556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endParaRPr lang="en-US" sz="1350" dirty="0"/>
          </a:p>
        </p:txBody>
      </p:sp>
      <p:sp>
        <p:nvSpPr>
          <p:cNvPr id="123909" name="AutoShape 5"/>
          <p:cNvSpPr>
            <a:spLocks/>
          </p:cNvSpPr>
          <p:nvPr/>
        </p:nvSpPr>
        <p:spPr bwMode="auto">
          <a:xfrm>
            <a:off x="6796088" y="3395009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7058764"/>
      </p:ext>
    </p:extLst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1" descr="01-pre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95830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1" name="AutoShape 3"/>
          <p:cNvSpPr>
            <a:spLocks/>
          </p:cNvSpPr>
          <p:nvPr/>
        </p:nvSpPr>
        <p:spPr bwMode="auto">
          <a:xfrm>
            <a:off x="1485900" y="1166065"/>
            <a:ext cx="2686050" cy="3705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Most routing decisions based on:</a:t>
            </a:r>
            <a:br>
              <a:rPr lang="en-US" sz="1950"/>
            </a:br>
            <a:r>
              <a:rPr lang="en-US" sz="1950"/>
              <a:t>(1) next hop ISP</a:t>
            </a:r>
            <a:br>
              <a:rPr lang="en-US" sz="1950"/>
            </a:br>
            <a:r>
              <a:rPr lang="en-US" sz="1950"/>
              <a:t>(2) path length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Keep these fixed to speed convergence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Prepending prepares ISPs for later poison</a:t>
            </a:r>
            <a:endParaRPr lang="en-US" sz="1350"/>
          </a:p>
        </p:txBody>
      </p:sp>
      <p:sp>
        <p:nvSpPr>
          <p:cNvPr id="124933" name="AutoShape 5"/>
          <p:cNvSpPr>
            <a:spLocks/>
          </p:cNvSpPr>
          <p:nvPr/>
        </p:nvSpPr>
        <p:spPr bwMode="auto">
          <a:xfrm>
            <a:off x="6796088" y="3386580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29948665"/>
      </p:ext>
    </p:extLst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02-poison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70545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79" name="AutoShape 3"/>
          <p:cNvSpPr>
            <a:spLocks/>
          </p:cNvSpPr>
          <p:nvPr/>
        </p:nvSpPr>
        <p:spPr bwMode="auto">
          <a:xfrm>
            <a:off x="1485900" y="1115494"/>
            <a:ext cx="2686050" cy="3705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Most routing decisions based on:</a:t>
            </a:r>
            <a:br>
              <a:rPr lang="en-US" sz="1950" dirty="0"/>
            </a:br>
            <a:r>
              <a:rPr lang="en-US" sz="1950" dirty="0"/>
              <a:t>(1) next hop ISP</a:t>
            </a:r>
            <a:br>
              <a:rPr lang="en-US" sz="1950" dirty="0"/>
            </a:br>
            <a:r>
              <a:rPr lang="en-US" sz="1950" dirty="0"/>
              <a:t>(2) path length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Keep these fixed to speed convergence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Prepending prepares ISPs for later poison</a:t>
            </a:r>
            <a:endParaRPr lang="en-US" sz="1350" dirty="0"/>
          </a:p>
        </p:txBody>
      </p:sp>
      <p:sp>
        <p:nvSpPr>
          <p:cNvPr id="126980" name="AutoShape 4"/>
          <p:cNvSpPr>
            <a:spLocks/>
          </p:cNvSpPr>
          <p:nvPr/>
        </p:nvSpPr>
        <p:spPr bwMode="auto">
          <a:xfrm>
            <a:off x="1601391" y="4831556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endParaRPr lang="en-US" sz="1350" dirty="0"/>
          </a:p>
        </p:txBody>
      </p:sp>
      <p:sp>
        <p:nvSpPr>
          <p:cNvPr id="126981" name="AutoShape 5"/>
          <p:cNvSpPr>
            <a:spLocks/>
          </p:cNvSpPr>
          <p:nvPr/>
        </p:nvSpPr>
        <p:spPr bwMode="auto">
          <a:xfrm>
            <a:off x="6796088" y="3361295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8684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C829-945B-1347-BD1E-695D1CCA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topology - 2017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50DB-A5BF-CD45-8A47-5CB50A21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9" y="1300008"/>
            <a:ext cx="8668511" cy="3887146"/>
          </a:xfrm>
        </p:spPr>
        <p:txBody>
          <a:bodyPr>
            <a:normAutofit/>
          </a:bodyPr>
          <a:lstStyle/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sz="1400" dirty="0">
                <a:hlinkClick r:id="rId2"/>
              </a:rPr>
              <a:t>https://www.caida.org/research/topology/as_core_network/pics/2017/ascore-2017-feb-ipv4-poster-2048x1518.png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396A2-7C7C-F147-A3EB-6ECCD14B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1CE66-5F1C-D640-8788-75D82762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44" y="316554"/>
            <a:ext cx="4414658" cy="427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83807-43A3-504F-8AD8-9229B94D1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70" t="29216" r="27819" b="30610"/>
          <a:stretch/>
        </p:blipFill>
        <p:spPr>
          <a:xfrm>
            <a:off x="4370831" y="316554"/>
            <a:ext cx="4325113" cy="41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" descr="03-poiso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204259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8003" name="AutoShape 3"/>
          <p:cNvSpPr>
            <a:spLocks/>
          </p:cNvSpPr>
          <p:nvPr/>
        </p:nvSpPr>
        <p:spPr bwMode="auto">
          <a:xfrm>
            <a:off x="1485900" y="1174493"/>
            <a:ext cx="2686050" cy="3705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Most routing decisions based on:</a:t>
            </a:r>
            <a:br>
              <a:rPr lang="en-US" sz="1950"/>
            </a:br>
            <a:r>
              <a:rPr lang="en-US" sz="1950"/>
              <a:t>(1) next hop ISP</a:t>
            </a:r>
            <a:br>
              <a:rPr lang="en-US" sz="1950"/>
            </a:br>
            <a:r>
              <a:rPr lang="en-US" sz="1950"/>
              <a:t>(2) path length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Keep these fixed to speed convergence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Prepending prepares ISPs for later poison</a:t>
            </a:r>
            <a:endParaRPr lang="en-US" sz="1350"/>
          </a:p>
        </p:txBody>
      </p:sp>
      <p:sp>
        <p:nvSpPr>
          <p:cNvPr id="128004" name="AutoShape 4"/>
          <p:cNvSpPr>
            <a:spLocks/>
          </p:cNvSpPr>
          <p:nvPr/>
        </p:nvSpPr>
        <p:spPr bwMode="auto">
          <a:xfrm>
            <a:off x="1601391" y="4831556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endParaRPr lang="en-US" sz="1350" dirty="0"/>
          </a:p>
        </p:txBody>
      </p:sp>
      <p:sp>
        <p:nvSpPr>
          <p:cNvPr id="128005" name="AutoShape 5"/>
          <p:cNvSpPr>
            <a:spLocks/>
          </p:cNvSpPr>
          <p:nvPr/>
        </p:nvSpPr>
        <p:spPr bwMode="auto">
          <a:xfrm>
            <a:off x="6796088" y="3395009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8924199"/>
      </p:ext>
    </p:extLst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 descr="04-pois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87402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2457" y="1041400"/>
            <a:ext cx="2809494" cy="3594608"/>
          </a:xfrm>
        </p:spPr>
        <p:txBody>
          <a:bodyPr/>
          <a:lstStyle/>
          <a:p>
            <a:endParaRPr lang="en-US"/>
          </a:p>
        </p:txBody>
      </p:sp>
      <p:sp>
        <p:nvSpPr>
          <p:cNvPr id="129027" name="AutoShape 3"/>
          <p:cNvSpPr>
            <a:spLocks/>
          </p:cNvSpPr>
          <p:nvPr/>
        </p:nvSpPr>
        <p:spPr bwMode="auto">
          <a:xfrm>
            <a:off x="1485900" y="1157636"/>
            <a:ext cx="2686050" cy="3705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Most routing decisions based on:</a:t>
            </a:r>
            <a:br>
              <a:rPr lang="en-US" sz="1950"/>
            </a:br>
            <a:r>
              <a:rPr lang="en-US" sz="1950"/>
              <a:t>(1) next hop ISP</a:t>
            </a:r>
            <a:br>
              <a:rPr lang="en-US" sz="1950"/>
            </a:br>
            <a:r>
              <a:rPr lang="en-US" sz="1950"/>
              <a:t>(2) path length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Keep these fixed to speed convergence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Prepending prepares ISPs for later poison</a:t>
            </a:r>
            <a:endParaRPr lang="en-US" sz="1350"/>
          </a:p>
        </p:txBody>
      </p:sp>
      <p:sp>
        <p:nvSpPr>
          <p:cNvPr id="129029" name="AutoShape 5"/>
          <p:cNvSpPr>
            <a:spLocks/>
          </p:cNvSpPr>
          <p:nvPr/>
        </p:nvSpPr>
        <p:spPr bwMode="auto">
          <a:xfrm>
            <a:off x="6796088" y="3378152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64069965"/>
      </p:ext>
    </p:extLst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 descr="07-conver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95830"/>
            <a:ext cx="3476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Prepend to Reduce Path Exploration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1041400"/>
            <a:ext cx="2732466" cy="3594608"/>
          </a:xfrm>
        </p:spPr>
        <p:txBody>
          <a:bodyPr/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Most routing decisions based on:</a:t>
            </a:r>
            <a:br>
              <a:rPr lang="en-US" sz="195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(1) next hop ISP</a:t>
            </a:r>
            <a:br>
              <a:rPr lang="en-US" sz="195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(2) path length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Keep these fixed to speed convergence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Prepending prepares ISPs for later poison</a:t>
            </a:r>
            <a:endParaRPr lang="en-US" dirty="0"/>
          </a:p>
        </p:txBody>
      </p:sp>
      <p:sp>
        <p:nvSpPr>
          <p:cNvPr id="130053" name="AutoShape 5"/>
          <p:cNvSpPr>
            <a:spLocks/>
          </p:cNvSpPr>
          <p:nvPr/>
        </p:nvSpPr>
        <p:spPr bwMode="auto">
          <a:xfrm>
            <a:off x="6796088" y="3386580"/>
            <a:ext cx="109537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450"/>
              </a:spcBef>
            </a:pPr>
            <a:r>
              <a:rPr lang="en-US" sz="1500">
                <a:latin typeface="Arial" charset="0"/>
                <a:cs typeface="Arial" charset="0"/>
                <a:sym typeface="Arial" charset="0"/>
              </a:rPr>
              <a:t>AVOID(X,P)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4441029"/>
      </p:ext>
    </p:extLst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Prepending Speeds Convergence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64306" indent="-164306" defTabSz="547688">
              <a:spcBef>
                <a:spcPts val="300"/>
              </a:spcBef>
              <a:buSzPct val="76000"/>
              <a:buFont typeface="Wingdings 3" charset="0"/>
              <a:buChar char=""/>
            </a:pPr>
            <a:r>
              <a:rPr lang="en-US" sz="1500">
                <a:solidFill>
                  <a:srgbClr val="A70007"/>
                </a:solidFill>
                <a:latin typeface="Gill Sans MT" charset="0"/>
                <a:cs typeface="Gill Sans MT" charset="0"/>
                <a:sym typeface="Gill Sans MT" charset="0"/>
              </a:rPr>
              <a:t>With no prepend, only 65% of unaffected ISPs converge instantly</a:t>
            </a:r>
          </a:p>
          <a:p>
            <a:pPr marL="164306" indent="-164306" defTabSz="547688">
              <a:spcBef>
                <a:spcPts val="300"/>
              </a:spcBef>
              <a:buSzPct val="76000"/>
              <a:buFont typeface="Wingdings 3" charset="0"/>
              <a:buChar char=""/>
            </a:pPr>
            <a:r>
              <a:rPr lang="en-US" sz="1500">
                <a:solidFill>
                  <a:srgbClr val="5163CA"/>
                </a:solidFill>
                <a:latin typeface="Gill Sans MT" charset="0"/>
                <a:cs typeface="Gill Sans MT" charset="0"/>
                <a:sym typeface="Gill Sans MT" charset="0"/>
              </a:rPr>
              <a:t>With prepending, 95% of unaffected ISPs re-converge instantly, 98%&lt;1/2 min.</a:t>
            </a:r>
          </a:p>
          <a:p>
            <a:pPr marL="164306" indent="-164306" defTabSz="547688">
              <a:spcBef>
                <a:spcPts val="300"/>
              </a:spcBef>
              <a:buSzPct val="76000"/>
              <a:buFont typeface="Wingdings 3" charset="0"/>
              <a:buChar char=""/>
            </a:pPr>
            <a:r>
              <a:rPr lang="en-US" sz="1500">
                <a:latin typeface="Gill Sans MT" charset="0"/>
                <a:cs typeface="Gill Sans MT" charset="0"/>
                <a:sym typeface="Gill Sans MT" charset="0"/>
              </a:rPr>
              <a:t>Also speeds convergence to new paths for affected peers</a:t>
            </a:r>
            <a:endParaRPr lang="en-US"/>
          </a:p>
        </p:txBody>
      </p:sp>
      <p:sp>
        <p:nvSpPr>
          <p:cNvPr id="131076" name="AutoShape 4"/>
          <p:cNvSpPr>
            <a:spLocks/>
          </p:cNvSpPr>
          <p:nvPr/>
        </p:nvSpPr>
        <p:spPr bwMode="auto">
          <a:xfrm>
            <a:off x="1601391" y="4831556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17" y="1626343"/>
            <a:ext cx="5029364" cy="35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93242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LIFEGUARD Summary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We increasingly depend on the Internet, but availability lags</a:t>
            </a: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Much of Internet unavailability due to long-lasting outages</a:t>
            </a:r>
          </a:p>
          <a:p>
            <a:pPr>
              <a:spcBef>
                <a:spcPts val="450"/>
              </a:spcBef>
              <a:buSzPct val="76000"/>
            </a:pPr>
            <a:endParaRPr lang="en-US" sz="1950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SzPct val="76000"/>
            </a:pP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180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180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: Let edge networks reroute around failures</a:t>
            </a:r>
          </a:p>
          <a:p>
            <a:pPr marL="2586038" lvl="4" indent="-214313">
              <a:spcBef>
                <a:spcPts val="225"/>
              </a:spcBef>
              <a:buSzPct val="171000"/>
            </a:pPr>
            <a:endParaRPr lang="en-US" sz="12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Location challenge: Find problem, given unidirectional failures and tools that depend on connectivity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Use reverse </a:t>
            </a:r>
            <a:r>
              <a:rPr lang="en-US" sz="1725" dirty="0" err="1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traceroute</a:t>
            </a: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, isolate directions, use historical view</a:t>
            </a: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Avoidance challenge: Reroute without participation of transit networks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BGP poisoning gives control to the destination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Well-crafted announcements ease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69405"/>
      </p:ext>
    </p:extLst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Inter-Domain Routing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BGP4 is the only inter-domain routing protocol currently in use world-wide</a:t>
            </a:r>
          </a:p>
          <a:p>
            <a:r>
              <a:rPr lang="en-US" dirty="0"/>
              <a:t>Issues?</a:t>
            </a:r>
          </a:p>
          <a:p>
            <a:pPr lvl="1"/>
            <a:r>
              <a:rPr lang="en-US" dirty="0"/>
              <a:t>Lack of security</a:t>
            </a:r>
          </a:p>
          <a:p>
            <a:pPr lvl="1"/>
            <a:r>
              <a:rPr lang="en-US" dirty="0"/>
              <a:t>Ease of </a:t>
            </a:r>
            <a:r>
              <a:rPr lang="en-US" dirty="0" err="1"/>
              <a:t>misconfiguration</a:t>
            </a:r>
            <a:endParaRPr lang="en-US" dirty="0"/>
          </a:p>
          <a:p>
            <a:pPr lvl="1"/>
            <a:r>
              <a:rPr lang="en-US" dirty="0"/>
              <a:t>Poorly understood interaction between local policies</a:t>
            </a:r>
          </a:p>
          <a:p>
            <a:pPr lvl="1"/>
            <a:r>
              <a:rPr lang="en-US" dirty="0"/>
              <a:t>Poor convergence</a:t>
            </a:r>
          </a:p>
          <a:p>
            <a:pPr lvl="1"/>
            <a:r>
              <a:rPr lang="en-US" dirty="0"/>
              <a:t>Lack of appropriate information hiding</a:t>
            </a:r>
          </a:p>
          <a:p>
            <a:pPr lvl="1"/>
            <a:r>
              <a:rPr lang="en-US" dirty="0"/>
              <a:t>Non-determinism</a:t>
            </a:r>
          </a:p>
          <a:p>
            <a:pPr lvl="1"/>
            <a:r>
              <a:rPr lang="en-US" dirty="0"/>
              <a:t>Poor overload behavior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115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059471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Lots of research into how to fix this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BGPSEC, RPKI</a:t>
            </a:r>
          </a:p>
          <a:p>
            <a:r>
              <a:rPr lang="en-US" dirty="0"/>
              <a:t>Misconfigurations, inflexible policy</a:t>
            </a:r>
          </a:p>
          <a:p>
            <a:pPr lvl="1"/>
            <a:r>
              <a:rPr lang="en-US" dirty="0"/>
              <a:t>SDN</a:t>
            </a:r>
          </a:p>
          <a:p>
            <a:r>
              <a:rPr lang="en-US" dirty="0"/>
              <a:t>Policy Interactions</a:t>
            </a:r>
          </a:p>
          <a:p>
            <a:pPr lvl="1"/>
            <a:r>
              <a:rPr lang="en-US" dirty="0" err="1"/>
              <a:t>PoiRoot</a:t>
            </a:r>
            <a:r>
              <a:rPr lang="en-US" dirty="0"/>
              <a:t> (root cause analysis)</a:t>
            </a:r>
          </a:p>
          <a:p>
            <a:r>
              <a:rPr lang="en-US" dirty="0"/>
              <a:t>Convergence</a:t>
            </a:r>
          </a:p>
          <a:p>
            <a:pPr lvl="1"/>
            <a:r>
              <a:rPr lang="en-US" dirty="0"/>
              <a:t>Consensus Routing</a:t>
            </a:r>
          </a:p>
          <a:p>
            <a:r>
              <a:rPr lang="en-US" dirty="0"/>
              <a:t>Inconsistent behavior</a:t>
            </a:r>
          </a:p>
          <a:p>
            <a:pPr lvl="1"/>
            <a:r>
              <a:rPr lang="en-US" dirty="0"/>
              <a:t>LIFEGUARD, among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138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these still issues?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Backward compatibility</a:t>
            </a:r>
          </a:p>
          <a:p>
            <a:r>
              <a:rPr lang="en-US" dirty="0"/>
              <a:t>Buy-in / incentives for operators</a:t>
            </a:r>
          </a:p>
          <a:p>
            <a:r>
              <a:rPr lang="en-US" dirty="0"/>
              <a:t>Stubbornness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591407" y="2870972"/>
            <a:ext cx="5864095" cy="703015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/>
              <a:t>Very similar issues to IPv6 deployment</a:t>
            </a:r>
          </a:p>
        </p:txBody>
      </p:sp>
    </p:spTree>
    <p:extLst>
      <p:ext uri="{BB962C8B-B14F-4D97-AF65-F5344CB8AC3E}">
        <p14:creationId xmlns:p14="http://schemas.microsoft.com/office/powerpoint/2010/main" val="16398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Peering/Interconnection Wars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6086" y="1704975"/>
            <a:ext cx="2970183" cy="23004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Reduce upstream costs</a:t>
            </a:r>
          </a:p>
          <a:p>
            <a:r>
              <a:rPr lang="en-US" dirty="0"/>
              <a:t>Improve end-to-end performance</a:t>
            </a:r>
          </a:p>
          <a:p>
            <a:r>
              <a:rPr lang="en-US" dirty="0"/>
              <a:t>May be the only way to connect to parts of the Internet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83B9EA5-CE9A-4950-A80C-5ADF06B45BB8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72751" y="1704975"/>
            <a:ext cx="3188494" cy="23004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You would rather have customers</a:t>
            </a:r>
          </a:p>
          <a:p>
            <a:r>
              <a:rPr lang="en-US" dirty="0"/>
              <a:t>Peers are often competitors</a:t>
            </a:r>
          </a:p>
          <a:p>
            <a:r>
              <a:rPr lang="en-US" dirty="0"/>
              <a:t>Peering agreements require periodic renegotiation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143000" y="1190626"/>
            <a:ext cx="3293269" cy="47982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Peer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812507" y="1190626"/>
            <a:ext cx="3188494" cy="47982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Don’t Peer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710696" y="4147539"/>
            <a:ext cx="5864095" cy="703015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/>
              <a:t>Peering struggles in the ISP world are extremely contentious, agreements are usually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5001413" y="3994210"/>
            <a:ext cx="241918" cy="55611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BGP Neighbors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157344" y="1847228"/>
            <a:ext cx="2071871" cy="14897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7339945" y="1863754"/>
            <a:ext cx="2071871" cy="1489704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2812823" y="1655897"/>
            <a:ext cx="3353869" cy="257457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4557468" y="2261217"/>
            <a:ext cx="564162" cy="49230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2156445" y="2586088"/>
            <a:ext cx="672355" cy="246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6380333" y="2668027"/>
            <a:ext cx="748760" cy="826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3312636" y="2588551"/>
            <a:ext cx="1002914" cy="30762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3312636" y="2118569"/>
            <a:ext cx="1567076" cy="4699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5363548" y="2118570"/>
            <a:ext cx="774868" cy="4150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3552762" y="3038820"/>
            <a:ext cx="1004707" cy="58365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4036597" y="3622476"/>
            <a:ext cx="722897" cy="22908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5243331" y="2818938"/>
            <a:ext cx="895085" cy="103262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3070718" y="2731199"/>
            <a:ext cx="723962" cy="7486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09" y="2443440"/>
            <a:ext cx="483836" cy="285296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50" y="2753524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62" y="3479828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12" y="1975921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93" y="2525379"/>
            <a:ext cx="483836" cy="285296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98" y="2533642"/>
            <a:ext cx="483836" cy="285296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00" y="2445903"/>
            <a:ext cx="483836" cy="285296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4557468" y="3038820"/>
            <a:ext cx="443945" cy="67009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3312636" y="2118569"/>
            <a:ext cx="1567076" cy="46998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3312636" y="2588551"/>
            <a:ext cx="1002914" cy="30762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4036597" y="3622476"/>
            <a:ext cx="722897" cy="229086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5363548" y="2118570"/>
            <a:ext cx="774868" cy="4150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3794680" y="3038820"/>
            <a:ext cx="762788" cy="44100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4557468" y="3038820"/>
            <a:ext cx="443945" cy="67009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3070718" y="2731199"/>
            <a:ext cx="723962" cy="7486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4557468" y="2261217"/>
            <a:ext cx="564162" cy="4923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5243331" y="2818938"/>
            <a:ext cx="895085" cy="103262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3432699" y="1668333"/>
            <a:ext cx="944552" cy="415498"/>
            <a:chOff x="1219200" y="4876799"/>
            <a:chExt cx="5181605" cy="1608381"/>
          </a:xfrm>
          <a:solidFill>
            <a:schemeClr val="accent1"/>
          </a:solidFill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5" y="4876799"/>
              <a:ext cx="5181600" cy="16083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6050377" y="1061758"/>
            <a:ext cx="1689200" cy="1061829"/>
            <a:chOff x="1219200" y="4876799"/>
            <a:chExt cx="5181605" cy="1391570"/>
          </a:xfrm>
          <a:solidFill>
            <a:schemeClr val="accent1"/>
          </a:solidFill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3" y="4876799"/>
              <a:ext cx="5181602" cy="1391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Exterior routers also speak IGP</a:t>
              </a: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6380333" y="2668027"/>
            <a:ext cx="748760" cy="826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2156445" y="2586088"/>
            <a:ext cx="672355" cy="246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6556290" y="3016236"/>
            <a:ext cx="1145606" cy="415498"/>
            <a:chOff x="1219200" y="4876799"/>
            <a:chExt cx="5181605" cy="1608381"/>
          </a:xfrm>
          <a:solidFill>
            <a:schemeClr val="accent1"/>
          </a:solidFill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5" y="4876799"/>
              <a:ext cx="5181600" cy="16083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1965945" y="2955248"/>
            <a:ext cx="1145606" cy="415498"/>
            <a:chOff x="1219200" y="4876799"/>
            <a:chExt cx="5181605" cy="1608381"/>
          </a:xfrm>
          <a:solidFill>
            <a:schemeClr val="accent1"/>
          </a:solidFill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5" y="4876799"/>
              <a:ext cx="5181600" cy="16083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95" y="3708914"/>
            <a:ext cx="483836" cy="285296"/>
          </a:xfrm>
          <a:prstGeom prst="rect">
            <a:avLst/>
          </a:prstGeom>
          <a:noFill/>
        </p:spPr>
      </p:pic>
      <p:sp>
        <p:nvSpPr>
          <p:cNvPr id="177" name="Cloud 176"/>
          <p:cNvSpPr/>
          <p:nvPr/>
        </p:nvSpPr>
        <p:spPr>
          <a:xfrm>
            <a:off x="4147458" y="4633631"/>
            <a:ext cx="2071871" cy="1489704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12" y="4550328"/>
            <a:ext cx="483836" cy="285296"/>
          </a:xfrm>
          <a:prstGeom prst="rect">
            <a:avLst/>
          </a:prstGeom>
          <a:noFill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5001413" y="3994210"/>
            <a:ext cx="241918" cy="55611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5243331" y="2818938"/>
            <a:ext cx="895085" cy="103262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3070718" y="2731198"/>
            <a:ext cx="1688777" cy="113767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3312636" y="2588551"/>
            <a:ext cx="2583861" cy="8773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5646526" y="3601794"/>
            <a:ext cx="1145606" cy="415498"/>
            <a:chOff x="1219200" y="4876799"/>
            <a:chExt cx="5181605" cy="1608381"/>
          </a:xfrm>
          <a:solidFill>
            <a:schemeClr val="accent1"/>
          </a:solidFill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5" y="4876799"/>
              <a:ext cx="5181600" cy="16083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 err="1">
                  <a:solidFill>
                    <a:sysClr val="window" lastClr="FFFFFF"/>
                  </a:solidFill>
                </a:rPr>
                <a:t>i</a:t>
              </a:r>
              <a:r>
                <a:rPr lang="en-US" sz="2100" kern="0" dirty="0">
                  <a:solidFill>
                    <a:sysClr val="window" lastClr="FFFFFF"/>
                  </a:solidFill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2479851" y="3491428"/>
            <a:ext cx="1145606" cy="415498"/>
            <a:chOff x="1219200" y="4876799"/>
            <a:chExt cx="5181605" cy="1608381"/>
          </a:xfrm>
          <a:solidFill>
            <a:schemeClr val="accent1"/>
          </a:solidFill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5" y="4876799"/>
              <a:ext cx="5181600" cy="16083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21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</a:t>
            </a:r>
            <a:r>
              <a:rPr lang="en-US" dirty="0" err="1"/>
              <a:t>iBGP</a:t>
            </a:r>
            <a:r>
              <a:rPr lang="en-US" dirty="0"/>
              <a:t> Meshes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04508" y="1041400"/>
            <a:ext cx="3359332" cy="3594608"/>
          </a:xfrm>
        </p:spPr>
        <p:txBody>
          <a:bodyPr/>
          <a:lstStyle/>
          <a:p>
            <a:r>
              <a:rPr lang="en-US" dirty="0"/>
              <a:t>Question: why do we need </a:t>
            </a:r>
            <a:r>
              <a:rPr lang="en-US" dirty="0" err="1"/>
              <a:t>iBGP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IGP (intra-domain) does not include BGP policy info</a:t>
            </a:r>
          </a:p>
          <a:p>
            <a:pPr lvl="1"/>
            <a:r>
              <a:rPr lang="en-US" dirty="0"/>
              <a:t>Prevents routing loops within the AS</a:t>
            </a:r>
          </a:p>
          <a:p>
            <a:r>
              <a:rPr lang="en-US" dirty="0" err="1"/>
              <a:t>iBGP</a:t>
            </a:r>
            <a:r>
              <a:rPr lang="en-US" dirty="0"/>
              <a:t> updates do not trigger announcements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14</a:t>
            </a:fld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320426" y="2354712"/>
            <a:ext cx="3080009" cy="257457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98" y="3232457"/>
            <a:ext cx="483836" cy="285296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2" y="2584413"/>
            <a:ext cx="483836" cy="285296"/>
          </a:xfrm>
          <a:prstGeom prst="rect">
            <a:avLst/>
          </a:prstGeom>
          <a:noFill/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5" y="3642001"/>
            <a:ext cx="483836" cy="285296"/>
          </a:xfrm>
          <a:prstGeom prst="rect">
            <a:avLst/>
          </a:prstGeom>
          <a:noFill/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58" y="4643993"/>
            <a:ext cx="483836" cy="285296"/>
          </a:xfrm>
          <a:prstGeom prst="rect">
            <a:avLst/>
          </a:prstGeom>
          <a:noFill/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16" y="4472997"/>
            <a:ext cx="483836" cy="285296"/>
          </a:xfrm>
          <a:prstGeom prst="rect">
            <a:avLst/>
          </a:prstGeom>
          <a:noFill/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41" y="2355088"/>
            <a:ext cx="483836" cy="285296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>
            <a:stCxn id="23" idx="3"/>
            <a:endCxn id="44" idx="1"/>
          </p:cNvCxnSpPr>
          <p:nvPr/>
        </p:nvCxnSpPr>
        <p:spPr>
          <a:xfrm flipV="1">
            <a:off x="2062157" y="2497736"/>
            <a:ext cx="693284" cy="22932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3"/>
            <a:endCxn id="44" idx="2"/>
          </p:cNvCxnSpPr>
          <p:nvPr/>
        </p:nvCxnSpPr>
        <p:spPr>
          <a:xfrm flipV="1">
            <a:off x="1732261" y="2640384"/>
            <a:ext cx="1265099" cy="114426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0"/>
          </p:cNvCxnSpPr>
          <p:nvPr/>
        </p:nvCxnSpPr>
        <p:spPr>
          <a:xfrm flipV="1">
            <a:off x="2304076" y="2640384"/>
            <a:ext cx="693284" cy="20036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0"/>
            <a:endCxn id="44" idx="2"/>
          </p:cNvCxnSpPr>
          <p:nvPr/>
        </p:nvCxnSpPr>
        <p:spPr>
          <a:xfrm flipH="1" flipV="1">
            <a:off x="2997359" y="2640385"/>
            <a:ext cx="753575" cy="18326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44" idx="3"/>
          </p:cNvCxnSpPr>
          <p:nvPr/>
        </p:nvCxnSpPr>
        <p:spPr>
          <a:xfrm flipH="1" flipV="1">
            <a:off x="3239277" y="2497737"/>
            <a:ext cx="677321" cy="87736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1" idx="0"/>
            <a:endCxn id="23" idx="2"/>
          </p:cNvCxnSpPr>
          <p:nvPr/>
        </p:nvCxnSpPr>
        <p:spPr>
          <a:xfrm flipV="1">
            <a:off x="1490343" y="2869708"/>
            <a:ext cx="329897" cy="7722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0"/>
            <a:endCxn id="23" idx="2"/>
          </p:cNvCxnSpPr>
          <p:nvPr/>
        </p:nvCxnSpPr>
        <p:spPr>
          <a:xfrm flipH="1" flipV="1">
            <a:off x="1820240" y="2869709"/>
            <a:ext cx="483836" cy="1774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0"/>
            <a:endCxn id="23" idx="2"/>
          </p:cNvCxnSpPr>
          <p:nvPr/>
        </p:nvCxnSpPr>
        <p:spPr>
          <a:xfrm flipH="1" flipV="1">
            <a:off x="1820240" y="2869709"/>
            <a:ext cx="1930694" cy="16032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1"/>
            <a:endCxn id="23" idx="3"/>
          </p:cNvCxnSpPr>
          <p:nvPr/>
        </p:nvCxnSpPr>
        <p:spPr>
          <a:xfrm flipH="1" flipV="1">
            <a:off x="2062158" y="2727061"/>
            <a:ext cx="1854440" cy="64804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2" idx="1"/>
            <a:endCxn id="41" idx="2"/>
          </p:cNvCxnSpPr>
          <p:nvPr/>
        </p:nvCxnSpPr>
        <p:spPr>
          <a:xfrm flipH="1" flipV="1">
            <a:off x="1490344" y="3927297"/>
            <a:ext cx="571814" cy="85934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3" idx="1"/>
            <a:endCxn id="41" idx="3"/>
          </p:cNvCxnSpPr>
          <p:nvPr/>
        </p:nvCxnSpPr>
        <p:spPr>
          <a:xfrm flipH="1" flipV="1">
            <a:off x="1732261" y="3784649"/>
            <a:ext cx="1776755" cy="83099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1"/>
            <a:endCxn id="41" idx="3"/>
          </p:cNvCxnSpPr>
          <p:nvPr/>
        </p:nvCxnSpPr>
        <p:spPr>
          <a:xfrm flipH="1">
            <a:off x="1732261" y="3375105"/>
            <a:ext cx="2184337" cy="40954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3"/>
            <a:endCxn id="43" idx="1"/>
          </p:cNvCxnSpPr>
          <p:nvPr/>
        </p:nvCxnSpPr>
        <p:spPr>
          <a:xfrm flipV="1">
            <a:off x="2545994" y="4615645"/>
            <a:ext cx="963022" cy="17099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2" idx="3"/>
            <a:endCxn id="22" idx="1"/>
          </p:cNvCxnSpPr>
          <p:nvPr/>
        </p:nvCxnSpPr>
        <p:spPr>
          <a:xfrm flipV="1">
            <a:off x="2545994" y="3375105"/>
            <a:ext cx="1370604" cy="141153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3" idx="0"/>
            <a:endCxn id="22" idx="1"/>
          </p:cNvCxnSpPr>
          <p:nvPr/>
        </p:nvCxnSpPr>
        <p:spPr>
          <a:xfrm flipV="1">
            <a:off x="3750934" y="3375106"/>
            <a:ext cx="165664" cy="109789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4" idx="1"/>
            <a:endCxn id="23" idx="3"/>
          </p:cNvCxnSpPr>
          <p:nvPr/>
        </p:nvCxnSpPr>
        <p:spPr>
          <a:xfrm flipH="1">
            <a:off x="2062157" y="2497736"/>
            <a:ext cx="693284" cy="22932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2"/>
            <a:endCxn id="41" idx="3"/>
          </p:cNvCxnSpPr>
          <p:nvPr/>
        </p:nvCxnSpPr>
        <p:spPr>
          <a:xfrm flipH="1">
            <a:off x="1732261" y="2640384"/>
            <a:ext cx="1265099" cy="114426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2"/>
            <a:endCxn id="42" idx="0"/>
          </p:cNvCxnSpPr>
          <p:nvPr/>
        </p:nvCxnSpPr>
        <p:spPr>
          <a:xfrm flipH="1">
            <a:off x="2304076" y="2640384"/>
            <a:ext cx="693284" cy="2003609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4" idx="2"/>
            <a:endCxn id="43" idx="0"/>
          </p:cNvCxnSpPr>
          <p:nvPr/>
        </p:nvCxnSpPr>
        <p:spPr>
          <a:xfrm>
            <a:off x="2997359" y="2640385"/>
            <a:ext cx="753575" cy="1832612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3"/>
            <a:endCxn id="22" idx="1"/>
          </p:cNvCxnSpPr>
          <p:nvPr/>
        </p:nvCxnSpPr>
        <p:spPr>
          <a:xfrm>
            <a:off x="3239277" y="2497737"/>
            <a:ext cx="677321" cy="877369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 rot="5400000">
            <a:off x="2499682" y="1441090"/>
            <a:ext cx="995645" cy="6935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eBGP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 flipH="1">
            <a:off x="1203448" y="1908405"/>
            <a:ext cx="1145605" cy="359930"/>
            <a:chOff x="1219200" y="4876799"/>
            <a:chExt cx="5181602" cy="1393275"/>
          </a:xfrm>
          <a:solidFill>
            <a:schemeClr val="accent1"/>
          </a:solidFill>
        </p:grpSpPr>
        <p:sp>
          <p:nvSpPr>
            <p:cNvPr id="112" name="Rectangular Callout 1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5951"/>
                <a:gd name="adj2" fmla="val 126037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27" y="5019115"/>
              <a:ext cx="4978147" cy="12509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5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15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6507793" y="1794585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Cloud 78"/>
          <p:cNvSpPr/>
          <p:nvPr/>
        </p:nvSpPr>
        <p:spPr>
          <a:xfrm>
            <a:off x="2866193" y="2940754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Cloud 79"/>
          <p:cNvSpPr/>
          <p:nvPr/>
        </p:nvSpPr>
        <p:spPr>
          <a:xfrm>
            <a:off x="1508140" y="3990859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Cloud 80"/>
          <p:cNvSpPr/>
          <p:nvPr/>
        </p:nvSpPr>
        <p:spPr>
          <a:xfrm>
            <a:off x="6297021" y="2920141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loud 74"/>
          <p:cNvSpPr/>
          <p:nvPr/>
        </p:nvSpPr>
        <p:spPr>
          <a:xfrm>
            <a:off x="4694673" y="2597266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 Vector Protocol</a:t>
            </a:r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sz="1800" dirty="0"/>
              <a:t>AS-path: sequence of ASs a route traverses</a:t>
            </a:r>
          </a:p>
          <a:p>
            <a:pPr lvl="1">
              <a:spcBef>
                <a:spcPts val="450"/>
              </a:spcBef>
            </a:pPr>
            <a:r>
              <a:rPr lang="en-US" sz="1575" dirty="0"/>
              <a:t>Like distance vector, plus additional information</a:t>
            </a:r>
          </a:p>
          <a:p>
            <a:pPr>
              <a:spcBef>
                <a:spcPts val="450"/>
              </a:spcBef>
            </a:pPr>
            <a:r>
              <a:rPr lang="en-US" sz="1800" dirty="0"/>
              <a:t>Used for loop detection and to apply policy</a:t>
            </a:r>
          </a:p>
          <a:p>
            <a:pPr>
              <a:spcBef>
                <a:spcPts val="450"/>
              </a:spcBef>
            </a:pPr>
            <a:r>
              <a:rPr lang="en-US" sz="1800" dirty="0"/>
              <a:t>Default choice: route with fewest # of ASs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6353200" y="3342382"/>
            <a:ext cx="1304621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1889624" y="4307683"/>
            <a:ext cx="650018" cy="34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 pitchFamily="34" charset="0"/>
              </a:rPr>
              <a:t>AS 1</a:t>
            </a: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3222889" y="3218348"/>
            <a:ext cx="650018" cy="34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 pitchFamily="34" charset="0"/>
              </a:rPr>
              <a:t>AS 2</a:t>
            </a: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4723925" y="3001405"/>
            <a:ext cx="1315265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5054544" y="2696410"/>
            <a:ext cx="650018" cy="34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 pitchFamily="34" charset="0"/>
              </a:rPr>
              <a:t>AS 3</a:t>
            </a: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6558658" y="2178882"/>
            <a:ext cx="1315265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6889277" y="1873765"/>
            <a:ext cx="650018" cy="34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 pitchFamily="34" charset="0"/>
              </a:rPr>
              <a:t>AS 4</a:t>
            </a: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6678505" y="3034012"/>
            <a:ext cx="650018" cy="34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866" tIns="33338" rIns="67866" bIns="33338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 pitchFamily="34" charset="0"/>
              </a:rPr>
              <a:t>AS 5</a:t>
            </a:r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2227385" y="3419325"/>
            <a:ext cx="643270" cy="6262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4303485" y="3075838"/>
            <a:ext cx="395650" cy="34348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6131964" y="2273156"/>
            <a:ext cx="380291" cy="80268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3263418" y="3991471"/>
            <a:ext cx="4555803" cy="1056812"/>
            <a:chOff x="1219200" y="4876799"/>
            <a:chExt cx="5181603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5" y="5027562"/>
              <a:ext cx="5108017" cy="4840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120.10.0.0/16: AS 2 </a:t>
              </a:r>
              <a:r>
                <a:rPr lang="en-US" kern="0" dirty="0">
                  <a:solidFill>
                    <a:sysClr val="window" lastClr="FFFFFF"/>
                  </a:solidFill>
                  <a:sym typeface="Wingdings" pitchFamily="2" charset="2"/>
                </a:rPr>
                <a:t> AS 3  AS 4</a:t>
              </a:r>
            </a:p>
          </p:txBody>
        </p:sp>
      </p:grpSp>
      <p:sp>
        <p:nvSpPr>
          <p:cNvPr id="65" name="Freeform 64"/>
          <p:cNvSpPr/>
          <p:nvPr/>
        </p:nvSpPr>
        <p:spPr>
          <a:xfrm>
            <a:off x="4324121" y="3404212"/>
            <a:ext cx="2007824" cy="413616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ular Callout 25"/>
          <p:cNvSpPr/>
          <p:nvPr/>
        </p:nvSpPr>
        <p:spPr>
          <a:xfrm flipH="1">
            <a:off x="4681065" y="1862831"/>
            <a:ext cx="1750762" cy="357791"/>
          </a:xfrm>
          <a:prstGeom prst="wedgeRectCallout">
            <a:avLst>
              <a:gd name="adj1" fmla="val -45951"/>
              <a:gd name="adj2" fmla="val 12603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AS4</a:t>
            </a:r>
          </a:p>
        </p:txBody>
      </p:sp>
      <p:sp>
        <p:nvSpPr>
          <p:cNvPr id="28" name="Rectangular Callout 27"/>
          <p:cNvSpPr/>
          <p:nvPr/>
        </p:nvSpPr>
        <p:spPr>
          <a:xfrm flipH="1">
            <a:off x="2414030" y="2468794"/>
            <a:ext cx="2249373" cy="357791"/>
          </a:xfrm>
          <a:prstGeom prst="wedgeRectCallout">
            <a:avLst>
              <a:gd name="adj1" fmla="val -45951"/>
              <a:gd name="adj2" fmla="val 12603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 3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AS4</a:t>
            </a:r>
          </a:p>
        </p:txBody>
      </p:sp>
      <p:sp>
        <p:nvSpPr>
          <p:cNvPr id="29" name="Rectangular Callout 28"/>
          <p:cNvSpPr/>
          <p:nvPr/>
        </p:nvSpPr>
        <p:spPr>
          <a:xfrm flipH="1">
            <a:off x="1296169" y="3466980"/>
            <a:ext cx="2750058" cy="357791"/>
          </a:xfrm>
          <a:prstGeom prst="wedgeRectCallout">
            <a:avLst>
              <a:gd name="adj1" fmla="val 2178"/>
              <a:gd name="adj2" fmla="val 103036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AS2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 3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AS4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323200" y="4393219"/>
            <a:ext cx="449110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kern="0">
                <a:solidFill>
                  <a:sysClr val="window" lastClr="FFFFFF"/>
                </a:solidFill>
                <a:sym typeface="Wingdings" pitchFamily="2" charset="2"/>
              </a:rPr>
              <a:t>130.10.0.0/16</a:t>
            </a:r>
            <a:r>
              <a:rPr lang="en-US" kern="0" dirty="0">
                <a:solidFill>
                  <a:sysClr val="window" lastClr="FFFFFF"/>
                </a:solidFill>
                <a:sym typeface="Wingdings" pitchFamily="2" charset="2"/>
              </a:rPr>
              <a:t>: AS 2  AS 3</a:t>
            </a:r>
          </a:p>
          <a:p>
            <a:pPr defTabSz="685800">
              <a:defRPr/>
            </a:pPr>
            <a:r>
              <a:rPr lang="en-US" kern="0" dirty="0">
                <a:solidFill>
                  <a:sysClr val="window" lastClr="FFFFFF"/>
                </a:solidFill>
                <a:sym typeface="Wingdings" pitchFamily="2" charset="2"/>
              </a:rPr>
              <a:t>110.10.0.0/16: AS 2  AS 5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Operations (Simplified)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59697" y="1287684"/>
            <a:ext cx="1727522" cy="90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Establish session on TCP port 179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59697" y="2643369"/>
            <a:ext cx="1727522" cy="90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Exchange active routes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9697" y="4025099"/>
            <a:ext cx="1727522" cy="90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Exchange incremental updates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2199922" y="2098635"/>
            <a:ext cx="447071" cy="572947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5400000">
            <a:off x="2186176" y="3466620"/>
            <a:ext cx="474563" cy="572947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3101293" y="4180634"/>
            <a:ext cx="905717" cy="8203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3959678" y="1534682"/>
            <a:ext cx="2071871" cy="14897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AS-1</a:t>
            </a:r>
          </a:p>
        </p:txBody>
      </p:sp>
      <p:sp>
        <p:nvSpPr>
          <p:cNvPr id="49" name="Cloud 48"/>
          <p:cNvSpPr/>
          <p:nvPr/>
        </p:nvSpPr>
        <p:spPr>
          <a:xfrm>
            <a:off x="5702515" y="3457550"/>
            <a:ext cx="2071871" cy="1489704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5508511" y="2928796"/>
            <a:ext cx="677841" cy="64006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5508511" y="1996166"/>
            <a:ext cx="230530" cy="2243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4995614" y="1887089"/>
            <a:ext cx="270979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4876850" y="1996166"/>
            <a:ext cx="631661" cy="76163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5508511" y="2505763"/>
            <a:ext cx="230530" cy="1377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4876850" y="2757799"/>
            <a:ext cx="389743" cy="283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4263125" y="1887089"/>
            <a:ext cx="248652" cy="1907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4263125" y="2363115"/>
            <a:ext cx="371807" cy="25203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5944433" y="3854157"/>
            <a:ext cx="241919" cy="19902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6428270" y="3711509"/>
            <a:ext cx="27956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191676" y="3724248"/>
            <a:ext cx="412314" cy="1013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5944433" y="4338481"/>
            <a:ext cx="96867" cy="28097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6525137" y="4619453"/>
            <a:ext cx="23780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7246779" y="4110856"/>
            <a:ext cx="357211" cy="5085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6186352" y="3854157"/>
            <a:ext cx="818510" cy="6226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638409" y="3896414"/>
            <a:ext cx="6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AS-2</a:t>
            </a: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93" y="2643500"/>
            <a:ext cx="483836" cy="285296"/>
          </a:xfrm>
          <a:prstGeom prst="rect">
            <a:avLst/>
          </a:prstGeom>
          <a:noFill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15" y="4053185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01" y="4476805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43" y="4476805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39" y="3568861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14" y="2615152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7" y="2077819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78" y="1744441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93" y="1710870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23" y="2220467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34" y="3568861"/>
            <a:ext cx="483836" cy="285296"/>
          </a:xfrm>
          <a:prstGeom prst="rect">
            <a:avLst/>
          </a:prstGeom>
          <a:noFill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67" y="3854158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4222422" y="3549674"/>
            <a:ext cx="1816261" cy="69357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106297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Four Types of BGP Messages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Open</a:t>
            </a:r>
            <a:r>
              <a:rPr lang="en-US" dirty="0"/>
              <a:t>: Establish a peering session. </a:t>
            </a:r>
          </a:p>
          <a:p>
            <a:r>
              <a:rPr lang="en-US" dirty="0">
                <a:solidFill>
                  <a:schemeClr val="accent1"/>
                </a:solidFill>
              </a:rPr>
              <a:t>Keep Alive</a:t>
            </a:r>
            <a:r>
              <a:rPr lang="en-US" dirty="0"/>
              <a:t>: Handshake at regular intervals. </a:t>
            </a:r>
          </a:p>
          <a:p>
            <a:r>
              <a:rPr lang="en-US" dirty="0">
                <a:solidFill>
                  <a:schemeClr val="accent1"/>
                </a:solidFill>
              </a:rPr>
              <a:t>Notification</a:t>
            </a:r>
            <a:r>
              <a:rPr lang="en-US" dirty="0"/>
              <a:t>: Shuts down a peering session. </a:t>
            </a:r>
          </a:p>
          <a:p>
            <a:r>
              <a:rPr lang="en-US" dirty="0">
                <a:solidFill>
                  <a:schemeClr val="accent1"/>
                </a:solidFill>
              </a:rPr>
              <a:t>Update</a:t>
            </a:r>
            <a:r>
              <a:rPr lang="en-US" dirty="0"/>
              <a:t>: Announce new routes or withdraw previously announced routes. 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1334231" y="3391825"/>
            <a:ext cx="6484830" cy="4390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announcement = IP prefix + </a:t>
            </a:r>
            <a:r>
              <a:rPr lang="en-US" sz="2400" u="sng" dirty="0">
                <a:solidFill>
                  <a:schemeClr val="bg1"/>
                </a:solidFill>
                <a:cs typeface="Times New Roman" pitchFamily="18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10539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strike="sngStrike" dirty="0"/>
              <a:t>CS 4700 / CS 5700</a:t>
            </a:r>
            <a:br>
              <a:rPr lang="en-US" sz="4500" strike="sngStrike" dirty="0"/>
            </a:br>
            <a:r>
              <a:rPr lang="en-US" sz="4500" dirty="0"/>
              <a:t>ECON 4700/5700</a:t>
            </a:r>
            <a:br>
              <a:rPr lang="en-US" sz="4500" dirty="0"/>
            </a:br>
            <a:r>
              <a:rPr lang="en-US" sz="3675" dirty="0"/>
              <a:t>Network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75162" y="2343881"/>
            <a:ext cx="6874773" cy="1600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tx1"/>
                </a:solidFill>
              </a:rPr>
              <a:t>Lecture 9: Inter Domain Routing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(It’s all about the Money)</a:t>
            </a:r>
          </a:p>
        </p:txBody>
      </p:sp>
    </p:spTree>
    <p:extLst>
      <p:ext uri="{BB962C8B-B14F-4D97-AF65-F5344CB8AC3E}">
        <p14:creationId xmlns:p14="http://schemas.microsoft.com/office/powerpoint/2010/main" val="23475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Attributes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Attributes used to select “best” path</a:t>
            </a:r>
          </a:p>
          <a:p>
            <a:pPr lvl="1"/>
            <a:r>
              <a:rPr lang="en-US" dirty="0" err="1"/>
              <a:t>LocalPref</a:t>
            </a:r>
            <a:endParaRPr lang="en-US" dirty="0"/>
          </a:p>
          <a:p>
            <a:pPr lvl="2"/>
            <a:r>
              <a:rPr lang="en-US" dirty="0"/>
              <a:t>Local preference policy to choose most preferred route</a:t>
            </a:r>
          </a:p>
          <a:p>
            <a:pPr lvl="2"/>
            <a:r>
              <a:rPr lang="en-US" dirty="0"/>
              <a:t>Overrides default fewest AS behavior</a:t>
            </a:r>
          </a:p>
          <a:p>
            <a:pPr lvl="1"/>
            <a:r>
              <a:rPr lang="en-US" dirty="0"/>
              <a:t>Multi-exit Discriminator (MED)</a:t>
            </a:r>
          </a:p>
          <a:p>
            <a:pPr lvl="2"/>
            <a:r>
              <a:rPr lang="en-US" dirty="0"/>
              <a:t>Specifies path for external traffic destined for an internal network</a:t>
            </a:r>
          </a:p>
          <a:p>
            <a:pPr lvl="2"/>
            <a:r>
              <a:rPr lang="en-US" dirty="0"/>
              <a:t>Chooses peering point for your network</a:t>
            </a:r>
          </a:p>
          <a:p>
            <a:pPr lvl="1"/>
            <a:r>
              <a:rPr lang="en-US" dirty="0"/>
              <a:t>Import Rules</a:t>
            </a:r>
          </a:p>
          <a:p>
            <a:pPr lvl="2"/>
            <a:r>
              <a:rPr lang="en-US" dirty="0"/>
              <a:t>What route advertisements do I accept?</a:t>
            </a:r>
          </a:p>
          <a:p>
            <a:pPr lvl="1"/>
            <a:r>
              <a:rPr lang="en-US" dirty="0"/>
              <a:t>Export Rules</a:t>
            </a:r>
          </a:p>
          <a:p>
            <a:pPr lvl="2"/>
            <a:r>
              <a:rPr lang="en-US" dirty="0"/>
              <a:t>Which routes do I forward to whom?</a:t>
            </a:r>
            <a:endParaRPr lang="en-US" sz="1575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Layer, Control Plane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1513" y="1041400"/>
            <a:ext cx="3212327" cy="3594608"/>
          </a:xfrm>
        </p:spPr>
        <p:txBody>
          <a:bodyPr>
            <a:normAutofit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Set up routes between networks</a:t>
            </a:r>
          </a:p>
          <a:p>
            <a:r>
              <a:rPr lang="en-US" dirty="0"/>
              <a:t>Key challenges:</a:t>
            </a:r>
          </a:p>
          <a:p>
            <a:pPr lvl="1"/>
            <a:r>
              <a:rPr lang="en-US" dirty="0"/>
              <a:t>Implementing provider policies</a:t>
            </a:r>
          </a:p>
          <a:p>
            <a:pPr lvl="1"/>
            <a:r>
              <a:rPr lang="en-US" dirty="0"/>
              <a:t>Creating stable paths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41407" y="1972617"/>
            <a:ext cx="1681997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41209" y="2404233"/>
            <a:ext cx="1681991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41308" y="2834116"/>
            <a:ext cx="1681991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41308" y="3263999"/>
            <a:ext cx="1681991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41308" y="3693882"/>
            <a:ext cx="1681991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41308" y="4127182"/>
            <a:ext cx="1681991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41406" y="4557065"/>
            <a:ext cx="1681991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5258488" y="2906498"/>
            <a:ext cx="419669" cy="1003886"/>
          </a:xfrm>
          <a:prstGeom prst="leftBrace">
            <a:avLst>
              <a:gd name="adj1" fmla="val 8333"/>
              <a:gd name="adj2" fmla="val 499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4621" y="3697299"/>
            <a:ext cx="925646" cy="42988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BGP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5684" y="3697299"/>
            <a:ext cx="925646" cy="4298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40735" y="3697299"/>
            <a:ext cx="925646" cy="429883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OSPF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6941" y="3716032"/>
            <a:ext cx="16621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Control Plane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45705" y="1573849"/>
            <a:ext cx="1357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Data Plane</a:t>
            </a:r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Route Selection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1191" y="270273"/>
            <a:ext cx="379809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7277AD93-DA3F-4583-878D-3785D1418A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1737910" y="3846078"/>
            <a:ext cx="6114362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1737910" y="1788678"/>
            <a:ext cx="6114362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1737910" y="2531628"/>
            <a:ext cx="6114362" cy="12475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1817091" y="1992490"/>
            <a:ext cx="248016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b="1" dirty="0">
                <a:cs typeface="Times New Roman" pitchFamily="18" charset="0"/>
              </a:rPr>
              <a:t>Highest Local Preference</a:t>
            </a:r>
          </a:p>
        </p:txBody>
      </p:sp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1817091" y="2638355"/>
            <a:ext cx="172630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b="1" dirty="0">
                <a:cs typeface="Times New Roman" pitchFamily="18" charset="0"/>
              </a:rPr>
              <a:t>Shortest AS Path</a:t>
            </a: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1817091" y="2981255"/>
            <a:ext cx="132632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b="1" dirty="0">
                <a:cs typeface="Times New Roman" pitchFamily="18" charset="0"/>
              </a:rPr>
              <a:t>Lowest MED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1817091" y="3327503"/>
            <a:ext cx="371337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b="1" dirty="0">
                <a:cs typeface="Times New Roman" pitchFamily="18" charset="0"/>
              </a:rPr>
              <a:t>Lowest IGP Cost to BGP Egress</a:t>
            </a: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1817091" y="4017528"/>
            <a:ext cx="177311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b="1" dirty="0">
                <a:cs typeface="Times New Roman" pitchFamily="18" charset="0"/>
              </a:rPr>
              <a:t>Lowest Router ID</a:t>
            </a: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5372100" y="3044303"/>
            <a:ext cx="196380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Traffic engineering </a:t>
            </a:r>
          </a:p>
        </p:txBody>
      </p:sp>
      <p:sp>
        <p:nvSpPr>
          <p:cNvPr id="915469" name="Text Box 13"/>
          <p:cNvSpPr txBox="1">
            <a:spLocks noChangeArrowheads="1"/>
          </p:cNvSpPr>
          <p:nvPr/>
        </p:nvSpPr>
        <p:spPr bwMode="auto">
          <a:xfrm>
            <a:off x="5314951" y="1992490"/>
            <a:ext cx="2139688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Enforce relationships</a:t>
            </a:r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5607598" y="3910802"/>
            <a:ext cx="1920527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When all else fails,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break ties</a:t>
            </a:r>
          </a:p>
        </p:txBody>
      </p:sp>
      <p:sp>
        <p:nvSpPr>
          <p:cNvPr id="915471" name="AutoShape 15"/>
          <p:cNvSpPr>
            <a:spLocks noChangeArrowheads="1"/>
          </p:cNvSpPr>
          <p:nvPr/>
        </p:nvSpPr>
        <p:spPr bwMode="auto">
          <a:xfrm>
            <a:off x="1188441" y="1788678"/>
            <a:ext cx="457200" cy="2743200"/>
          </a:xfrm>
          <a:prstGeom prst="downArrow">
            <a:avLst>
              <a:gd name="adj1" fmla="val 50000"/>
              <a:gd name="adj2" fmla="val 98607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08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nimBg="1"/>
      <p:bldP spid="915459" grpId="0" animBg="1"/>
      <p:bldP spid="915460" grpId="0" animBg="1"/>
      <p:bldP spid="915462" grpId="0"/>
      <p:bldP spid="915463" grpId="0"/>
      <p:bldP spid="915464" grpId="0"/>
      <p:bldP spid="915466" grpId="0"/>
      <p:bldP spid="915467" grpId="0"/>
      <p:bldP spid="915468" grpId="0"/>
      <p:bldP spid="915469" grpId="0"/>
      <p:bldP spid="9154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5461055" y="1857682"/>
            <a:ext cx="1980758" cy="292673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Shortest AS Path != Shortest Path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816393" y="1321272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2193604" y="2097956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816392" y="2724508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2193604" y="3565972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3816394" y="4125757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5667228" y="2097955"/>
            <a:ext cx="1438490" cy="242997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18" y="1715034"/>
            <a:ext cx="483836" cy="285296"/>
          </a:xfrm>
          <a:prstGeom prst="rect">
            <a:avLst/>
          </a:prstGeom>
          <a:noFill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31" y="2433879"/>
            <a:ext cx="483836" cy="285296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18" y="3061461"/>
            <a:ext cx="483836" cy="285296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30" y="3901895"/>
            <a:ext cx="483836" cy="285296"/>
          </a:xfrm>
          <a:prstGeom prst="rect">
            <a:avLst/>
          </a:prstGeom>
          <a:noFill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20" y="4395577"/>
            <a:ext cx="483836" cy="285296"/>
          </a:xfrm>
          <a:prstGeom prst="rect">
            <a:avLst/>
          </a:prstGeom>
          <a:noFill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54" y="2097955"/>
            <a:ext cx="483836" cy="285296"/>
          </a:xfrm>
          <a:prstGeom prst="rect">
            <a:avLst/>
          </a:prstGeom>
          <a:noFill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54" y="4319031"/>
            <a:ext cx="483836" cy="285296"/>
          </a:xfrm>
          <a:prstGeom prst="rect">
            <a:avLst/>
          </a:prstGeom>
          <a:noFill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8" y="2555068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20" y="2724686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18" y="3170296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20" y="3268430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8" y="3759247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19" y="3793297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2912849" y="1857682"/>
            <a:ext cx="1380869" cy="57619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2912849" y="2719175"/>
            <a:ext cx="1622787" cy="3422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2912848" y="3346757"/>
            <a:ext cx="1622788" cy="55513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2912848" y="4187191"/>
            <a:ext cx="1380872" cy="35103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4777554" y="1857682"/>
            <a:ext cx="1367000" cy="3829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4777556" y="4461679"/>
            <a:ext cx="1366998" cy="7654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5909146" y="2383251"/>
            <a:ext cx="477326" cy="17181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6151064" y="2697717"/>
            <a:ext cx="539356" cy="16961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5902636" y="3009982"/>
            <a:ext cx="1029702" cy="1603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6144554" y="3312943"/>
            <a:ext cx="545866" cy="981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5909146" y="3553726"/>
            <a:ext cx="1023192" cy="20552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6151064" y="3901895"/>
            <a:ext cx="539355" cy="340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6386472" y="4078594"/>
            <a:ext cx="545865" cy="2404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136452" y="1404653"/>
            <a:ext cx="82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03827" y="4611294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70" name="Right Arrow 69"/>
          <p:cNvSpPr/>
          <p:nvPr/>
        </p:nvSpPr>
        <p:spPr>
          <a:xfrm rot="1011612">
            <a:off x="4963231" y="1697573"/>
            <a:ext cx="995645" cy="6935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3124006" y="1798992"/>
            <a:ext cx="958553" cy="6935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 flipH="1">
            <a:off x="1612807" y="1253220"/>
            <a:ext cx="1055342" cy="795923"/>
            <a:chOff x="1219200" y="4876799"/>
            <a:chExt cx="5181605" cy="1384995"/>
          </a:xfrm>
          <a:solidFill>
            <a:schemeClr val="accent1"/>
          </a:solidFill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5" y="4936467"/>
              <a:ext cx="5181600" cy="12853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hops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ASs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6386471" y="1179816"/>
            <a:ext cx="1055342" cy="795923"/>
            <a:chOff x="1219200" y="4876799"/>
            <a:chExt cx="5181605" cy="1384995"/>
          </a:xfrm>
          <a:solidFill>
            <a:schemeClr val="accent1"/>
          </a:solidFill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5" y="4936467"/>
              <a:ext cx="5181600" cy="12853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9 hops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 Potato Routing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794579" y="4100968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05" y="4370789"/>
            <a:ext cx="483836" cy="2852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82012" y="4586506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2766918" y="2094031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1210625" y="2979469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43" y="2430985"/>
            <a:ext cx="483836" cy="285296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51" y="3315392"/>
            <a:ext cx="483836" cy="285296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1929869" y="2716281"/>
            <a:ext cx="1556293" cy="59911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4631407" y="1255923"/>
            <a:ext cx="1438490" cy="262118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34" y="1789327"/>
            <a:ext cx="483836" cy="285296"/>
          </a:xfrm>
          <a:prstGeom prst="rect">
            <a:avLst/>
          </a:prstGeom>
          <a:noFill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24" y="2425442"/>
            <a:ext cx="483836" cy="285296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33" y="3663463"/>
            <a:ext cx="483836" cy="28529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3728080" y="2568090"/>
            <a:ext cx="785744" cy="554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4755741" y="3948759"/>
            <a:ext cx="594910" cy="56467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38613" y="1478631"/>
            <a:ext cx="82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6141564" y="1484620"/>
            <a:ext cx="1812833" cy="845449"/>
            <a:chOff x="1219200" y="4822655"/>
            <a:chExt cx="5181605" cy="1384995"/>
          </a:xfrm>
          <a:solidFill>
            <a:schemeClr val="accent1"/>
          </a:solidFill>
        </p:grpSpPr>
        <p:sp>
          <p:nvSpPr>
            <p:cNvPr id="40" name="Rectangular Callout 39"/>
            <p:cNvSpPr/>
            <p:nvPr/>
          </p:nvSpPr>
          <p:spPr>
            <a:xfrm>
              <a:off x="1219200" y="4822655"/>
              <a:ext cx="5181601" cy="1384995"/>
            </a:xfrm>
            <a:prstGeom prst="wedgeRectCallout">
              <a:avLst>
                <a:gd name="adj1" fmla="val 71332"/>
                <a:gd name="adj2" fmla="val 42121"/>
              </a:avLst>
            </a:prstGeom>
            <a:grp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3" y="4936467"/>
              <a:ext cx="5181602" cy="12100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hops total,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hops cost</a:t>
              </a:r>
            </a:p>
          </p:txBody>
        </p:sp>
      </p:grp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21" y="2774551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5350652" y="2074623"/>
            <a:ext cx="365387" cy="69992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5350651" y="3059847"/>
            <a:ext cx="365388" cy="60361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5365347" y="2269528"/>
            <a:ext cx="454446" cy="42549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4755742" y="2074623"/>
            <a:ext cx="594910" cy="35081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2470880" y="3629363"/>
            <a:ext cx="1438490" cy="95714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06" y="3965286"/>
            <a:ext cx="483836" cy="285296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1929868" y="3600688"/>
            <a:ext cx="1018337" cy="5072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3432041" y="4107934"/>
            <a:ext cx="839864" cy="40550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337938" y="2187585"/>
            <a:ext cx="3858651" cy="280504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ight Arrow 35"/>
          <p:cNvSpPr/>
          <p:nvPr/>
        </p:nvSpPr>
        <p:spPr>
          <a:xfrm rot="19006232" flipH="1">
            <a:off x="4829739" y="2005423"/>
            <a:ext cx="408582" cy="4898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 flipH="1">
            <a:off x="2766916" y="1231135"/>
            <a:ext cx="1812833" cy="843488"/>
            <a:chOff x="1219200" y="4876799"/>
            <a:chExt cx="5181605" cy="1384995"/>
          </a:xfrm>
          <a:solidFill>
            <a:schemeClr val="accent1"/>
          </a:solidFill>
        </p:grpSpPr>
        <p:sp>
          <p:nvSpPr>
            <p:cNvPr id="43" name="Rectangular Callout 4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111"/>
                <a:gd name="adj2" fmla="val 72354"/>
              </a:avLst>
            </a:prstGeom>
            <a:grp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3" y="4936467"/>
              <a:ext cx="5181602" cy="12128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5 hops total, 2 hops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3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0C5E-6C4B-A746-99B4-312EE535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26A6-DFD3-284C-8411-EC5D9081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BGP (and why BGP)</a:t>
            </a:r>
          </a:p>
          <a:p>
            <a:pPr marL="0" indent="0">
              <a:buNone/>
            </a:pPr>
            <a:r>
              <a:rPr lang="en-US" dirty="0"/>
              <a:t>BGP Relationships</a:t>
            </a:r>
          </a:p>
          <a:p>
            <a:pPr marL="0" indent="0">
              <a:buNone/>
            </a:pPr>
            <a:r>
              <a:rPr lang="en-US" dirty="0"/>
              <a:t>BGP Announcements</a:t>
            </a:r>
          </a:p>
          <a:p>
            <a:pPr marL="0" indent="0">
              <a:buNone/>
            </a:pPr>
            <a:r>
              <a:rPr lang="en-US" dirty="0"/>
              <a:t>BGP Decision Process</a:t>
            </a:r>
          </a:p>
          <a:p>
            <a:pPr marL="0" indent="0">
              <a:buNone/>
            </a:pPr>
            <a:r>
              <a:rPr lang="en-US" dirty="0"/>
              <a:t>Importing routes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024CB-8D44-E44E-BE44-A872C745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2428264" y="2172601"/>
            <a:ext cx="4077197" cy="183926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Importing Routes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2057400" y="2857500"/>
            <a:ext cx="28575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5486400" y="27432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3943350" y="33718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5486400" y="32575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4000500" y="25146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5086350" y="25717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4743450" y="34290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4457700" y="26289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3314700" y="32575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3829050" y="28575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3028950" y="26860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4114800" y="29718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5543550" y="34861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5429250" y="25146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3200400" y="29718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3771900" y="32004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4972050" y="30289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3657600" y="25146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4343400" y="342900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4743450" y="24574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3086100" y="33718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3143250" y="240030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5772150" y="30289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4514850" y="31432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5772150" y="33147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5143500" y="33147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3486150" y="34290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486150" y="29718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3429000" y="27432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4229100" y="314325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4857750" y="280035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4286250" y="245745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5715000" y="2804137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5200650" y="28575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7336550" y="31432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285526" y="30861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1571276" y="30289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1171226" y="29146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1514126" y="28003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7336550" y="28003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7736600" y="29718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4627085" y="1294482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3941285" y="1237332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4912835" y="1237332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4381136" y="4963099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4666886" y="4905949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4095386" y="4734499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4838336" y="4734499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4495436" y="4734499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4227035" y="1294482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Down Arrow 80"/>
          <p:cNvSpPr/>
          <p:nvPr/>
        </p:nvSpPr>
        <p:spPr>
          <a:xfrm>
            <a:off x="3496629" y="1528590"/>
            <a:ext cx="2046921" cy="808699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Provider</a:t>
            </a:r>
          </a:p>
        </p:txBody>
      </p:sp>
      <p:sp>
        <p:nvSpPr>
          <p:cNvPr id="82" name="Right Arrow 81"/>
          <p:cNvSpPr/>
          <p:nvPr/>
        </p:nvSpPr>
        <p:spPr>
          <a:xfrm flipH="1">
            <a:off x="6228643" y="2442246"/>
            <a:ext cx="1015292" cy="111625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Peer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1835504" y="2499396"/>
            <a:ext cx="1015292" cy="111625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Peer</a:t>
            </a:r>
          </a:p>
        </p:txBody>
      </p:sp>
      <p:sp>
        <p:nvSpPr>
          <p:cNvPr id="4" name="Up Arrow 3"/>
          <p:cNvSpPr/>
          <p:nvPr/>
        </p:nvSpPr>
        <p:spPr>
          <a:xfrm>
            <a:off x="3346030" y="3842133"/>
            <a:ext cx="2437826" cy="808699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Customer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6391195" y="1523771"/>
            <a:ext cx="1055342" cy="795923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5" y="4936467"/>
              <a:ext cx="5181600" cy="128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ISP Routes</a:t>
              </a: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5727050" y="2509724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Exporting Routes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25</a:t>
            </a:fld>
            <a:endParaRPr lang="en-US" sz="675" dirty="0"/>
          </a:p>
        </p:txBody>
      </p:sp>
      <p:sp>
        <p:nvSpPr>
          <p:cNvPr id="103" name="Cloud 102"/>
          <p:cNvSpPr/>
          <p:nvPr/>
        </p:nvSpPr>
        <p:spPr>
          <a:xfrm>
            <a:off x="2428264" y="2172601"/>
            <a:ext cx="4077197" cy="183926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486400" y="27432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3943350" y="33718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5486400" y="32575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4000500" y="25146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086350" y="25717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4743450" y="34290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4457700" y="26289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3314700" y="325755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3829050" y="2857500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3028950" y="26860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4114800" y="29718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5543550" y="34861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5429250" y="25146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3200400" y="29718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3771900" y="32004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4972050" y="302895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3657600" y="2514600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4343400" y="342900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4743450" y="24574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3086100" y="33718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3143250" y="240030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5772150" y="30289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4514850" y="31432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5772150" y="33147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5143500" y="33147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3486150" y="34290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3486150" y="29718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3429000" y="27432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4229100" y="314325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857750" y="280035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4286250" y="245745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5715000" y="2804137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5200650" y="28575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8" name="Down Arrow 137"/>
          <p:cNvSpPr/>
          <p:nvPr/>
        </p:nvSpPr>
        <p:spPr>
          <a:xfrm>
            <a:off x="3519965" y="3825607"/>
            <a:ext cx="2046921" cy="808699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Customer</a:t>
            </a:r>
          </a:p>
        </p:txBody>
      </p:sp>
      <p:sp>
        <p:nvSpPr>
          <p:cNvPr id="139" name="Right Arrow 138"/>
          <p:cNvSpPr/>
          <p:nvPr/>
        </p:nvSpPr>
        <p:spPr>
          <a:xfrm flipH="1">
            <a:off x="1878960" y="2484192"/>
            <a:ext cx="1015292" cy="111625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Peer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6115557" y="2484192"/>
            <a:ext cx="1015292" cy="111625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Peer</a:t>
            </a:r>
          </a:p>
        </p:txBody>
      </p:sp>
      <p:sp>
        <p:nvSpPr>
          <p:cNvPr id="141" name="Up Arrow 140"/>
          <p:cNvSpPr/>
          <p:nvPr/>
        </p:nvSpPr>
        <p:spPr>
          <a:xfrm>
            <a:off x="3324512" y="1591602"/>
            <a:ext cx="2437826" cy="808699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Provider</a:t>
            </a:r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5727050" y="2509724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4744829" y="4867726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4116179" y="4753426"/>
            <a:ext cx="171450" cy="17145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4573379" y="4696276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5053988" y="4900088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3887579" y="4867726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4287629" y="4924876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5030579" y="4639126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3887579" y="4554434"/>
            <a:ext cx="171450" cy="17145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1617414" y="2657475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1351632" y="2956596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1616381" y="3114331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1364027" y="354330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7045124" y="2519420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7318480" y="3057525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7489930" y="2681863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7171999" y="3400425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4830554" y="1420151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5204783" y="1361296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4286250" y="1270399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3571875" y="1489359"/>
            <a:ext cx="171450" cy="1714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1878960" y="2572439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278302" y="3228287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278302" y="269087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1712330" y="3371850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3829050" y="1505876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4000500" y="1305171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4568558" y="1309327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5002004" y="1219446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7171999" y="2785146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7350697" y="2486546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7656578" y="2942881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7489930" y="3201089"/>
            <a:ext cx="171450" cy="17145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5712319" y="4156472"/>
            <a:ext cx="1733744" cy="795923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3" y="4936467"/>
              <a:ext cx="5181602" cy="128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Customers get all routes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5943600" y="1310336"/>
            <a:ext cx="1968395" cy="821429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5" y="4936468"/>
              <a:ext cx="5181600" cy="1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Customer and ISP routes only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243366" y="1258029"/>
            <a:ext cx="1968395" cy="821429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5" y="4936468"/>
              <a:ext cx="5181600" cy="1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$$$ generating routes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BGP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relationships</a:t>
            </a:r>
          </a:p>
          <a:p>
            <a:pPr lvl="1"/>
            <a:r>
              <a:rPr lang="en-US" dirty="0"/>
              <a:t>Customer/provider</a:t>
            </a:r>
          </a:p>
          <a:p>
            <a:pPr lvl="1"/>
            <a:r>
              <a:rPr lang="en-US" dirty="0"/>
              <a:t>Peer</a:t>
            </a:r>
          </a:p>
          <a:p>
            <a:pPr lvl="1"/>
            <a:r>
              <a:rPr lang="en-US" dirty="0"/>
              <a:t>Sibling, IXP</a:t>
            </a:r>
          </a:p>
          <a:p>
            <a:r>
              <a:rPr lang="en-US" dirty="0" err="1"/>
              <a:t>Gao</a:t>
            </a:r>
            <a:r>
              <a:rPr lang="en-US" dirty="0"/>
              <a:t>-Rexford model</a:t>
            </a:r>
          </a:p>
          <a:p>
            <a:pPr lvl="1"/>
            <a:r>
              <a:rPr lang="en-US" dirty="0"/>
              <a:t>AS prefers to use customer path, then peer, then provider</a:t>
            </a:r>
          </a:p>
          <a:p>
            <a:pPr lvl="2"/>
            <a:r>
              <a:rPr lang="en-US" dirty="0"/>
              <a:t>Follow the money!</a:t>
            </a:r>
          </a:p>
          <a:p>
            <a:pPr lvl="1"/>
            <a:r>
              <a:rPr lang="en-US" dirty="0"/>
              <a:t>Valley-free routing</a:t>
            </a:r>
          </a:p>
          <a:p>
            <a:pPr lvl="1"/>
            <a:r>
              <a:rPr lang="en-US" dirty="0"/>
              <a:t>Hierarchical view of routing (not 100% accurate but frequently used)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90882" y="4360804"/>
            <a:ext cx="606884" cy="53099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44633" y="4407676"/>
            <a:ext cx="832517" cy="86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6494" y="4065805"/>
            <a:ext cx="4119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P-P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45031" y="4357105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C-P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75990" y="4483534"/>
            <a:ext cx="517871" cy="492551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20961" y="4395549"/>
            <a:ext cx="832517" cy="866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2822" y="4053678"/>
            <a:ext cx="4119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P-P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25173" y="4412405"/>
            <a:ext cx="415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P-C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240467" y="4395550"/>
            <a:ext cx="517871" cy="4925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84643" y="4838561"/>
            <a:ext cx="832517" cy="8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99072" y="4521976"/>
            <a:ext cx="4119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P-P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89649" y="4324421"/>
            <a:ext cx="415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P-C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6609680" y="4239106"/>
            <a:ext cx="606884" cy="5309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39" y="4301804"/>
            <a:ext cx="639817" cy="5668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36" y="4340247"/>
            <a:ext cx="639817" cy="566818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5778920" y="3956235"/>
            <a:ext cx="685800" cy="685800"/>
          </a:xfrm>
          <a:prstGeom prst="mathMultiply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638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  <p:bldP spid="45" grpId="0"/>
      <p:bldP spid="47" grpId="0"/>
      <p:bldP spid="51" grpId="0"/>
      <p:bldP spid="53" grpId="0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Relationships: It’s Complicated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 Model is strictly hierarchical</a:t>
            </a:r>
          </a:p>
          <a:p>
            <a:pPr lvl="1"/>
            <a:r>
              <a:rPr lang="en-US" dirty="0"/>
              <a:t>Each AS pair has exactly one relationship</a:t>
            </a:r>
          </a:p>
          <a:p>
            <a:pPr lvl="1"/>
            <a:r>
              <a:rPr lang="en-US" dirty="0"/>
              <a:t>Each relationship is the same for all prefixes</a:t>
            </a:r>
          </a:p>
          <a:p>
            <a:r>
              <a:rPr lang="en-US" dirty="0"/>
              <a:t>In practice it’s much more complicated</a:t>
            </a:r>
          </a:p>
          <a:p>
            <a:pPr lvl="1"/>
            <a:r>
              <a:rPr lang="en-US" dirty="0"/>
              <a:t>Rise of widespread peering</a:t>
            </a:r>
          </a:p>
          <a:p>
            <a:pPr lvl="1"/>
            <a:r>
              <a:rPr lang="en-US" dirty="0"/>
              <a:t>Regional, per-prefix </a:t>
            </a:r>
            <a:r>
              <a:rPr lang="en-US" dirty="0" err="1"/>
              <a:t>peerings</a:t>
            </a:r>
            <a:endParaRPr lang="en-US" dirty="0"/>
          </a:p>
          <a:p>
            <a:pPr lvl="1"/>
            <a:r>
              <a:rPr lang="en-US" dirty="0"/>
              <a:t>Tier-1’s being shoved out by “</a:t>
            </a:r>
            <a:r>
              <a:rPr lang="en-US" dirty="0" err="1"/>
              <a:t>hypergiants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IXPs dominating traffic volume</a:t>
            </a:r>
          </a:p>
          <a:p>
            <a:r>
              <a:rPr lang="en-US" dirty="0"/>
              <a:t>Modeling is very hard, very prone to error</a:t>
            </a:r>
          </a:p>
          <a:p>
            <a:pPr lvl="1"/>
            <a:r>
              <a:rPr lang="en-US" dirty="0"/>
              <a:t>Huge potential impact for understanding Internet 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BGP Attributes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609" y="1041400"/>
            <a:ext cx="7571232" cy="38209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AS_SET</a:t>
            </a:r>
          </a:p>
          <a:p>
            <a:pPr lvl="1"/>
            <a:r>
              <a:rPr lang="en-US" dirty="0"/>
              <a:t>Instead of a single AS appearing at a slot, it’s a set of </a:t>
            </a:r>
            <a:r>
              <a:rPr lang="en-US" dirty="0" err="1"/>
              <a:t>ASes</a:t>
            </a:r>
            <a:endParaRPr lang="en-US" dirty="0"/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Communities</a:t>
            </a:r>
          </a:p>
          <a:p>
            <a:pPr lvl="1"/>
            <a:r>
              <a:rPr lang="en-US" dirty="0"/>
              <a:t>Arbitrary number that is used by neighbors for routing decisions</a:t>
            </a:r>
          </a:p>
          <a:p>
            <a:pPr lvl="2"/>
            <a:r>
              <a:rPr lang="en-US" dirty="0"/>
              <a:t>Export this route only in Europe</a:t>
            </a:r>
          </a:p>
          <a:p>
            <a:pPr lvl="2"/>
            <a:r>
              <a:rPr lang="en-US" dirty="0"/>
              <a:t>Do not export to your peers</a:t>
            </a:r>
          </a:p>
          <a:p>
            <a:pPr lvl="1"/>
            <a:r>
              <a:rPr lang="en-US" dirty="0"/>
              <a:t>Sometimes stripped after first interdomain hop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Prepending</a:t>
            </a:r>
          </a:p>
          <a:p>
            <a:pPr lvl="1"/>
            <a:r>
              <a:rPr lang="en-US" dirty="0"/>
              <a:t>Lengthening the path vector by adding multiple instances of ASN</a:t>
            </a:r>
          </a:p>
          <a:p>
            <a:pPr lvl="1"/>
            <a:r>
              <a:rPr lang="en-US" dirty="0"/>
              <a:t>Why?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BGP Basics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b="1" dirty="0"/>
              <a:t>Stable Paths Problem</a:t>
            </a:r>
            <a:endParaRPr lang="en-US" sz="2550" b="1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>
                <a:solidFill>
                  <a:schemeClr val="bg2"/>
                </a:solidFill>
              </a:rPr>
              <a:t>BGP in the Real World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>
                <a:solidFill>
                  <a:schemeClr val="bg2"/>
                </a:solidFill>
              </a:rPr>
              <a:t>Debugging BGP Path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8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BGP Basics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Stable Paths Problem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Debugging BGP Path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Problem is BGP Solving?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362457" y="2673626"/>
            <a:ext cx="6501383" cy="1962382"/>
          </a:xfrm>
        </p:spPr>
        <p:txBody>
          <a:bodyPr>
            <a:normAutofit/>
          </a:bodyPr>
          <a:lstStyle/>
          <a:p>
            <a:r>
              <a:rPr lang="en-US" dirty="0"/>
              <a:t>Knowing ??? can:</a:t>
            </a:r>
          </a:p>
          <a:p>
            <a:pPr lvl="1"/>
            <a:r>
              <a:rPr lang="en-US" dirty="0"/>
              <a:t>Aid in the analysis of BGP policy</a:t>
            </a:r>
          </a:p>
          <a:p>
            <a:pPr lvl="1"/>
            <a:r>
              <a:rPr lang="en-US" dirty="0"/>
              <a:t>Aid in the design of BGP extensions</a:t>
            </a:r>
          </a:p>
          <a:p>
            <a:pPr lvl="1"/>
            <a:r>
              <a:rPr lang="en-US" dirty="0"/>
              <a:t>Help explain BGP routing anomalies</a:t>
            </a:r>
          </a:p>
          <a:p>
            <a:pPr lvl="1"/>
            <a:r>
              <a:rPr lang="en-US" dirty="0"/>
              <a:t>Give us a deeper understanding of the protocol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30</a:t>
            </a:fld>
            <a:endParaRPr lang="en-US" sz="675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1191" y="270273"/>
            <a:ext cx="379809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5744389-E6A0-45D5-A1BA-89723A2E6A87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08842"/>
              </p:ext>
            </p:extLst>
          </p:nvPr>
        </p:nvGraphicFramePr>
        <p:xfrm>
          <a:off x="1714500" y="1312155"/>
          <a:ext cx="5829300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Underlying</a:t>
                      </a:r>
                      <a:r>
                        <a:rPr lang="en-US" sz="1800" baseline="0" dirty="0"/>
                        <a:t> Problem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Distributed Solution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Shortest Paths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RIP, OSPF, IS-IS, etc.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???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BGP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FCD7-F682-A34F-B12E-9C2B1121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Stable Paths Problem (SPP)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2619-43D9-A34C-B985-9E642369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BGP can (always, sometimes, never) converge </a:t>
            </a:r>
          </a:p>
          <a:p>
            <a:pPr marL="0" indent="0">
              <a:buNone/>
            </a:pPr>
            <a:r>
              <a:rPr lang="en-US" dirty="0"/>
              <a:t> BGP will solve for a “stable  tree”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Local equilibrium rather than global optimum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Stable tree</a:t>
            </a:r>
            <a:r>
              <a:rPr lang="en-US" dirty="0"/>
              <a:t>: each node has no preference to change from its current path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Related to Nash Equilibrium from game theory</a:t>
            </a:r>
          </a:p>
          <a:p>
            <a:pPr marL="0" indent="0">
              <a:buNone/>
            </a:pPr>
            <a:r>
              <a:rPr lang="en-US" dirty="0"/>
              <a:t> Relationship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If </a:t>
            </a:r>
            <a:r>
              <a:rPr lang="en-US" b="1" dirty="0"/>
              <a:t>No stable tree</a:t>
            </a:r>
            <a:r>
              <a:rPr lang="en-US" dirty="0"/>
              <a:t>, BGP will never converge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If </a:t>
            </a:r>
            <a:r>
              <a:rPr lang="en-US" b="1" dirty="0"/>
              <a:t>Unique stable tree</a:t>
            </a:r>
            <a:r>
              <a:rPr lang="en-US" dirty="0"/>
              <a:t>, BGP will converge optimally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If </a:t>
            </a:r>
            <a:r>
              <a:rPr lang="en-US" b="1" dirty="0"/>
              <a:t>Multiple stable trees</a:t>
            </a:r>
            <a:r>
              <a:rPr lang="en-US" dirty="0"/>
              <a:t>, BGP may converge to </a:t>
            </a:r>
            <a:r>
              <a:rPr lang="en-US" i="1" dirty="0"/>
              <a:t>any</a:t>
            </a:r>
            <a:r>
              <a:rPr lang="en-US" dirty="0"/>
              <a:t> tree or </a:t>
            </a:r>
            <a:r>
              <a:rPr lang="en-US" i="1" dirty="0"/>
              <a:t>may </a:t>
            </a:r>
            <a:r>
              <a:rPr lang="en-US" dirty="0"/>
              <a:t>diverge</a:t>
            </a:r>
          </a:p>
          <a:p>
            <a:pPr marL="0" indent="0">
              <a:buNone/>
            </a:pPr>
            <a:r>
              <a:rPr lang="en-US" sz="1100" i="1" dirty="0"/>
              <a:t>The Stable Paths Problem and Interdomain Routing, </a:t>
            </a:r>
            <a:r>
              <a:rPr lang="en-US" sz="1100" dirty="0"/>
              <a:t>Timothy G. Griffin and F. Bruce Shepherd and Gordon Wilfong (2002)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8DED0-9E79-F74C-A91F-09AB26E5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3"/>
          <p:cNvSpPr txBox="1">
            <a:spLocks/>
          </p:cNvSpPr>
          <p:nvPr/>
        </p:nvSpPr>
        <p:spPr>
          <a:xfrm>
            <a:off x="1154232" y="1255523"/>
            <a:ext cx="3545019" cy="3676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An instance of the SPP:</a:t>
            </a:r>
          </a:p>
          <a:p>
            <a:pPr lvl="1"/>
            <a:r>
              <a:rPr lang="en-US" sz="1950" dirty="0"/>
              <a:t>Graph of nodes and edges</a:t>
            </a:r>
          </a:p>
          <a:p>
            <a:pPr lvl="1"/>
            <a:r>
              <a:rPr lang="en-US" sz="1950" dirty="0"/>
              <a:t>Node 0, called the origin</a:t>
            </a:r>
          </a:p>
          <a:p>
            <a:pPr lvl="1"/>
            <a:r>
              <a:rPr lang="en-US" sz="1950" dirty="0"/>
              <a:t>A set of permitted paths from each node to the origin</a:t>
            </a:r>
          </a:p>
          <a:p>
            <a:pPr lvl="2"/>
            <a:r>
              <a:rPr lang="en-US" sz="1725" dirty="0"/>
              <a:t>Each set contains the null path</a:t>
            </a:r>
          </a:p>
          <a:p>
            <a:pPr lvl="1"/>
            <a:r>
              <a:rPr lang="en-US" sz="1950" dirty="0"/>
              <a:t>Each set of paths is ranked</a:t>
            </a:r>
          </a:p>
          <a:p>
            <a:pPr lvl="2"/>
            <a:r>
              <a:rPr lang="en-US" sz="1725" dirty="0"/>
              <a:t>Null path is always least preferred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424054" y="2068002"/>
            <a:ext cx="288541" cy="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1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Stable Paths Problem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32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5496683" y="319079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Oval 44"/>
          <p:cNvSpPr/>
          <p:nvPr/>
        </p:nvSpPr>
        <p:spPr>
          <a:xfrm>
            <a:off x="4788023" y="373178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96683" y="2306804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6376184" y="29012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6376184" y="373178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6376184" y="190114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1" name="Straight Connector 10"/>
          <p:cNvCxnSpPr>
            <a:stCxn id="46" idx="4"/>
            <a:endCxn id="9" idx="0"/>
          </p:cNvCxnSpPr>
          <p:nvPr/>
        </p:nvCxnSpPr>
        <p:spPr>
          <a:xfrm>
            <a:off x="5710995" y="2735429"/>
            <a:ext cx="0" cy="4553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7"/>
            <a:endCxn id="49" idx="2"/>
          </p:cNvCxnSpPr>
          <p:nvPr/>
        </p:nvCxnSpPr>
        <p:spPr>
          <a:xfrm flipV="1">
            <a:off x="5862538" y="2115454"/>
            <a:ext cx="513647" cy="254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5"/>
            <a:endCxn id="47" idx="1"/>
          </p:cNvCxnSpPr>
          <p:nvPr/>
        </p:nvCxnSpPr>
        <p:spPr>
          <a:xfrm>
            <a:off x="5862537" y="2672658"/>
            <a:ext cx="576418" cy="2913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3"/>
            <a:endCxn id="45" idx="7"/>
          </p:cNvCxnSpPr>
          <p:nvPr/>
        </p:nvCxnSpPr>
        <p:spPr>
          <a:xfrm flipH="1">
            <a:off x="5153877" y="3556653"/>
            <a:ext cx="405576" cy="2378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3"/>
            <a:endCxn id="45" idx="0"/>
          </p:cNvCxnSpPr>
          <p:nvPr/>
        </p:nvCxnSpPr>
        <p:spPr>
          <a:xfrm flipH="1">
            <a:off x="5002335" y="2672658"/>
            <a:ext cx="557118" cy="10591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2"/>
            <a:endCxn id="45" idx="6"/>
          </p:cNvCxnSpPr>
          <p:nvPr/>
        </p:nvCxnSpPr>
        <p:spPr>
          <a:xfrm flipH="1">
            <a:off x="5216648" y="3946094"/>
            <a:ext cx="11595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5"/>
            <a:endCxn id="48" idx="1"/>
          </p:cNvCxnSpPr>
          <p:nvPr/>
        </p:nvCxnSpPr>
        <p:spPr>
          <a:xfrm>
            <a:off x="5862537" y="3556653"/>
            <a:ext cx="576418" cy="2378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039409" y="1299760"/>
            <a:ext cx="885899" cy="813875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0499"/>
                <a:gd name="adj2" fmla="val 819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6909954" y="1839878"/>
            <a:ext cx="1015439" cy="456247"/>
            <a:chOff x="1219200" y="4876799"/>
            <a:chExt cx="5181605" cy="1384995"/>
          </a:xfrm>
        </p:grpSpPr>
        <p:sp>
          <p:nvSpPr>
            <p:cNvPr id="85" name="Rectangular Callout 8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731"/>
                <a:gd name="adj2" fmla="val 317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19205" y="4936467"/>
              <a:ext cx="5181600" cy="126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5 2 1 0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974724" y="2735428"/>
            <a:ext cx="885899" cy="813875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960"/>
                <a:gd name="adj2" fmla="val 71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6909954" y="3946094"/>
            <a:ext cx="603959" cy="433914"/>
            <a:chOff x="1219200" y="4876799"/>
            <a:chExt cx="5181605" cy="1405847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78295"/>
                <a:gd name="adj2" fmla="val -4379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9" y="4936465"/>
              <a:ext cx="5181596" cy="13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3 0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116504" y="4234299"/>
            <a:ext cx="885899" cy="813875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1 3 0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cxnSp>
        <p:nvCxnSpPr>
          <p:cNvPr id="96" name="Straight Connector 95"/>
          <p:cNvCxnSpPr>
            <a:stCxn id="48" idx="0"/>
            <a:endCxn id="47" idx="4"/>
          </p:cNvCxnSpPr>
          <p:nvPr/>
        </p:nvCxnSpPr>
        <p:spPr>
          <a:xfrm flipV="1">
            <a:off x="6590497" y="3329863"/>
            <a:ext cx="0" cy="4019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4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3"/>
          <p:cNvSpPr txBox="1">
            <a:spLocks/>
          </p:cNvSpPr>
          <p:nvPr/>
        </p:nvSpPr>
        <p:spPr>
          <a:xfrm>
            <a:off x="1154232" y="1255523"/>
            <a:ext cx="3804673" cy="36760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A solution is an assignment of permitted paths to each node such that:</a:t>
            </a:r>
          </a:p>
          <a:p>
            <a:pPr lvl="1"/>
            <a:r>
              <a:rPr lang="en-US" sz="1950" dirty="0"/>
              <a:t>Node </a:t>
            </a:r>
            <a:r>
              <a:rPr lang="en-US" sz="1950" i="1" dirty="0"/>
              <a:t>u</a:t>
            </a:r>
            <a:r>
              <a:rPr lang="en-US" sz="1950" dirty="0"/>
              <a:t>’s path is either null or </a:t>
            </a:r>
            <a:r>
              <a:rPr lang="en-US" sz="1950" i="1" dirty="0" err="1"/>
              <a:t>uwP</a:t>
            </a:r>
            <a:r>
              <a:rPr lang="en-US" sz="1950" dirty="0"/>
              <a:t>, where path </a:t>
            </a:r>
            <a:r>
              <a:rPr lang="en-US" sz="1950" i="1" dirty="0" err="1"/>
              <a:t>wP</a:t>
            </a:r>
            <a:r>
              <a:rPr lang="en-US" sz="1950" dirty="0"/>
              <a:t> is assigned to node </a:t>
            </a:r>
            <a:r>
              <a:rPr lang="en-US" sz="1950" i="1" dirty="0"/>
              <a:t>w</a:t>
            </a:r>
            <a:r>
              <a:rPr lang="en-US" sz="1950" dirty="0"/>
              <a:t> and edge </a:t>
            </a:r>
            <a:r>
              <a:rPr lang="en-US" sz="1950" i="1" dirty="0"/>
              <a:t>u </a:t>
            </a:r>
            <a:r>
              <a:rPr lang="en-US" sz="1950" dirty="0">
                <a:sym typeface="Wingdings" pitchFamily="2" charset="2"/>
              </a:rPr>
              <a:t></a:t>
            </a:r>
            <a:r>
              <a:rPr lang="en-US" sz="1950" i="1" dirty="0">
                <a:sym typeface="Wingdings" pitchFamily="2" charset="2"/>
              </a:rPr>
              <a:t> w </a:t>
            </a:r>
            <a:r>
              <a:rPr lang="en-US" sz="1950" dirty="0">
                <a:sym typeface="Wingdings" pitchFamily="2" charset="2"/>
              </a:rPr>
              <a:t>exists</a:t>
            </a:r>
          </a:p>
          <a:p>
            <a:pPr lvl="1"/>
            <a:r>
              <a:rPr lang="en-US" sz="1950" dirty="0"/>
              <a:t>Each node is assigned the </a:t>
            </a:r>
            <a:r>
              <a:rPr lang="en-US" sz="1950" dirty="0" err="1"/>
              <a:t>higest</a:t>
            </a:r>
            <a:r>
              <a:rPr lang="en-US" sz="1950" dirty="0"/>
              <a:t> ranked path that is consistent </a:t>
            </a:r>
            <a:br>
              <a:rPr lang="en-US" sz="1950" dirty="0"/>
            </a:br>
            <a:r>
              <a:rPr lang="en-US" sz="1950" dirty="0"/>
              <a:t>with their neighbors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424054" y="2068002"/>
            <a:ext cx="288541" cy="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1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Solution to the SPP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33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5496683" y="319079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Oval 44"/>
          <p:cNvSpPr/>
          <p:nvPr/>
        </p:nvSpPr>
        <p:spPr>
          <a:xfrm>
            <a:off x="4788023" y="373178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96683" y="2306804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6376184" y="29012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6376184" y="373178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6376184" y="190114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1" name="Straight Connector 10"/>
          <p:cNvCxnSpPr>
            <a:stCxn id="46" idx="4"/>
            <a:endCxn id="9" idx="0"/>
          </p:cNvCxnSpPr>
          <p:nvPr/>
        </p:nvCxnSpPr>
        <p:spPr>
          <a:xfrm>
            <a:off x="5710995" y="2735429"/>
            <a:ext cx="0" cy="4553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7"/>
            <a:endCxn id="49" idx="2"/>
          </p:cNvCxnSpPr>
          <p:nvPr/>
        </p:nvCxnSpPr>
        <p:spPr>
          <a:xfrm flipV="1">
            <a:off x="5862538" y="2115454"/>
            <a:ext cx="513647" cy="254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5"/>
            <a:endCxn id="47" idx="1"/>
          </p:cNvCxnSpPr>
          <p:nvPr/>
        </p:nvCxnSpPr>
        <p:spPr>
          <a:xfrm>
            <a:off x="5862537" y="2672658"/>
            <a:ext cx="576418" cy="2913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3"/>
            <a:endCxn id="45" idx="7"/>
          </p:cNvCxnSpPr>
          <p:nvPr/>
        </p:nvCxnSpPr>
        <p:spPr>
          <a:xfrm flipH="1">
            <a:off x="5153877" y="3556653"/>
            <a:ext cx="405576" cy="2378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3"/>
            <a:endCxn id="45" idx="0"/>
          </p:cNvCxnSpPr>
          <p:nvPr/>
        </p:nvCxnSpPr>
        <p:spPr>
          <a:xfrm flipH="1">
            <a:off x="5002335" y="2672658"/>
            <a:ext cx="557118" cy="10591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2"/>
            <a:endCxn id="45" idx="6"/>
          </p:cNvCxnSpPr>
          <p:nvPr/>
        </p:nvCxnSpPr>
        <p:spPr>
          <a:xfrm flipH="1">
            <a:off x="5216648" y="3946094"/>
            <a:ext cx="11595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5"/>
            <a:endCxn id="48" idx="1"/>
          </p:cNvCxnSpPr>
          <p:nvPr/>
        </p:nvCxnSpPr>
        <p:spPr>
          <a:xfrm>
            <a:off x="5862537" y="3556653"/>
            <a:ext cx="576418" cy="2378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039409" y="1299760"/>
            <a:ext cx="885899" cy="813875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0499"/>
                <a:gd name="adj2" fmla="val 819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6909954" y="1839878"/>
            <a:ext cx="1015439" cy="456247"/>
            <a:chOff x="1219200" y="4876799"/>
            <a:chExt cx="5181605" cy="1384995"/>
          </a:xfrm>
        </p:grpSpPr>
        <p:sp>
          <p:nvSpPr>
            <p:cNvPr id="85" name="Rectangular Callout 8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731"/>
                <a:gd name="adj2" fmla="val 317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19205" y="4936467"/>
              <a:ext cx="5181600" cy="126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5 2 1 0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974724" y="2735428"/>
            <a:ext cx="885899" cy="813875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960"/>
                <a:gd name="adj2" fmla="val 71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6909954" y="3946094"/>
            <a:ext cx="603959" cy="433914"/>
            <a:chOff x="1219200" y="4876799"/>
            <a:chExt cx="5181605" cy="1405847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78295"/>
                <a:gd name="adj2" fmla="val -4379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9" y="4936465"/>
              <a:ext cx="5181596" cy="13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3 0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116504" y="4234299"/>
            <a:ext cx="885899" cy="813875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1 3 0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cxnSp>
        <p:nvCxnSpPr>
          <p:cNvPr id="34" name="Straight Connector 33"/>
          <p:cNvCxnSpPr>
            <a:stCxn id="9" idx="5"/>
            <a:endCxn id="48" idx="1"/>
          </p:cNvCxnSpPr>
          <p:nvPr/>
        </p:nvCxnSpPr>
        <p:spPr>
          <a:xfrm>
            <a:off x="5862537" y="3556653"/>
            <a:ext cx="576418" cy="23789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90459" y="4315082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76124" y="4618376"/>
            <a:ext cx="6016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09226" y="3124699"/>
            <a:ext cx="6016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60883" y="2024168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2"/>
            <a:endCxn id="45" idx="6"/>
          </p:cNvCxnSpPr>
          <p:nvPr/>
        </p:nvCxnSpPr>
        <p:spPr>
          <a:xfrm flipH="1">
            <a:off x="5216648" y="3946094"/>
            <a:ext cx="1159537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0"/>
            <a:endCxn id="46" idx="4"/>
          </p:cNvCxnSpPr>
          <p:nvPr/>
        </p:nvCxnSpPr>
        <p:spPr>
          <a:xfrm flipV="1">
            <a:off x="5710995" y="2735429"/>
            <a:ext cx="0" cy="45537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5"/>
            <a:endCxn id="47" idx="1"/>
          </p:cNvCxnSpPr>
          <p:nvPr/>
        </p:nvCxnSpPr>
        <p:spPr>
          <a:xfrm>
            <a:off x="5862537" y="2672658"/>
            <a:ext cx="576418" cy="29135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4"/>
            <a:endCxn id="48" idx="0"/>
          </p:cNvCxnSpPr>
          <p:nvPr/>
        </p:nvCxnSpPr>
        <p:spPr>
          <a:xfrm>
            <a:off x="6590497" y="3329863"/>
            <a:ext cx="0" cy="4019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453131" y="2068002"/>
            <a:ext cx="2992567" cy="1865183"/>
            <a:chOff x="414979" y="3333623"/>
            <a:chExt cx="8263530" cy="1523216"/>
          </a:xfrm>
        </p:grpSpPr>
        <p:sp>
          <p:nvSpPr>
            <p:cNvPr id="61" name="Rectangle 6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Solutions need not use the shortest paths, or form a 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1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510720" y="3870752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530734" y="2144202"/>
            <a:ext cx="288541" cy="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1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SPP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34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4186043" y="284979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Oval 44"/>
          <p:cNvSpPr/>
          <p:nvPr/>
        </p:nvSpPr>
        <p:spPr>
          <a:xfrm>
            <a:off x="3082095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223184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223184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3082095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51898" y="2444964"/>
            <a:ext cx="734057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437496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447949" y="2444964"/>
            <a:ext cx="8008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510720" y="2293421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3296408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2196196" y="1286493"/>
            <a:ext cx="885899" cy="813875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1 3 0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5817674" y="1479547"/>
            <a:ext cx="885899" cy="813875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2390506" y="3994990"/>
            <a:ext cx="603959" cy="433914"/>
            <a:chOff x="1219200" y="4876799"/>
            <a:chExt cx="5181605" cy="1405847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80676"/>
                <a:gd name="adj2" fmla="val -509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9" y="4936465"/>
              <a:ext cx="5181596" cy="13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3 0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564366" y="4131940"/>
            <a:ext cx="885899" cy="813875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4 3 0</a:t>
              </a: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1"/>
            <a:endCxn id="45" idx="5"/>
          </p:cNvCxnSpPr>
          <p:nvPr/>
        </p:nvCxnSpPr>
        <p:spPr>
          <a:xfrm flipH="1" flipV="1">
            <a:off x="3447949" y="2444964"/>
            <a:ext cx="800864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51898" y="2444964"/>
            <a:ext cx="734057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510720" y="3870752"/>
            <a:ext cx="171246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44527" y="1860872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417671" y="1679346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481256" y="4346346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564367" y="4123164"/>
            <a:ext cx="885899" cy="813875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4 2 0</a:t>
              </a: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5706490" y="4491547"/>
            <a:ext cx="6016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46" idx="4"/>
            <a:endCxn id="47" idx="0"/>
          </p:cNvCxnSpPr>
          <p:nvPr/>
        </p:nvCxnSpPr>
        <p:spPr>
          <a:xfrm>
            <a:off x="5437496" y="2507734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790646" y="2495014"/>
            <a:ext cx="5395186" cy="1195997"/>
            <a:chOff x="414979" y="3333623"/>
            <a:chExt cx="8263530" cy="1523216"/>
          </a:xfrm>
        </p:grpSpPr>
        <p:sp>
          <p:nvSpPr>
            <p:cNvPr id="52" name="Rectangle 51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Each node gets its preferred route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Totally stable topology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510720" y="3870752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530734" y="2144202"/>
            <a:ext cx="288541" cy="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1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Gadget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35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4186043" y="284979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Oval 44"/>
          <p:cNvSpPr/>
          <p:nvPr/>
        </p:nvSpPr>
        <p:spPr>
          <a:xfrm>
            <a:off x="3082095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223184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223184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3082095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51898" y="2444964"/>
            <a:ext cx="734057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437496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447949" y="2444964"/>
            <a:ext cx="8008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510720" y="2293421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3296408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2196196" y="1286493"/>
            <a:ext cx="885899" cy="813875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1 3 0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5817674" y="1479547"/>
            <a:ext cx="885899" cy="813875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2390506" y="3994990"/>
            <a:ext cx="603959" cy="433914"/>
            <a:chOff x="1219200" y="4876799"/>
            <a:chExt cx="5181605" cy="1405847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80676"/>
                <a:gd name="adj2" fmla="val -509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9" y="4936465"/>
              <a:ext cx="5181596" cy="13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3 0</a:t>
              </a: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3296408" y="2507734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51898" y="2444964"/>
            <a:ext cx="734057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510720" y="3870752"/>
            <a:ext cx="171246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3037" y="2207330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394811" y="1679346"/>
            <a:ext cx="5065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481256" y="4346346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545974" y="4091158"/>
            <a:ext cx="885899" cy="813875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4 2 0</a:t>
              </a: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5706490" y="4491547"/>
            <a:ext cx="6016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072628" y="2262947"/>
            <a:ext cx="4829420" cy="1522143"/>
            <a:chOff x="414979" y="3333623"/>
            <a:chExt cx="8263530" cy="1523216"/>
          </a:xfrm>
        </p:grpSpPr>
        <p:sp>
          <p:nvSpPr>
            <p:cNvPr id="43" name="Rectangle 42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Not every node gets preferred route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Topology is still stable</a:t>
              </a:r>
            </a:p>
            <a:p>
              <a:pPr>
                <a:buClr>
                  <a:schemeClr val="bg1"/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Only one stable configuration</a:t>
              </a:r>
            </a:p>
            <a:p>
              <a:pPr lvl="1">
                <a:buClr>
                  <a:schemeClr val="bg1"/>
                </a:buClr>
              </a:pPr>
              <a:r>
                <a:rPr lang="en-US" sz="2100" i="1" dirty="0">
                  <a:solidFill>
                    <a:schemeClr val="bg1"/>
                  </a:solidFill>
                </a:rPr>
                <a:t>No matter which router chooses first!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5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SPP May Have Multiple Solutions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36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2693660" y="3001337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Oval 44"/>
          <p:cNvSpPr/>
          <p:nvPr/>
        </p:nvSpPr>
        <p:spPr>
          <a:xfrm>
            <a:off x="2085012" y="223065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2085012" y="3807981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2450866" y="2596506"/>
            <a:ext cx="3055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299325" y="2659276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2450866" y="3367191"/>
            <a:ext cx="3055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199113" y="1438035"/>
            <a:ext cx="885899" cy="813875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 flipH="1">
            <a:off x="1208046" y="4161124"/>
            <a:ext cx="885899" cy="813875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5125736" y="303640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1" name="Oval 40"/>
          <p:cNvSpPr/>
          <p:nvPr/>
        </p:nvSpPr>
        <p:spPr>
          <a:xfrm>
            <a:off x="4517088" y="2265714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517088" y="3843044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44" name="Straight Connector 43"/>
          <p:cNvCxnSpPr>
            <a:stCxn id="40" idx="1"/>
            <a:endCxn id="41" idx="5"/>
          </p:cNvCxnSpPr>
          <p:nvPr/>
        </p:nvCxnSpPr>
        <p:spPr>
          <a:xfrm flipH="1" flipV="1">
            <a:off x="4882942" y="2631569"/>
            <a:ext cx="3055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41" idx="4"/>
          </p:cNvCxnSpPr>
          <p:nvPr/>
        </p:nvCxnSpPr>
        <p:spPr>
          <a:xfrm flipV="1">
            <a:off x="4731401" y="2694340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  <a:endCxn id="43" idx="7"/>
          </p:cNvCxnSpPr>
          <p:nvPr/>
        </p:nvCxnSpPr>
        <p:spPr>
          <a:xfrm flipH="1">
            <a:off x="4882942" y="3402254"/>
            <a:ext cx="3055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flipH="1">
            <a:off x="3631189" y="1473098"/>
            <a:ext cx="885899" cy="813875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cxnSp>
        <p:nvCxnSpPr>
          <p:cNvPr id="60" name="Straight Connector 59"/>
          <p:cNvCxnSpPr>
            <a:stCxn id="40" idx="3"/>
            <a:endCxn id="43" idx="7"/>
          </p:cNvCxnSpPr>
          <p:nvPr/>
        </p:nvCxnSpPr>
        <p:spPr>
          <a:xfrm flipH="1">
            <a:off x="4882942" y="3402254"/>
            <a:ext cx="305564" cy="5035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0"/>
            <a:endCxn id="41" idx="4"/>
          </p:cNvCxnSpPr>
          <p:nvPr/>
        </p:nvCxnSpPr>
        <p:spPr>
          <a:xfrm flipV="1">
            <a:off x="4731401" y="2694340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29804" y="1865951"/>
            <a:ext cx="5065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flipH="1">
            <a:off x="3640122" y="4196188"/>
            <a:ext cx="885899" cy="813875"/>
            <a:chOff x="1219200" y="4876799"/>
            <a:chExt cx="5181605" cy="1384995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3847829" y="4911768"/>
            <a:ext cx="4526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7528796" y="30714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0" name="Oval 69"/>
          <p:cNvSpPr/>
          <p:nvPr/>
        </p:nvSpPr>
        <p:spPr>
          <a:xfrm>
            <a:off x="6920148" y="2300777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6920148" y="387810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2" name="Straight Connector 71"/>
          <p:cNvCxnSpPr>
            <a:stCxn id="69" idx="1"/>
            <a:endCxn id="70" idx="5"/>
          </p:cNvCxnSpPr>
          <p:nvPr/>
        </p:nvCxnSpPr>
        <p:spPr>
          <a:xfrm flipH="1" flipV="1">
            <a:off x="7286002" y="2666632"/>
            <a:ext cx="3055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0"/>
            <a:endCxn id="70" idx="4"/>
          </p:cNvCxnSpPr>
          <p:nvPr/>
        </p:nvCxnSpPr>
        <p:spPr>
          <a:xfrm flipV="1">
            <a:off x="7134461" y="2729403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3"/>
            <a:endCxn id="71" idx="7"/>
          </p:cNvCxnSpPr>
          <p:nvPr/>
        </p:nvCxnSpPr>
        <p:spPr>
          <a:xfrm flipH="1">
            <a:off x="7286002" y="3437317"/>
            <a:ext cx="3055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 flipH="1">
            <a:off x="6034249" y="1508161"/>
            <a:ext cx="885899" cy="813875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cxnSp>
        <p:nvCxnSpPr>
          <p:cNvPr id="79" name="Straight Connector 78"/>
          <p:cNvCxnSpPr>
            <a:stCxn id="70" idx="4"/>
            <a:endCxn id="71" idx="0"/>
          </p:cNvCxnSpPr>
          <p:nvPr/>
        </p:nvCxnSpPr>
        <p:spPr>
          <a:xfrm>
            <a:off x="7134461" y="2729403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1"/>
            <a:endCxn id="70" idx="5"/>
          </p:cNvCxnSpPr>
          <p:nvPr/>
        </p:nvCxnSpPr>
        <p:spPr>
          <a:xfrm flipH="1" flipV="1">
            <a:off x="7286002" y="2666632"/>
            <a:ext cx="305564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17293" y="2223742"/>
            <a:ext cx="3320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 flipH="1">
            <a:off x="6043182" y="4231251"/>
            <a:ext cx="885899" cy="813875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6203698" y="4631639"/>
            <a:ext cx="6016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510720" y="3870752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530734" y="2144202"/>
            <a:ext cx="288541" cy="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1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Bad Gadget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37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4186043" y="284979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Oval 44"/>
          <p:cNvSpPr/>
          <p:nvPr/>
        </p:nvSpPr>
        <p:spPr>
          <a:xfrm>
            <a:off x="3082095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223184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223184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3082095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51898" y="2444964"/>
            <a:ext cx="734057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437496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447949" y="2444964"/>
            <a:ext cx="8008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510720" y="2293421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3296408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2196196" y="1286493"/>
            <a:ext cx="885899" cy="813875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1 3 0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5817674" y="1479547"/>
            <a:ext cx="885899" cy="813875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1844040" y="3994990"/>
            <a:ext cx="1150425" cy="846812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-69416"/>
                <a:gd name="adj2" fmla="val -518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9" y="4936467"/>
              <a:ext cx="5181596" cy="120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3 4 2 0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3 0</a:t>
              </a: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3296408" y="2507734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51898" y="2444964"/>
            <a:ext cx="734057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510720" y="3870752"/>
            <a:ext cx="171246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3037" y="2207330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394811" y="1679346"/>
            <a:ext cx="5065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188748" y="4723935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545974" y="4091158"/>
            <a:ext cx="885899" cy="813875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4 3 0</a:t>
              </a: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5706490" y="4491547"/>
            <a:ext cx="6016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26604" y="2014277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79463" y="1872400"/>
            <a:ext cx="5470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1"/>
            <a:endCxn id="45" idx="5"/>
          </p:cNvCxnSpPr>
          <p:nvPr/>
        </p:nvCxnSpPr>
        <p:spPr>
          <a:xfrm flipH="1" flipV="1">
            <a:off x="3447949" y="2444964"/>
            <a:ext cx="800864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6"/>
            <a:endCxn id="46" idx="2"/>
          </p:cNvCxnSpPr>
          <p:nvPr/>
        </p:nvCxnSpPr>
        <p:spPr>
          <a:xfrm>
            <a:off x="3510720" y="2293421"/>
            <a:ext cx="171246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06489" y="4803275"/>
            <a:ext cx="6016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4"/>
            <a:endCxn id="47" idx="0"/>
          </p:cNvCxnSpPr>
          <p:nvPr/>
        </p:nvCxnSpPr>
        <p:spPr>
          <a:xfrm>
            <a:off x="5437496" y="2507734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2"/>
            <a:endCxn id="48" idx="6"/>
          </p:cNvCxnSpPr>
          <p:nvPr/>
        </p:nvCxnSpPr>
        <p:spPr>
          <a:xfrm flipH="1">
            <a:off x="3510720" y="3870752"/>
            <a:ext cx="171246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983656" y="4388368"/>
            <a:ext cx="8858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1437455" y="1637482"/>
            <a:ext cx="6347790" cy="2931945"/>
            <a:chOff x="414979" y="3333623"/>
            <a:chExt cx="8263530" cy="1523216"/>
          </a:xfrm>
        </p:grpSpPr>
        <p:sp>
          <p:nvSpPr>
            <p:cNvPr id="68" name="Rectangle 6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That was only one round of oscillation!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This keeps going, infinitely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Problem stems from:</a:t>
              </a:r>
            </a:p>
            <a:p>
              <a:pPr lvl="1">
                <a:buClr>
                  <a:schemeClr val="bg1"/>
                </a:buClr>
              </a:pPr>
              <a:r>
                <a:rPr lang="en-US" sz="2100" dirty="0">
                  <a:solidFill>
                    <a:schemeClr val="bg1"/>
                  </a:solidFill>
                </a:rPr>
                <a:t>Local (not global) decisions</a:t>
              </a:r>
            </a:p>
            <a:p>
              <a:pPr lvl="1">
                <a:buClr>
                  <a:schemeClr val="bg1"/>
                </a:buClr>
              </a:pPr>
              <a:r>
                <a:rPr lang="en-US" sz="2100" dirty="0">
                  <a:solidFill>
                    <a:schemeClr val="bg1"/>
                  </a:solidFill>
                </a:rPr>
                <a:t>Ability of one node to improve its path selection</a:t>
              </a:r>
            </a:p>
            <a:p>
              <a:pPr>
                <a:buClr>
                  <a:schemeClr val="bg1"/>
                </a:buClr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SPP Explains BGP Divergence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is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guaranteed to converge to stable routing</a:t>
            </a:r>
          </a:p>
          <a:p>
            <a:pPr lvl="1"/>
            <a:r>
              <a:rPr lang="en-US" dirty="0"/>
              <a:t>Policy inconsistencies may lead to “</a:t>
            </a:r>
            <a:r>
              <a:rPr lang="en-US" dirty="0" err="1"/>
              <a:t>livelock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Protocol oscillation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38228" y="2726172"/>
            <a:ext cx="1949521" cy="194952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316422" y="2726172"/>
            <a:ext cx="1949521" cy="1949521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2938402" y="3389308"/>
            <a:ext cx="106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</a:t>
            </a:r>
          </a:p>
          <a:p>
            <a:r>
              <a:rPr lang="en-US" dirty="0"/>
              <a:t>Converge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8589" y="3389308"/>
            <a:ext cx="897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Must</a:t>
            </a:r>
          </a:p>
          <a:p>
            <a:pPr algn="r"/>
            <a:r>
              <a:rPr lang="en-US" dirty="0"/>
              <a:t>Diverge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0172" y="2379923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Solvable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7696" y="2400977"/>
            <a:ext cx="13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Can Diverge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1330995" y="2653638"/>
            <a:ext cx="1242950" cy="813875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81368"/>
                <a:gd name="adj2" fmla="val 352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936467"/>
              <a:ext cx="5181601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Good Gadgets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6483287" y="2704706"/>
            <a:ext cx="1242950" cy="813875"/>
            <a:chOff x="1219200" y="4876799"/>
            <a:chExt cx="5181605" cy="1384995"/>
          </a:xfrm>
        </p:grpSpPr>
        <p:sp>
          <p:nvSpPr>
            <p:cNvPr id="15" name="Rectangular Callout 14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77791"/>
                <a:gd name="adj2" fmla="val 352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4" y="4936467"/>
              <a:ext cx="5181601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Bad Gadgets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3015793" y="4576396"/>
            <a:ext cx="2426645" cy="451745"/>
            <a:chOff x="1219200" y="4876799"/>
            <a:chExt cx="5181605" cy="1384995"/>
          </a:xfrm>
        </p:grpSpPr>
        <p:sp>
          <p:nvSpPr>
            <p:cNvPr id="18" name="Rectangular Callout 1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12428"/>
                <a:gd name="adj2" fmla="val -1793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2" y="4936467"/>
              <a:ext cx="5181603" cy="127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Naughty Gadgets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6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>
            <a:stCxn id="47" idx="1"/>
            <a:endCxn id="9" idx="5"/>
          </p:cNvCxnSpPr>
          <p:nvPr/>
        </p:nvCxnSpPr>
        <p:spPr>
          <a:xfrm flipH="1" flipV="1">
            <a:off x="4551898" y="3215649"/>
            <a:ext cx="734057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510720" y="3870752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530734" y="2144202"/>
            <a:ext cx="288541" cy="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1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Beware of Backup Policies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39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4186043" y="284979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Oval 44"/>
          <p:cNvSpPr/>
          <p:nvPr/>
        </p:nvSpPr>
        <p:spPr>
          <a:xfrm>
            <a:off x="3082095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223184" y="207910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223184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3082095" y="3656439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51898" y="2444964"/>
            <a:ext cx="734057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437496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447949" y="2444964"/>
            <a:ext cx="8008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510720" y="2293421"/>
            <a:ext cx="1712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3296408" y="2507734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2196196" y="1286493"/>
            <a:ext cx="885899" cy="813875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1 3 0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5817674" y="1479547"/>
            <a:ext cx="885899" cy="813875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1844040" y="3994990"/>
            <a:ext cx="1150425" cy="846812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-69416"/>
                <a:gd name="adj2" fmla="val -518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9" y="4936467"/>
              <a:ext cx="5181596" cy="120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3 4 2 0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3 0</a:t>
              </a: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447949" y="3215649"/>
            <a:ext cx="800864" cy="5035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3296408" y="2507734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51898" y="2444964"/>
            <a:ext cx="734057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5"/>
            <a:endCxn id="47" idx="1"/>
          </p:cNvCxnSpPr>
          <p:nvPr/>
        </p:nvCxnSpPr>
        <p:spPr>
          <a:xfrm>
            <a:off x="4551898" y="3215649"/>
            <a:ext cx="734057" cy="5035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3037" y="2207330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394811" y="1679346"/>
            <a:ext cx="5065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188748" y="4723935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643673" y="3994989"/>
            <a:ext cx="885899" cy="1109036"/>
            <a:chOff x="1219200" y="4876799"/>
            <a:chExt cx="5181605" cy="1401740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55543"/>
                <a:gd name="adj2" fmla="val -6167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6" y="4936466"/>
              <a:ext cx="5181599" cy="134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4 3 0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5868376" y="4383794"/>
            <a:ext cx="4429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Multiply 64"/>
          <p:cNvSpPr/>
          <p:nvPr/>
        </p:nvSpPr>
        <p:spPr>
          <a:xfrm>
            <a:off x="4662974" y="3215649"/>
            <a:ext cx="576330" cy="57633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3" name="Group 42"/>
          <p:cNvGrpSpPr/>
          <p:nvPr/>
        </p:nvGrpSpPr>
        <p:grpSpPr>
          <a:xfrm>
            <a:off x="1378002" y="2444964"/>
            <a:ext cx="6347790" cy="1125016"/>
            <a:chOff x="414979" y="3333623"/>
            <a:chExt cx="8263530" cy="1523216"/>
          </a:xfrm>
        </p:grpSpPr>
        <p:sp>
          <p:nvSpPr>
            <p:cNvPr id="44" name="Rectangle 43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BGP is not robust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It may not recover from link failure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0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ASs, Revisited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763271" y="1398604"/>
            <a:ext cx="2071871" cy="14897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AS-1</a:t>
            </a:r>
          </a:p>
        </p:txBody>
      </p:sp>
      <p:sp>
        <p:nvSpPr>
          <p:cNvPr id="6" name="Cloud 5"/>
          <p:cNvSpPr/>
          <p:nvPr/>
        </p:nvSpPr>
        <p:spPr>
          <a:xfrm>
            <a:off x="5538688" y="1751011"/>
            <a:ext cx="2071871" cy="1489704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341164" y="3113122"/>
            <a:ext cx="2071871" cy="1489704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3350044" y="4417673"/>
            <a:ext cx="571824" cy="3648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799206" y="3851405"/>
            <a:ext cx="541958" cy="1426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81" y="3766427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95" y="4588450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3557445" y="1489815"/>
            <a:ext cx="581642" cy="22762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38" y="1295761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1494894" y="1592658"/>
            <a:ext cx="329906" cy="4917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45" y="1398604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6367223" y="3137718"/>
            <a:ext cx="41851" cy="48420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74" y="3427867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7306681" y="1775073"/>
            <a:ext cx="486918" cy="3683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50" y="1489814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3554022" y="2087713"/>
            <a:ext cx="2063044" cy="56235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3312104" y="2792717"/>
            <a:ext cx="512897" cy="4317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5484557" y="3078014"/>
            <a:ext cx="170396" cy="5457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3312104" y="1860087"/>
            <a:ext cx="230530" cy="2243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2799207" y="1751010"/>
            <a:ext cx="270979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2680443" y="1860087"/>
            <a:ext cx="631661" cy="76163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3312104" y="2369685"/>
            <a:ext cx="230530" cy="1377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2680443" y="2621721"/>
            <a:ext cx="389743" cy="283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2066718" y="1751011"/>
            <a:ext cx="248652" cy="1907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2066718" y="2227037"/>
            <a:ext cx="371807" cy="25203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3583082" y="3509728"/>
            <a:ext cx="241919" cy="19902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4066919" y="3367081"/>
            <a:ext cx="27956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4830325" y="3379819"/>
            <a:ext cx="412314" cy="1013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3583082" y="3994052"/>
            <a:ext cx="96867" cy="28097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4163786" y="4275025"/>
            <a:ext cx="23780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4885428" y="3766427"/>
            <a:ext cx="357211" cy="5085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3825001" y="3509729"/>
            <a:ext cx="818510" cy="6226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5896871" y="2935366"/>
            <a:ext cx="270284" cy="5970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5654953" y="2230361"/>
            <a:ext cx="204031" cy="5623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6100901" y="2023487"/>
            <a:ext cx="311630" cy="6422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6409073" y="2166134"/>
            <a:ext cx="245376" cy="6862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6896368" y="2023487"/>
            <a:ext cx="168395" cy="26261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7062619" y="2428753"/>
            <a:ext cx="244062" cy="31690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6650992" y="2888308"/>
            <a:ext cx="169709" cy="1067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277058" y="3551986"/>
            <a:ext cx="6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62135" y="2293517"/>
            <a:ext cx="6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86" y="2507422"/>
            <a:ext cx="483836" cy="285296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64" y="3708757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50" y="4132377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92" y="4132377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88" y="3224433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07" y="2479073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00" y="1941741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71" y="1608363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86" y="1574791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5" y="2084389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31" y="1880839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63" y="2143456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01" y="2745660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55" y="2852422"/>
            <a:ext cx="483836" cy="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35" y="2792718"/>
            <a:ext cx="483836" cy="285296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21" y="3481132"/>
            <a:ext cx="483836" cy="285296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83" y="3224433"/>
            <a:ext cx="483836" cy="285296"/>
          </a:xfrm>
          <a:prstGeom prst="rect">
            <a:avLst/>
          </a:prstGeom>
          <a:noFill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66" y="1945065"/>
            <a:ext cx="483836" cy="285296"/>
          </a:xfrm>
          <a:prstGeom prst="rect">
            <a:avLst/>
          </a:prstGeom>
          <a:noFill/>
        </p:spPr>
      </p:pic>
      <p:grpSp>
        <p:nvGrpSpPr>
          <p:cNvPr id="148" name="Group 147"/>
          <p:cNvGrpSpPr/>
          <p:nvPr/>
        </p:nvGrpSpPr>
        <p:grpSpPr>
          <a:xfrm flipH="1">
            <a:off x="1260798" y="2965219"/>
            <a:ext cx="1186933" cy="738664"/>
            <a:chOff x="1219200" y="4876799"/>
            <a:chExt cx="5181605" cy="1429674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4" y="4876799"/>
              <a:ext cx="5181601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Interior Routers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5222140" y="4100495"/>
            <a:ext cx="1186933" cy="738664"/>
            <a:chOff x="1219200" y="4876799"/>
            <a:chExt cx="5181605" cy="1429674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BGP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001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2455573" y="1303572"/>
            <a:ext cx="2853125" cy="3544584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5643081" y="1325366"/>
            <a:ext cx="2188396" cy="3544584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is Precarious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40</a:t>
            </a:fld>
            <a:endParaRPr lang="en-US" sz="675" dirty="0"/>
          </a:p>
        </p:txBody>
      </p:sp>
      <p:sp>
        <p:nvSpPr>
          <p:cNvPr id="9" name="Oval 8"/>
          <p:cNvSpPr/>
          <p:nvPr/>
        </p:nvSpPr>
        <p:spPr>
          <a:xfrm>
            <a:off x="4151729" y="3843044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58" name="Straight Connector 57"/>
          <p:cNvCxnSpPr>
            <a:stCxn id="9" idx="1"/>
            <a:endCxn id="40" idx="5"/>
          </p:cNvCxnSpPr>
          <p:nvPr/>
        </p:nvCxnSpPr>
        <p:spPr>
          <a:xfrm flipH="1" flipV="1">
            <a:off x="3864092" y="3402254"/>
            <a:ext cx="350408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2"/>
            <a:endCxn id="43" idx="6"/>
          </p:cNvCxnSpPr>
          <p:nvPr/>
        </p:nvCxnSpPr>
        <p:spPr>
          <a:xfrm flipH="1">
            <a:off x="3318215" y="4057357"/>
            <a:ext cx="8335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498237" y="303640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3498237" y="219059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2889590" y="3843044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40" idx="0"/>
            <a:endCxn id="41" idx="4"/>
          </p:cNvCxnSpPr>
          <p:nvPr/>
        </p:nvCxnSpPr>
        <p:spPr>
          <a:xfrm flipV="1">
            <a:off x="3712550" y="2619215"/>
            <a:ext cx="0" cy="417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41" idx="3"/>
          </p:cNvCxnSpPr>
          <p:nvPr/>
        </p:nvCxnSpPr>
        <p:spPr>
          <a:xfrm flipV="1">
            <a:off x="3103902" y="2556445"/>
            <a:ext cx="457106" cy="128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  <a:endCxn id="43" idx="7"/>
          </p:cNvCxnSpPr>
          <p:nvPr/>
        </p:nvCxnSpPr>
        <p:spPr>
          <a:xfrm flipH="1">
            <a:off x="3255444" y="3402254"/>
            <a:ext cx="3055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flipH="1">
            <a:off x="1790297" y="2683011"/>
            <a:ext cx="1099292" cy="813875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113421"/>
                <a:gd name="adj2" fmla="val 110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5" y="4936467"/>
              <a:ext cx="5181600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3 1 2 0</a:t>
              </a: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2202306" y="1865951"/>
            <a:ext cx="5065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flipH="1">
            <a:off x="1258611" y="4009102"/>
            <a:ext cx="1501211" cy="1084161"/>
            <a:chOff x="1219200" y="4876799"/>
            <a:chExt cx="5181605" cy="1423334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3548"/>
                <a:gd name="adj2" fmla="val -514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3" y="4906117"/>
              <a:ext cx="5181602" cy="139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5 3 1 0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5 6 3 1 2 0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5 3 1 2 0</a:t>
              </a:r>
            </a:p>
          </p:txBody>
        </p:sp>
      </p:grpSp>
      <p:sp>
        <p:nvSpPr>
          <p:cNvPr id="69" name="Oval 68"/>
          <p:cNvSpPr/>
          <p:nvPr/>
        </p:nvSpPr>
        <p:spPr>
          <a:xfrm>
            <a:off x="7163436" y="30714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0" name="Oval 69"/>
          <p:cNvSpPr/>
          <p:nvPr/>
        </p:nvSpPr>
        <p:spPr>
          <a:xfrm>
            <a:off x="6554789" y="2300777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6554789" y="387810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2" name="Straight Connector 71"/>
          <p:cNvCxnSpPr>
            <a:stCxn id="69" idx="1"/>
            <a:endCxn id="70" idx="5"/>
          </p:cNvCxnSpPr>
          <p:nvPr/>
        </p:nvCxnSpPr>
        <p:spPr>
          <a:xfrm flipH="1" flipV="1">
            <a:off x="6920643" y="2666632"/>
            <a:ext cx="305564" cy="467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0"/>
            <a:endCxn id="70" idx="4"/>
          </p:cNvCxnSpPr>
          <p:nvPr/>
        </p:nvCxnSpPr>
        <p:spPr>
          <a:xfrm flipV="1">
            <a:off x="6769101" y="2729403"/>
            <a:ext cx="0" cy="1148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3"/>
            <a:endCxn id="71" idx="7"/>
          </p:cNvCxnSpPr>
          <p:nvPr/>
        </p:nvCxnSpPr>
        <p:spPr>
          <a:xfrm flipH="1">
            <a:off x="6920643" y="3437317"/>
            <a:ext cx="305564" cy="503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 flipH="1">
            <a:off x="7048174" y="1508161"/>
            <a:ext cx="885899" cy="813875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950"/>
                <a:gd name="adj2" fmla="val 694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1 0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7057107" y="4231251"/>
            <a:ext cx="885899" cy="813875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193"/>
                <a:gd name="adj2" fmla="val -6660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9206" y="4936467"/>
              <a:ext cx="5181599" cy="125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2 0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 flipH="1">
            <a:off x="1527024" y="1438036"/>
            <a:ext cx="1501211" cy="1084161"/>
            <a:chOff x="1219200" y="4876799"/>
            <a:chExt cx="5181605" cy="1423334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5106"/>
                <a:gd name="adj2" fmla="val 3989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3" y="4906117"/>
              <a:ext cx="5181602" cy="139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4 5 3 1 2 0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4 3 1 2 0</a:t>
              </a:r>
            </a:p>
          </p:txBody>
        </p:sp>
      </p:grpSp>
      <p:cxnSp>
        <p:nvCxnSpPr>
          <p:cNvPr id="89" name="Straight Connector 88"/>
          <p:cNvCxnSpPr>
            <a:stCxn id="9" idx="0"/>
            <a:endCxn id="41" idx="5"/>
          </p:cNvCxnSpPr>
          <p:nvPr/>
        </p:nvCxnSpPr>
        <p:spPr>
          <a:xfrm flipH="1" flipV="1">
            <a:off x="3864092" y="2556445"/>
            <a:ext cx="501950" cy="128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40" idx="6"/>
          </p:cNvCxnSpPr>
          <p:nvPr/>
        </p:nvCxnSpPr>
        <p:spPr>
          <a:xfrm flipH="1">
            <a:off x="3926862" y="2515090"/>
            <a:ext cx="2627927" cy="7356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 flipH="1">
            <a:off x="4724854" y="4020225"/>
            <a:ext cx="1501211" cy="1084161"/>
            <a:chOff x="1219200" y="4876799"/>
            <a:chExt cx="5181605" cy="1423334"/>
          </a:xfrm>
        </p:grpSpPr>
        <p:sp>
          <p:nvSpPr>
            <p:cNvPr id="92" name="Rectangular Callout 9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62722"/>
                <a:gd name="adj2" fmla="val -4337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3" y="4906117"/>
              <a:ext cx="5181602" cy="139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6 3 1 0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6 4 3 1 2 0</a:t>
              </a:r>
            </a:p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6 3 1 2 0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 flipH="1">
            <a:off x="4213811" y="1206357"/>
            <a:ext cx="2177619" cy="1208743"/>
            <a:chOff x="1219200" y="4876799"/>
            <a:chExt cx="5181605" cy="1384995"/>
          </a:xfrm>
        </p:grpSpPr>
        <p:sp>
          <p:nvSpPr>
            <p:cNvPr id="98" name="Rectangular Callout 9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1152"/>
                <a:gd name="adj2" fmla="val 103615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19205" y="4936468"/>
              <a:ext cx="5181600" cy="121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If node 1 uses path 1 </a:t>
              </a:r>
              <a:r>
                <a:rPr lang="en-US" sz="2100" kern="0" dirty="0">
                  <a:solidFill>
                    <a:sysClr val="window" lastClr="FFFFFF"/>
                  </a:solidFill>
                  <a:sym typeface="Wingdings" pitchFamily="2" charset="2"/>
                </a:rPr>
                <a:t> 0, this is solvable</a:t>
              </a:r>
              <a:endParaRPr lang="en-US" sz="2100" kern="0" dirty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45" name="Straight Connector 44"/>
          <p:cNvCxnSpPr>
            <a:stCxn id="69" idx="1"/>
            <a:endCxn id="70" idx="5"/>
          </p:cNvCxnSpPr>
          <p:nvPr/>
        </p:nvCxnSpPr>
        <p:spPr>
          <a:xfrm flipH="1" flipV="1">
            <a:off x="6920643" y="2666632"/>
            <a:ext cx="305564" cy="46760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0" idx="4"/>
            <a:endCxn id="71" idx="0"/>
          </p:cNvCxnSpPr>
          <p:nvPr/>
        </p:nvCxnSpPr>
        <p:spPr>
          <a:xfrm>
            <a:off x="6769101" y="2729403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1" idx="0"/>
            <a:endCxn id="70" idx="4"/>
          </p:cNvCxnSpPr>
          <p:nvPr/>
        </p:nvCxnSpPr>
        <p:spPr>
          <a:xfrm flipV="1">
            <a:off x="6769101" y="2729403"/>
            <a:ext cx="0" cy="11487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9" idx="3"/>
            <a:endCxn id="71" idx="7"/>
          </p:cNvCxnSpPr>
          <p:nvPr/>
        </p:nvCxnSpPr>
        <p:spPr>
          <a:xfrm flipH="1">
            <a:off x="6920643" y="3437317"/>
            <a:ext cx="305564" cy="5035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 flipH="1">
            <a:off x="4377170" y="3055553"/>
            <a:ext cx="2177619" cy="460445"/>
            <a:chOff x="1219200" y="4876799"/>
            <a:chExt cx="5181605" cy="1384995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8523"/>
                <a:gd name="adj2" fmla="val 12696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9205" y="4936468"/>
              <a:ext cx="5181600" cy="124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No longer stable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0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BGP Be Fixed?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SPP is NP-complete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41</a:t>
            </a:fld>
            <a:endParaRPr lang="en-US" sz="675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81225" y="2361887"/>
            <a:ext cx="1743075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Static Approach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99129" y="3599153"/>
            <a:ext cx="1771960" cy="7155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b="1" dirty="0">
                <a:latin typeface="Arial" pitchFamily="34" charset="0"/>
                <a:cs typeface="Times New Roman" pitchFamily="18" charset="0"/>
              </a:rPr>
              <a:t>Inter-AS</a:t>
            </a:r>
          </a:p>
          <a:p>
            <a:pPr algn="ctr"/>
            <a:r>
              <a:rPr lang="en-US" sz="2100" b="1" dirty="0">
                <a:latin typeface="Arial" pitchFamily="34" charset="0"/>
                <a:cs typeface="Times New Roman" pitchFamily="18" charset="0"/>
              </a:rPr>
              <a:t>coordination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36768" y="3553909"/>
            <a:ext cx="2034147" cy="7617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latin typeface="Arial" pitchFamily="34" charset="0"/>
                <a:cs typeface="Times New Roman" pitchFamily="18" charset="0"/>
              </a:rPr>
              <a:t>Automated Analysis </a:t>
            </a:r>
          </a:p>
          <a:p>
            <a:pPr algn="ctr"/>
            <a:r>
              <a:rPr lang="en-US" sz="1500" b="1" dirty="0">
                <a:latin typeface="Arial" pitchFamily="34" charset="0"/>
                <a:cs typeface="Times New Roman" pitchFamily="18" charset="0"/>
              </a:rPr>
              <a:t>of Routing Policies</a:t>
            </a:r>
          </a:p>
          <a:p>
            <a:pPr algn="ctr"/>
            <a:r>
              <a:rPr lang="en-US" sz="1500" b="1" dirty="0">
                <a:latin typeface="Arial" pitchFamily="34" charset="0"/>
                <a:cs typeface="Times New Roman" pitchFamily="18" charset="0"/>
              </a:rPr>
              <a:t>(This is very hard)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3231223" y="2218872"/>
            <a:ext cx="1378877" cy="732081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610100" y="2218872"/>
            <a:ext cx="1716188" cy="732081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2002420" y="2950953"/>
            <a:ext cx="1228801" cy="57353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231222" y="2950953"/>
            <a:ext cx="1378877" cy="57353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592104" y="2361887"/>
            <a:ext cx="1885068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Dynamic Approach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62018" y="3011266"/>
            <a:ext cx="2539799" cy="7617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latin typeface="Arial" pitchFamily="34" charset="0"/>
                <a:cs typeface="Times New Roman" pitchFamily="18" charset="0"/>
              </a:rPr>
              <a:t>Extend BGP to</a:t>
            </a:r>
          </a:p>
          <a:p>
            <a:pPr algn="ctr"/>
            <a:r>
              <a:rPr lang="en-US" sz="1500" b="1" dirty="0">
                <a:latin typeface="Arial" pitchFamily="34" charset="0"/>
                <a:cs typeface="Times New Roman" pitchFamily="18" charset="0"/>
              </a:rPr>
              <a:t>detect and suppress</a:t>
            </a:r>
          </a:p>
          <a:p>
            <a:pPr algn="ctr"/>
            <a:r>
              <a:rPr lang="en-US" sz="1500" b="1" dirty="0">
                <a:latin typeface="Arial" pitchFamily="34" charset="0"/>
                <a:cs typeface="Times New Roman" pitchFamily="18" charset="0"/>
              </a:rPr>
              <a:t>policy-based oscillations?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153840" y="4568537"/>
            <a:ext cx="5042086" cy="3924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100" b="1" dirty="0">
                <a:latin typeface="Arial" pitchFamily="34" charset="0"/>
                <a:cs typeface="Times New Roman" pitchFamily="18" charset="0"/>
              </a:rPr>
              <a:t>These approaches are </a:t>
            </a:r>
            <a:r>
              <a:rPr lang="en-US" sz="21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complementary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27913" y="1891023"/>
            <a:ext cx="2164373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Possible Solutions</a:t>
            </a:r>
          </a:p>
        </p:txBody>
      </p:sp>
    </p:spTree>
    <p:extLst>
      <p:ext uri="{BB962C8B-B14F-4D97-AF65-F5344CB8AC3E}">
        <p14:creationId xmlns:p14="http://schemas.microsoft.com/office/powerpoint/2010/main" val="17924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07D1-707E-3749-A62E-94CEE0E0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DC09-918D-7B45-AB72-F52D4948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outgoing load balancing difficult?</a:t>
            </a:r>
          </a:p>
          <a:p>
            <a:r>
              <a:rPr lang="en-US" dirty="0"/>
              <a:t>Why is inbound load balancing even harder?</a:t>
            </a:r>
          </a:p>
          <a:p>
            <a:r>
              <a:rPr lang="en-US" dirty="0"/>
              <a:t>Route flap dampening</a:t>
            </a:r>
          </a:p>
          <a:p>
            <a:r>
              <a:rPr lang="en-US" dirty="0"/>
              <a:t>BGP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36321-24FB-B447-98F9-628B8740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FD9F5-D62C-7344-B24A-4EAB2E26C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943608"/>
            <a:ext cx="57023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2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842E-8107-6C48-8C5F-E924B192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361F1-2F81-AD4F-B2FD-8638E43F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41ED1-66E1-C443-8484-2AA1A30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EFDE5-288D-6D4D-B120-7D4BA23E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156717"/>
            <a:ext cx="4953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73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1472618" y="1727620"/>
            <a:ext cx="6422246" cy="2426771"/>
          </a:xfrm>
        </p:spPr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BGP Basics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Stable Paths Problem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BGP in the Real World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Debugging BGP Path Problems</a:t>
            </a:r>
          </a:p>
        </p:txBody>
      </p:sp>
    </p:spTree>
    <p:extLst>
      <p:ext uri="{BB962C8B-B14F-4D97-AF65-F5344CB8AC3E}">
        <p14:creationId xmlns:p14="http://schemas.microsoft.com/office/powerpoint/2010/main" val="3169780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reliability/fault-tolerance on small time scales (minutes) not previously a priority</a:t>
            </a:r>
          </a:p>
          <a:p>
            <a:r>
              <a:rPr lang="en-US" dirty="0"/>
              <a:t>Transaction oriented and interactive applications (e.g. Internet Telephony) will require higher levels of end-to-end network reliability</a:t>
            </a:r>
          </a:p>
          <a:p>
            <a:r>
              <a:rPr lang="en-US" dirty="0"/>
              <a:t>How well does the Internet routing infrastructure tolerate faults?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45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039680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Wisdom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routing is robust under faults</a:t>
            </a:r>
          </a:p>
          <a:p>
            <a:pPr lvl="1"/>
            <a:r>
              <a:rPr lang="en-US" dirty="0"/>
              <a:t>Supports path re-routing</a:t>
            </a:r>
          </a:p>
          <a:p>
            <a:pPr lvl="1"/>
            <a:r>
              <a:rPr lang="en-US" dirty="0"/>
              <a:t>Path restoration on the order of seconds</a:t>
            </a:r>
          </a:p>
          <a:p>
            <a:r>
              <a:rPr lang="en-US" dirty="0"/>
              <a:t>BGP has good convergence properties</a:t>
            </a:r>
          </a:p>
          <a:p>
            <a:pPr lvl="1"/>
            <a:r>
              <a:rPr lang="en-US" dirty="0"/>
              <a:t>Does not exhibit looping/bouncing problems of RIP</a:t>
            </a:r>
          </a:p>
          <a:p>
            <a:r>
              <a:rPr lang="en-US" dirty="0"/>
              <a:t>Internet fail-over will improve with faster routers and faster links</a:t>
            </a:r>
          </a:p>
          <a:p>
            <a:r>
              <a:rPr lang="en-US" dirty="0"/>
              <a:t>More redundant connections (multi-homing) will always improve fault-tolerance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46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13979223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Delayed Routing Convergence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wisdom about routing convergence is not accurate </a:t>
            </a:r>
          </a:p>
          <a:p>
            <a:pPr lvl="1"/>
            <a:r>
              <a:rPr lang="en-US" dirty="0"/>
              <a:t>Measurement of BGP convergence in the Internet</a:t>
            </a:r>
          </a:p>
          <a:p>
            <a:pPr lvl="1"/>
            <a:r>
              <a:rPr lang="en-US" dirty="0"/>
              <a:t>Analysis/intuition behind delayed BGP routing convergence</a:t>
            </a:r>
          </a:p>
          <a:p>
            <a:pPr lvl="1"/>
            <a:r>
              <a:rPr lang="en-US" dirty="0"/>
              <a:t>Modifications to BGP implementations which would improve convergence times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47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99380916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1257300" y="1200150"/>
            <a:ext cx="6629400" cy="1143000"/>
          </a:xfrm>
        </p:spPr>
        <p:txBody>
          <a:bodyPr/>
          <a:lstStyle/>
          <a:p>
            <a:r>
              <a:rPr lang="en-US" dirty="0"/>
              <a:t>After a fault in a path to multi-homed site, how long does it take for majority of Internet routers to fail-over to secondary path?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1220610" y="4012710"/>
            <a:ext cx="9204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500" b="1" dirty="0">
                <a:latin typeface="Arial Narrow" pitchFamily="34" charset="0"/>
              </a:rPr>
              <a:t>Customer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2877959" y="3578131"/>
            <a:ext cx="10695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500" b="1">
                <a:latin typeface="Arial Narrow" pitchFamily="34" charset="0"/>
              </a:rPr>
              <a:t>Primary ISP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857675" y="4743753"/>
            <a:ext cx="105349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500" b="1">
                <a:latin typeface="Arial Narrow" pitchFamily="34" charset="0"/>
              </a:rPr>
              <a:t>Backup ISP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48</a:t>
            </a:fld>
            <a:endParaRPr lang="en-US" sz="675" dirty="0"/>
          </a:p>
        </p:txBody>
      </p:sp>
      <p:pic>
        <p:nvPicPr>
          <p:cNvPr id="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15" y="3553798"/>
            <a:ext cx="831545" cy="490325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>
            <a:stCxn id="33" idx="3"/>
            <a:endCxn id="36" idx="1"/>
          </p:cNvCxnSpPr>
          <p:nvPr/>
        </p:nvCxnSpPr>
        <p:spPr>
          <a:xfrm>
            <a:off x="2077860" y="3798961"/>
            <a:ext cx="872282" cy="71013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42" y="4263931"/>
            <a:ext cx="831545" cy="490325"/>
          </a:xfrm>
          <a:prstGeom prst="rect">
            <a:avLst/>
          </a:prstGeom>
          <a:noFill/>
        </p:spPr>
      </p:pic>
      <p:pic>
        <p:nvPicPr>
          <p:cNvPr id="3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42" y="3105598"/>
            <a:ext cx="831545" cy="490325"/>
          </a:xfrm>
          <a:prstGeom prst="rect">
            <a:avLst/>
          </a:prstGeom>
          <a:noFill/>
        </p:spPr>
      </p:pic>
      <p:cxnSp>
        <p:nvCxnSpPr>
          <p:cNvPr id="39" name="Straight Connector 38"/>
          <p:cNvCxnSpPr>
            <a:stCxn id="33" idx="3"/>
            <a:endCxn id="37" idx="1"/>
          </p:cNvCxnSpPr>
          <p:nvPr/>
        </p:nvCxnSpPr>
        <p:spPr>
          <a:xfrm flipV="1">
            <a:off x="2077860" y="3350761"/>
            <a:ext cx="872282" cy="4482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2258579" y="3289966"/>
            <a:ext cx="576330" cy="57633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893563" y="3350761"/>
            <a:ext cx="632209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55420" y="2874191"/>
            <a:ext cx="500828" cy="3057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96736" y="2550554"/>
            <a:ext cx="0" cy="499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65148" y="2606315"/>
            <a:ext cx="290408" cy="499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6" idx="3"/>
          </p:cNvCxnSpPr>
          <p:nvPr/>
        </p:nvCxnSpPr>
        <p:spPr>
          <a:xfrm>
            <a:off x="3781687" y="4509094"/>
            <a:ext cx="805728" cy="322328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3" idx="3"/>
            <a:endCxn id="36" idx="1"/>
          </p:cNvCxnSpPr>
          <p:nvPr/>
        </p:nvCxnSpPr>
        <p:spPr>
          <a:xfrm>
            <a:off x="2077860" y="3798961"/>
            <a:ext cx="872282" cy="710132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09495" y="2352672"/>
            <a:ext cx="1121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Route Withdrawn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94950" y="4681380"/>
            <a:ext cx="778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Traffic</a:t>
            </a: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5375160" y="2631707"/>
            <a:ext cx="2625841" cy="21255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Routing table convergence</a:t>
            </a:r>
          </a:p>
          <a:p>
            <a:r>
              <a:rPr lang="en-US" sz="2175" dirty="0"/>
              <a:t>Stable end-to-end paths</a:t>
            </a:r>
          </a:p>
        </p:txBody>
      </p:sp>
    </p:spTree>
    <p:extLst>
      <p:ext uri="{BB962C8B-B14F-4D97-AF65-F5344CB8AC3E}">
        <p14:creationId xmlns:p14="http://schemas.microsoft.com/office/powerpoint/2010/main" val="3244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1" grpId="0"/>
      <p:bldP spid="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unconstrained policies:</a:t>
            </a:r>
          </a:p>
          <a:p>
            <a:pPr lvl="1"/>
            <a:r>
              <a:rPr lang="en-US" dirty="0"/>
              <a:t>Divergence</a:t>
            </a:r>
          </a:p>
          <a:p>
            <a:pPr lvl="1"/>
            <a:r>
              <a:rPr lang="en-US" dirty="0"/>
              <a:t>Possible create </a:t>
            </a:r>
            <a:r>
              <a:rPr lang="en-US" dirty="0" err="1"/>
              <a:t>unsatisfiable</a:t>
            </a:r>
            <a:r>
              <a:rPr lang="en-US" dirty="0"/>
              <a:t> policies</a:t>
            </a:r>
          </a:p>
          <a:p>
            <a:pPr lvl="1"/>
            <a:r>
              <a:rPr lang="en-US" dirty="0"/>
              <a:t>NP-complete to identify these policies</a:t>
            </a:r>
          </a:p>
          <a:p>
            <a:pPr lvl="1"/>
            <a:r>
              <a:rPr lang="en-US" dirty="0"/>
              <a:t>Happening today?</a:t>
            </a:r>
          </a:p>
          <a:p>
            <a:r>
              <a:rPr lang="en-US" dirty="0"/>
              <a:t>With constrained policies (e.g. shortest path first)</a:t>
            </a:r>
          </a:p>
          <a:p>
            <a:pPr lvl="1"/>
            <a:r>
              <a:rPr lang="en-US" dirty="0"/>
              <a:t>Transient oscillations</a:t>
            </a:r>
          </a:p>
          <a:p>
            <a:pPr lvl="1"/>
            <a:r>
              <a:rPr lang="en-US" dirty="0"/>
              <a:t>BGP usually converges</a:t>
            </a:r>
          </a:p>
          <a:p>
            <a:pPr lvl="1"/>
            <a:r>
              <a:rPr lang="en-US" dirty="0"/>
              <a:t>It may take a very long time…</a:t>
            </a:r>
          </a:p>
          <a:p>
            <a:r>
              <a:rPr lang="en-US" dirty="0"/>
              <a:t>BGP Beacons: focuses on constrained policies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49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881946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Numbers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AS identified by an ASN number</a:t>
            </a:r>
          </a:p>
          <a:p>
            <a:pPr lvl="1"/>
            <a:r>
              <a:rPr lang="en-US" dirty="0"/>
              <a:t>32-bit values (originally 16-bit)</a:t>
            </a:r>
          </a:p>
          <a:p>
            <a:pPr lvl="1"/>
            <a:r>
              <a:rPr lang="en-US" dirty="0"/>
              <a:t>64512 – 65535 are reserved</a:t>
            </a:r>
          </a:p>
          <a:p>
            <a:r>
              <a:rPr lang="en-US" dirty="0"/>
              <a:t>Currently, there are &gt; 111,458 ASNs*</a:t>
            </a:r>
          </a:p>
          <a:p>
            <a:pPr lvl="1"/>
            <a:r>
              <a:rPr lang="en-US" dirty="0"/>
              <a:t>AT&amp;T: 5074, 6341, 7018, …</a:t>
            </a:r>
          </a:p>
          <a:p>
            <a:pPr lvl="1"/>
            <a:r>
              <a:rPr lang="en-US" dirty="0"/>
              <a:t>Sprint: 1239, 1240, 6211, 6242, …</a:t>
            </a:r>
          </a:p>
          <a:p>
            <a:pPr lvl="1"/>
            <a:r>
              <a:rPr lang="en-US" dirty="0"/>
              <a:t>Northeastern: 156</a:t>
            </a:r>
          </a:p>
          <a:p>
            <a:pPr lvl="1"/>
            <a:r>
              <a:rPr lang="en-US" dirty="0"/>
              <a:t>North America ASs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linkClick r:id="rId3"/>
              </a:rPr>
              <a:t>ftp://ftp.arin.net/info/asn.txt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https://www-public.imtbs-tsp.eu/~maigron/RIR_Stats/RIR_Delegations/World/ASN-ByNb.html</a:t>
            </a:r>
            <a:endParaRPr lang="en-US" sz="14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16 Month Study of Convergence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 the Internet</a:t>
            </a:r>
          </a:p>
          <a:p>
            <a:pPr lvl="1"/>
            <a:r>
              <a:rPr lang="en-US" dirty="0"/>
              <a:t>Inject BGP faults (announcements/withdrawals) of varied prefix and AS path length into topologically and geographically diverse ISP peering sessions</a:t>
            </a:r>
          </a:p>
          <a:p>
            <a:pPr lvl="1"/>
            <a:r>
              <a:rPr lang="en-US" dirty="0"/>
              <a:t>Monitor impact faults through</a:t>
            </a:r>
          </a:p>
          <a:p>
            <a:pPr lvl="2"/>
            <a:r>
              <a:rPr lang="en-US" dirty="0"/>
              <a:t>Recording BGP peering sessions with 20 tier1/tier2 ISPs</a:t>
            </a:r>
          </a:p>
          <a:p>
            <a:pPr lvl="2"/>
            <a:r>
              <a:rPr lang="en-US" dirty="0"/>
              <a:t>Active ICMP measurements (512 byte/second to 100 random web sites)</a:t>
            </a:r>
          </a:p>
          <a:p>
            <a:pPr lvl="1"/>
            <a:r>
              <a:rPr lang="en-US" dirty="0"/>
              <a:t>Wait two years (and 250,000 faults)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50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01007378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3074"/>
              </p:ext>
            </p:extLst>
          </p:nvPr>
        </p:nvGraphicFramePr>
        <p:xfrm>
          <a:off x="1248669" y="2297179"/>
          <a:ext cx="6458377" cy="277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8600000" imgH="3696216" progId="">
                  <p:embed/>
                </p:oleObj>
              </mc:Choice>
              <mc:Fallback>
                <p:oleObj name="Bitmap Image" r:id="rId3" imgW="8600000" imgH="3696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669" y="2297179"/>
                        <a:ext cx="6458377" cy="2775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51</a:t>
            </a:fld>
            <a:endParaRPr lang="en-US" sz="67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Architecture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6088817" y="899935"/>
            <a:ext cx="1780860" cy="1108824"/>
            <a:chOff x="1219200" y="4876799"/>
            <a:chExt cx="5181605" cy="1407851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401"/>
                <a:gd name="adj2" fmla="val 90907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3" y="4936468"/>
              <a:ext cx="5181602" cy="134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Researchers pretending to be an AS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1271194" y="1233108"/>
            <a:ext cx="1780860" cy="1108824"/>
            <a:chOff x="1219200" y="4876799"/>
            <a:chExt cx="5181605" cy="1407851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401"/>
                <a:gd name="adj2" fmla="val 90907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3" y="4936468"/>
              <a:ext cx="5181602" cy="134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Researchers pretending to be an AS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 flipV="1">
            <a:off x="5168655" y="2629693"/>
            <a:ext cx="1241873" cy="110726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17615" y="2606315"/>
            <a:ext cx="1347533" cy="2682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317616" y="3027071"/>
            <a:ext cx="999517" cy="132848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206248" y="2932889"/>
            <a:ext cx="393969" cy="31371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9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 Scenarios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Tup</a:t>
            </a:r>
            <a:r>
              <a:rPr lang="en-US" dirty="0"/>
              <a:t> – a new route is advertised</a:t>
            </a:r>
          </a:p>
          <a:p>
            <a:r>
              <a:rPr lang="en-US" dirty="0" err="1"/>
              <a:t>Tdown</a:t>
            </a:r>
            <a:r>
              <a:rPr lang="en-US" dirty="0"/>
              <a:t> – A route is withdrawn</a:t>
            </a:r>
          </a:p>
          <a:p>
            <a:pPr lvl="1"/>
            <a:r>
              <a:rPr lang="en-US" dirty="0"/>
              <a:t>i.e. single-homed failure</a:t>
            </a:r>
          </a:p>
          <a:p>
            <a:r>
              <a:rPr lang="en-US" dirty="0" err="1"/>
              <a:t>Tshort</a:t>
            </a:r>
            <a:r>
              <a:rPr lang="en-US" dirty="0"/>
              <a:t> – Advertise a shorter/better AS path</a:t>
            </a:r>
          </a:p>
          <a:p>
            <a:pPr lvl="1"/>
            <a:r>
              <a:rPr lang="en-US" dirty="0"/>
              <a:t>i.e. primary path repaired</a:t>
            </a:r>
          </a:p>
          <a:p>
            <a:r>
              <a:rPr lang="en-US" dirty="0" err="1"/>
              <a:t>Tlong</a:t>
            </a:r>
            <a:r>
              <a:rPr lang="en-US" dirty="0"/>
              <a:t> – Advertise a longer/worse AS path</a:t>
            </a:r>
          </a:p>
          <a:p>
            <a:pPr lvl="1"/>
            <a:r>
              <a:rPr lang="en-US" dirty="0"/>
              <a:t>i.e. primary path fails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52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1674840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Convergence Results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Routing convergence requires an order of magnitude longer than expected</a:t>
            </a:r>
          </a:p>
          <a:p>
            <a:pPr lvl="1"/>
            <a:r>
              <a:rPr lang="en-US" sz="1875" dirty="0"/>
              <a:t>10s of minutes</a:t>
            </a:r>
            <a:endParaRPr lang="en-US" sz="2400" dirty="0"/>
          </a:p>
          <a:p>
            <a:r>
              <a:rPr lang="en-US" sz="2100" dirty="0"/>
              <a:t>Routes converge more quickly following </a:t>
            </a:r>
            <a:r>
              <a:rPr lang="en-US" sz="2100" dirty="0" err="1"/>
              <a:t>Tup</a:t>
            </a:r>
            <a:r>
              <a:rPr lang="en-US" sz="2100" dirty="0"/>
              <a:t>/Repair than </a:t>
            </a:r>
            <a:r>
              <a:rPr lang="en-US" sz="2100" dirty="0" err="1"/>
              <a:t>Tdown</a:t>
            </a:r>
            <a:r>
              <a:rPr lang="en-US" sz="2100" dirty="0"/>
              <a:t>/Failure events</a:t>
            </a:r>
          </a:p>
          <a:p>
            <a:pPr lvl="1"/>
            <a:r>
              <a:rPr lang="en-US" sz="1875" dirty="0"/>
              <a:t>Bad news travels more slowly</a:t>
            </a:r>
            <a:endParaRPr lang="en-US" sz="2400" dirty="0"/>
          </a:p>
          <a:p>
            <a:r>
              <a:rPr lang="en-US" sz="2100" dirty="0"/>
              <a:t>Withdrawals (</a:t>
            </a:r>
            <a:r>
              <a:rPr lang="en-US" sz="2100" dirty="0" err="1"/>
              <a:t>Tdown</a:t>
            </a:r>
            <a:r>
              <a:rPr lang="en-US" sz="2100" dirty="0"/>
              <a:t>) generate several more announcements than new routes (</a:t>
            </a:r>
            <a:r>
              <a:rPr lang="en-US" sz="2100" dirty="0" err="1"/>
              <a:t>Tup</a:t>
            </a:r>
            <a:r>
              <a:rPr lang="en-US" sz="2100" dirty="0"/>
              <a:t>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53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90670581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pic>
        <p:nvPicPr>
          <p:cNvPr id="1249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43100" y="1173375"/>
            <a:ext cx="5435149" cy="2427075"/>
          </a:xfrm>
        </p:spPr>
      </p:pic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227762" y="3760342"/>
            <a:ext cx="6688476" cy="130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1500" dirty="0"/>
              <a:t>BGP log of updates from AS2117 for route via AS2129</a:t>
            </a:r>
          </a:p>
          <a:p>
            <a:pPr marL="257175" indent="-257175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1500" dirty="0"/>
              <a:t>One withdrawal triggers 6 announcements and one withdrawal from 2117</a:t>
            </a:r>
          </a:p>
          <a:p>
            <a:pPr marL="257175" indent="-257175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1500" dirty="0"/>
              <a:t>Increasing AS path length until final withdrawal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54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25459491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4992638" y="3449491"/>
            <a:ext cx="864099" cy="7209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738606" y="2765065"/>
            <a:ext cx="1345156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26079" y="3365183"/>
            <a:ext cx="1702409" cy="35333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26079" y="2834892"/>
            <a:ext cx="666096" cy="8836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092176" y="2834891"/>
            <a:ext cx="1036310" cy="49896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07386" y="2834892"/>
            <a:ext cx="718694" cy="8836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426078" y="1865571"/>
            <a:ext cx="2" cy="18529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26080" y="1894176"/>
            <a:ext cx="1384788" cy="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10868" y="1894178"/>
            <a:ext cx="317620" cy="143967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07388" y="1865572"/>
            <a:ext cx="718691" cy="96932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Announcements?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57300" y="1706890"/>
            <a:ext cx="3080234" cy="3322310"/>
          </a:xfrm>
        </p:spPr>
        <p:txBody>
          <a:bodyPr>
            <a:normAutofit/>
          </a:bodyPr>
          <a:lstStyle/>
          <a:p>
            <a:pPr marL="385763" indent="-3857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accent2"/>
                </a:solidFill>
              </a:rPr>
              <a:t>Route Fails: AS 2129</a:t>
            </a:r>
          </a:p>
          <a:p>
            <a:pPr marL="385763" indent="-3857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Announce: 5696 2129</a:t>
            </a:r>
          </a:p>
          <a:p>
            <a:pPr marL="385763" indent="-3857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Announce: 1 5696 2129</a:t>
            </a:r>
          </a:p>
          <a:p>
            <a:pPr marL="385763" indent="-3857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Announce: 2041 3508 2129</a:t>
            </a:r>
          </a:p>
          <a:p>
            <a:pPr marL="385763" indent="-3857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Announce: 1 2041 3508 2129</a:t>
            </a:r>
          </a:p>
          <a:p>
            <a:pPr marL="385763" indent="-3857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accent2"/>
                </a:solidFill>
              </a:rPr>
              <a:t>Route Withdrawn: 2129</a:t>
            </a:r>
          </a:p>
        </p:txBody>
      </p: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67" y="3177896"/>
            <a:ext cx="635240" cy="3745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27416" y="3540068"/>
            <a:ext cx="808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AS 2129</a:t>
            </a:r>
          </a:p>
        </p:txBody>
      </p:sp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56" y="2577778"/>
            <a:ext cx="635240" cy="3745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89875" y="2356825"/>
            <a:ext cx="808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AS 5696</a:t>
            </a:r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67" y="2577778"/>
            <a:ext cx="635240" cy="3745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37379" y="2337043"/>
            <a:ext cx="519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AS 1</a:t>
            </a:r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59" y="3531233"/>
            <a:ext cx="635240" cy="3745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5008" y="3893405"/>
            <a:ext cx="808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AS 2117</a:t>
            </a:r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58" y="1678284"/>
            <a:ext cx="635240" cy="3745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37535" y="1755676"/>
            <a:ext cx="808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AS 2041</a:t>
            </a:r>
          </a:p>
        </p:txBody>
      </p:sp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48" y="1706890"/>
            <a:ext cx="635240" cy="37457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73947" y="1755676"/>
            <a:ext cx="808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AS 3508</a:t>
            </a:r>
          </a:p>
        </p:txBody>
      </p:sp>
      <p:sp>
        <p:nvSpPr>
          <p:cNvPr id="44" name="Up Arrow 43"/>
          <p:cNvSpPr/>
          <p:nvPr/>
        </p:nvSpPr>
        <p:spPr>
          <a:xfrm rot="2129987">
            <a:off x="5658440" y="2951108"/>
            <a:ext cx="284832" cy="57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Up Arrow 47"/>
          <p:cNvSpPr/>
          <p:nvPr/>
        </p:nvSpPr>
        <p:spPr>
          <a:xfrm rot="19295626">
            <a:off x="4883531" y="2940552"/>
            <a:ext cx="284832" cy="57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Up Arrow 48"/>
          <p:cNvSpPr/>
          <p:nvPr/>
        </p:nvSpPr>
        <p:spPr>
          <a:xfrm rot="5400000">
            <a:off x="5261905" y="2476479"/>
            <a:ext cx="284832" cy="57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Up Arrow 51"/>
          <p:cNvSpPr/>
          <p:nvPr/>
        </p:nvSpPr>
        <p:spPr>
          <a:xfrm>
            <a:off x="5283664" y="2541056"/>
            <a:ext cx="284832" cy="57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Up Arrow 52"/>
          <p:cNvSpPr/>
          <p:nvPr/>
        </p:nvSpPr>
        <p:spPr>
          <a:xfrm rot="5400000">
            <a:off x="5982058" y="1602741"/>
            <a:ext cx="284832" cy="57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Up Arrow 53"/>
          <p:cNvSpPr/>
          <p:nvPr/>
        </p:nvSpPr>
        <p:spPr>
          <a:xfrm rot="10091836">
            <a:off x="6833266" y="2293804"/>
            <a:ext cx="284832" cy="57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Up Arrow 55"/>
          <p:cNvSpPr/>
          <p:nvPr/>
        </p:nvSpPr>
        <p:spPr>
          <a:xfrm rot="2187803">
            <a:off x="4966042" y="2016649"/>
            <a:ext cx="284832" cy="575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/>
          <p:cNvSpPr/>
          <p:nvPr/>
        </p:nvSpPr>
        <p:spPr>
          <a:xfrm>
            <a:off x="1241914" y="1246310"/>
            <a:ext cx="2891051" cy="460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Events from AS 2177</a:t>
            </a:r>
          </a:p>
        </p:txBody>
      </p:sp>
      <p:pic>
        <p:nvPicPr>
          <p:cNvPr id="63" name="Picture 4" descr="C:\Users\t0ph3r\Documents\CS 4700\assets\sku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16" y="2950976"/>
            <a:ext cx="746442" cy="7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Up Arrow 63"/>
          <p:cNvSpPr/>
          <p:nvPr/>
        </p:nvSpPr>
        <p:spPr>
          <a:xfrm rot="7060109">
            <a:off x="6467914" y="2826015"/>
            <a:ext cx="284832" cy="4676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9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64" grpId="0" animBg="1"/>
      <p:bldP spid="6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64154"/>
            <a:ext cx="6629400" cy="742950"/>
          </a:xfrm>
        </p:spPr>
        <p:txBody>
          <a:bodyPr>
            <a:noAutofit/>
          </a:bodyPr>
          <a:lstStyle/>
          <a:p>
            <a:r>
              <a:rPr lang="en-US" sz="3000" dirty="0"/>
              <a:t>How Many Announcements Does it Take For an AS to Withdraw a Route?</a:t>
            </a:r>
          </a:p>
        </p:txBody>
      </p:sp>
      <p:graphicFrame>
        <p:nvGraphicFramePr>
          <p:cNvPr id="14438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1492053"/>
              </p:ext>
            </p:extLst>
          </p:nvPr>
        </p:nvGraphicFramePr>
        <p:xfrm>
          <a:off x="1407958" y="1194370"/>
          <a:ext cx="6354168" cy="294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847619" imgH="2247619" progId="">
                  <p:embed/>
                </p:oleObj>
              </mc:Choice>
              <mc:Fallback>
                <p:oleObj name="Bitmap Image" r:id="rId3" imgW="4847619" imgH="2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958" y="1194370"/>
                        <a:ext cx="6354168" cy="294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193532" y="4239374"/>
            <a:ext cx="220894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Answer: </a:t>
            </a:r>
            <a:r>
              <a:rPr lang="en-US" b="1" i="1" dirty="0">
                <a:solidFill>
                  <a:schemeClr val="tx2"/>
                </a:solidFill>
              </a:rPr>
              <a:t>up to 19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39525" y="917394"/>
            <a:ext cx="446388" cy="195546"/>
          </a:xfrm>
          <a:prstGeom prst="rect">
            <a:avLst/>
          </a:prstGeom>
        </p:spPr>
        <p:txBody>
          <a:bodyPr>
            <a:noAutofit/>
          </a:bodyPr>
          <a:lstStyle/>
          <a:p>
            <a:fld id="{54A73DE7-6178-4BC1-A213-835B1858E73F}" type="slidenum">
              <a:rPr lang="en-US" sz="1200">
                <a:solidFill>
                  <a:schemeClr val="bg1"/>
                </a:solidFill>
              </a:rPr>
              <a:pPr/>
              <a:t>56</a:t>
            </a:fld>
            <a:endParaRPr lang="en-US" sz="67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2057400" y="971550"/>
          <a:ext cx="4914900" cy="317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473700" imgH="3340100" progId="Excel.Sheet.8">
                  <p:embed/>
                </p:oleObj>
              </mc:Choice>
              <mc:Fallback>
                <p:oleObj name="Chart" r:id="rId3" imgW="5473700" imgH="3340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71550"/>
                        <a:ext cx="4914900" cy="31789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Line 4"/>
          <p:cNvSpPr>
            <a:spLocks noChangeShapeType="1"/>
          </p:cNvSpPr>
          <p:nvPr/>
        </p:nvSpPr>
        <p:spPr bwMode="auto">
          <a:xfrm flipH="1" flipV="1">
            <a:off x="4852885" y="2664618"/>
            <a:ext cx="338138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 rot="18495853" flipH="1">
            <a:off x="3842654" y="2200617"/>
            <a:ext cx="19752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schemeClr val="accent2"/>
                </a:solidFill>
                <a:latin typeface="Times New Roman" pitchFamily="18" charset="0"/>
              </a:rPr>
              <a:t>Short-&gt;Long Fail-Over</a:t>
            </a: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flipH="1" flipV="1">
            <a:off x="3543300" y="2571751"/>
            <a:ext cx="385763" cy="3071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 rot="17627588">
            <a:off x="2383260" y="2085201"/>
            <a:ext cx="19319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500" dirty="0">
                <a:solidFill>
                  <a:schemeClr val="accent2"/>
                </a:solidFill>
                <a:latin typeface="Times New Roman" pitchFamily="18" charset="0"/>
              </a:rPr>
              <a:t>New Route</a:t>
            </a:r>
          </a:p>
          <a:p>
            <a:pPr algn="ctr" eaLnBrk="1" hangingPunct="1"/>
            <a:r>
              <a:rPr lang="en-US" sz="1500" dirty="0">
                <a:solidFill>
                  <a:schemeClr val="accent2"/>
                </a:solidFill>
                <a:latin typeface="Times New Roman" pitchFamily="18" charset="0"/>
              </a:rPr>
              <a:t>Long-&gt;Short Fail-over</a:t>
            </a:r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 flipH="1" flipV="1">
            <a:off x="3543300" y="2514600"/>
            <a:ext cx="482204" cy="132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 rot="18495853">
            <a:off x="5598636" y="3045876"/>
            <a:ext cx="7280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500" dirty="0">
                <a:solidFill>
                  <a:schemeClr val="accent2"/>
                </a:solidFill>
                <a:latin typeface="Times New Roman" pitchFamily="18" charset="0"/>
              </a:rPr>
              <a:t>Failure</a:t>
            </a:r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5636419" y="2969418"/>
            <a:ext cx="241697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1657350" y="4229100"/>
            <a:ext cx="611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50" dirty="0">
                <a:latin typeface="Times New Roman" pitchFamily="18" charset="0"/>
              </a:rPr>
              <a:t>Less than half of </a:t>
            </a:r>
            <a:r>
              <a:rPr lang="en-US" sz="1650" dirty="0" err="1">
                <a:latin typeface="Times New Roman" pitchFamily="18" charset="0"/>
              </a:rPr>
              <a:t>Tdown</a:t>
            </a:r>
            <a:r>
              <a:rPr lang="en-US" sz="1650" dirty="0">
                <a:latin typeface="Times New Roman" pitchFamily="18" charset="0"/>
              </a:rPr>
              <a:t> events converge within two minutes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50" dirty="0" err="1">
                <a:latin typeface="Times New Roman" pitchFamily="18" charset="0"/>
              </a:rPr>
              <a:t>Tup</a:t>
            </a:r>
            <a:r>
              <a:rPr lang="en-US" sz="1650" dirty="0">
                <a:latin typeface="Times New Roman" pitchFamily="18" charset="0"/>
              </a:rPr>
              <a:t>/</a:t>
            </a:r>
            <a:r>
              <a:rPr lang="en-US" sz="1650" dirty="0" err="1">
                <a:latin typeface="Times New Roman" pitchFamily="18" charset="0"/>
              </a:rPr>
              <a:t>Tshort</a:t>
            </a:r>
            <a:r>
              <a:rPr lang="en-US" sz="1650" dirty="0">
                <a:latin typeface="Times New Roman" pitchFamily="18" charset="0"/>
              </a:rPr>
              <a:t> and </a:t>
            </a:r>
            <a:r>
              <a:rPr lang="en-US" sz="1650" dirty="0" err="1">
                <a:latin typeface="Times New Roman" pitchFamily="18" charset="0"/>
              </a:rPr>
              <a:t>Tdown</a:t>
            </a:r>
            <a:r>
              <a:rPr lang="en-US" sz="1650" dirty="0">
                <a:latin typeface="Times New Roman" pitchFamily="18" charset="0"/>
              </a:rPr>
              <a:t>/</a:t>
            </a:r>
            <a:r>
              <a:rPr lang="en-US" sz="1650" dirty="0" err="1">
                <a:latin typeface="Times New Roman" pitchFamily="18" charset="0"/>
              </a:rPr>
              <a:t>Tlong</a:t>
            </a:r>
            <a:r>
              <a:rPr lang="en-US" sz="1650" dirty="0">
                <a:latin typeface="Times New Roman" pitchFamily="18" charset="0"/>
              </a:rPr>
              <a:t> form equivalence classes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50" dirty="0">
                <a:latin typeface="Times New Roman" pitchFamily="18" charset="0"/>
              </a:rPr>
              <a:t>Long tailed distribution (up to 15 minutes)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1371600" y="342900"/>
            <a:ext cx="6457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100" dirty="0">
                <a:solidFill>
                  <a:schemeClr val="tx2"/>
                </a:solidFill>
                <a:latin typeface="Arial Black" pitchFamily="34" charset="0"/>
              </a:rPr>
              <a:t>BGP Routing Table Convergence Times</a:t>
            </a:r>
          </a:p>
        </p:txBody>
      </p:sp>
    </p:spTree>
    <p:extLst>
      <p:ext uri="{BB962C8B-B14F-4D97-AF65-F5344CB8AC3E}">
        <p14:creationId xmlns:p14="http://schemas.microsoft.com/office/powerpoint/2010/main" val="780379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Failures, Fail-overs and Repairs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25" dirty="0"/>
              <a:t>Bad news does not travel fast…</a:t>
            </a:r>
          </a:p>
          <a:p>
            <a:r>
              <a:rPr lang="en-US" sz="1725" dirty="0"/>
              <a:t>Repairs (</a:t>
            </a:r>
            <a:r>
              <a:rPr lang="en-US" sz="1725" dirty="0" err="1"/>
              <a:t>Tup</a:t>
            </a:r>
            <a:r>
              <a:rPr lang="en-US" sz="1725" dirty="0"/>
              <a:t>) exhibit similar convergence as long-short AS path fail-over</a:t>
            </a:r>
          </a:p>
          <a:p>
            <a:r>
              <a:rPr lang="en-US" sz="1725" dirty="0"/>
              <a:t>Failures (</a:t>
            </a:r>
            <a:r>
              <a:rPr lang="en-US" sz="1725" dirty="0" err="1"/>
              <a:t>Tdown</a:t>
            </a:r>
            <a:r>
              <a:rPr lang="en-US" sz="1725" dirty="0"/>
              <a:t>) and short-long fail-</a:t>
            </a:r>
            <a:r>
              <a:rPr lang="en-US" sz="1725" dirty="0" err="1"/>
              <a:t>overs</a:t>
            </a:r>
            <a:r>
              <a:rPr lang="en-US" sz="1725" dirty="0"/>
              <a:t> (e.g. primary to secondary path) also similar</a:t>
            </a:r>
          </a:p>
          <a:p>
            <a:pPr lvl="1"/>
            <a:r>
              <a:rPr lang="en-US" dirty="0"/>
              <a:t>Slower than </a:t>
            </a:r>
            <a:r>
              <a:rPr lang="en-US" dirty="0" err="1"/>
              <a:t>Tup</a:t>
            </a:r>
            <a:r>
              <a:rPr lang="en-US" dirty="0"/>
              <a:t> (e.g. a repair)</a:t>
            </a:r>
          </a:p>
          <a:p>
            <a:pPr lvl="1"/>
            <a:r>
              <a:rPr lang="en-US" dirty="0"/>
              <a:t>80% take longer than two minutes</a:t>
            </a:r>
          </a:p>
          <a:p>
            <a:pPr lvl="1"/>
            <a:r>
              <a:rPr lang="en-US" dirty="0"/>
              <a:t>Fail-over times degrade the greater the degree of multi-homing</a:t>
            </a:r>
          </a:p>
          <a:p>
            <a:endParaRPr lang="en-US" sz="1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58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75765934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Intuition for Delayed Convergence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exists possible ordering of messages such that BGP will explore ALL possible AS paths of ALL possible lengths</a:t>
            </a:r>
          </a:p>
          <a:p>
            <a:r>
              <a:rPr lang="en-US" dirty="0"/>
              <a:t>BGP is O(N!), where N number of default-free BGP routers in a complete graph with default policy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59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33424435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Inter-Domain Routing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connectivity is at stake!</a:t>
            </a:r>
          </a:p>
          <a:p>
            <a:pPr lvl="1"/>
            <a:r>
              <a:rPr lang="en-US" dirty="0"/>
              <a:t>Thus, all ASs must use the same protocol</a:t>
            </a:r>
          </a:p>
          <a:p>
            <a:pPr lvl="1"/>
            <a:r>
              <a:rPr lang="en-US" dirty="0"/>
              <a:t>Contrast with intra-domain routing</a:t>
            </a:r>
          </a:p>
          <a:p>
            <a:r>
              <a:rPr lang="en-US" dirty="0"/>
              <a:t>What are the requirements?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Flexibility in choosing routes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Routing around failures</a:t>
            </a:r>
          </a:p>
          <a:p>
            <a:r>
              <a:rPr lang="en-US" dirty="0"/>
              <a:t>Question: link state or distance vector?</a:t>
            </a:r>
          </a:p>
          <a:p>
            <a:pPr lvl="1"/>
            <a:r>
              <a:rPr lang="en-US" dirty="0"/>
              <a:t>Trick question: BGP is a </a:t>
            </a:r>
            <a:r>
              <a:rPr lang="en-US" dirty="0">
                <a:solidFill>
                  <a:schemeClr val="accent1"/>
                </a:solidFill>
              </a:rPr>
              <a:t>path vector </a:t>
            </a:r>
            <a:r>
              <a:rPr lang="en-US" dirty="0"/>
              <a:t>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Delayed Convergence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care about routing table convergence? </a:t>
            </a:r>
          </a:p>
          <a:p>
            <a:pPr lvl="1"/>
            <a:r>
              <a:rPr lang="en-US" dirty="0"/>
              <a:t>It impacts end-to-end connectivity for Internet paths</a:t>
            </a:r>
          </a:p>
          <a:p>
            <a:r>
              <a:rPr lang="en-US" dirty="0"/>
              <a:t>ICMP experiment results</a:t>
            </a:r>
          </a:p>
          <a:p>
            <a:pPr lvl="1"/>
            <a:r>
              <a:rPr lang="en-US" dirty="0"/>
              <a:t>Loss of connectivity, packet loss, latency, and packet re-ordering for an average of 3-5 minutes after a fault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Routers drop packets when next hop is unknown</a:t>
            </a:r>
          </a:p>
          <a:p>
            <a:pPr lvl="1"/>
            <a:r>
              <a:rPr lang="en-US" dirty="0"/>
              <a:t>Path switching spikes latency/delay</a:t>
            </a:r>
          </a:p>
          <a:p>
            <a:pPr lvl="1"/>
            <a:r>
              <a:rPr lang="en-US" dirty="0"/>
              <a:t>Multi-</a:t>
            </a:r>
            <a:r>
              <a:rPr lang="en-US" dirty="0" err="1"/>
              <a:t>pathing</a:t>
            </a:r>
            <a:r>
              <a:rPr lang="en-US" dirty="0"/>
              <a:t> causes reordering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60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46597500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real life …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Discussed worst case BGP behavior</a:t>
            </a:r>
          </a:p>
          <a:p>
            <a:r>
              <a:rPr lang="en-US" dirty="0"/>
              <a:t>In practice, BGP policy prevents worst case from happening</a:t>
            </a:r>
          </a:p>
          <a:p>
            <a:r>
              <a:rPr lang="en-US" dirty="0"/>
              <a:t>BGP timers also provide synchronization and limits possible orderings of messages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525" y="943438"/>
            <a:ext cx="446388" cy="195546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61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73062039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BGP Basics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Stable Paths Problem</a:t>
            </a:r>
            <a:endParaRPr lang="en-US" sz="2550" dirty="0"/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Debugging BGP Path Problems</a:t>
            </a:r>
          </a:p>
          <a:p>
            <a:pPr marL="428625" indent="-428625">
              <a:buFont typeface="Wingdings" pitchFamily="2" charset="2"/>
              <a:buChar char="q"/>
            </a:pP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45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 plane vs. Data Plane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Control: </a:t>
            </a:r>
          </a:p>
          <a:p>
            <a:pPr lvl="1"/>
            <a:r>
              <a:rPr lang="en-US" dirty="0"/>
              <a:t>Make sure that if there’s a path available, data is forwarded over it</a:t>
            </a:r>
          </a:p>
          <a:p>
            <a:pPr lvl="1"/>
            <a:r>
              <a:rPr lang="en-US" dirty="0"/>
              <a:t>BGP sets up such paths at the AS-level</a:t>
            </a:r>
          </a:p>
          <a:p>
            <a:r>
              <a:rPr lang="en-US" dirty="0"/>
              <a:t>Data: </a:t>
            </a:r>
          </a:p>
          <a:p>
            <a:pPr lvl="1"/>
            <a:r>
              <a:rPr lang="en-US" dirty="0"/>
              <a:t>For a destination, send packet to most-preferred next hop</a:t>
            </a:r>
          </a:p>
          <a:p>
            <a:pPr lvl="1"/>
            <a:r>
              <a:rPr lang="en-US" dirty="0"/>
              <a:t>Routers forward data along IP paths</a:t>
            </a:r>
          </a:p>
          <a:p>
            <a:endParaRPr lang="en-US" dirty="0"/>
          </a:p>
          <a:p>
            <a:r>
              <a:rPr lang="en-US" dirty="0"/>
              <a:t>How does the control plane know if a data path is broken?</a:t>
            </a:r>
          </a:p>
          <a:p>
            <a:pPr lvl="1"/>
            <a:r>
              <a:rPr lang="en-US" dirty="0"/>
              <a:t>Direct-neighbor connectivity</a:t>
            </a:r>
          </a:p>
          <a:p>
            <a:pPr lvl="1"/>
            <a:r>
              <a:rPr lang="en-US" dirty="0"/>
              <a:t>What if the outage isn’t in the direct neighbor?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200"/>
              <a:pPr/>
              <a:t>63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8914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rgbClr val="585866"/>
                </a:solidFill>
              </a:rPr>
              <a:t>Why Network Reliability Remains Hard</a:t>
            </a: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450"/>
              </a:spcBef>
              <a:buClr>
                <a:srgbClr val="8590B2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Visibility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IP provides no built-in monitoring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Economic disincentives to share information publicly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endParaRPr lang="en-US" sz="1725" dirty="0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Clr>
                <a:srgbClr val="8590B2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Control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Routing protocols optimize for policy, not reliability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Outage affecting your traffic may be caused by distant network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endParaRPr lang="en-US" sz="1725" dirty="0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Clr>
                <a:srgbClr val="8590B2"/>
              </a:buClr>
              <a:buSzPct val="76000"/>
            </a:pPr>
            <a:endParaRPr lang="en-US" sz="1950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Clr>
                <a:srgbClr val="8590B2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Detecting, isolating and repairing network problems for Internet paths remains largely a slow, manual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6382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rgbClr val="585866"/>
                </a:solidFill>
              </a:rPr>
              <a:t>Improving Internet Availability</a:t>
            </a: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New Internet design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Monitoring everywhere in the network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Visibility into all available routes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Any operator can impact routes affecting her traffic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endParaRPr lang="en-US" sz="1725" dirty="0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Challenges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What should we monitor?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What do we do with additional visibility?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 dirty="0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How to use additional 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30488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rgbClr val="585866"/>
                </a:solidFill>
              </a:rPr>
              <a:t>A Practical Approach</a:t>
            </a:r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We can do this already in today</a:t>
            </a:r>
            <a:r>
              <a:rPr lang="ja-JP" altLang="en-US" sz="1950">
                <a:latin typeface="Gill Sans MT" charset="0"/>
                <a:cs typeface="Gill Sans MT" charset="0"/>
                <a:sym typeface="Gill Sans MT" charset="0"/>
              </a:rPr>
              <a:t>’</a:t>
            </a: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s Internet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Crowdsourcing monitoring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Use existing protocols/systems in unintended ways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endParaRPr lang="en-US" sz="1725">
              <a:solidFill>
                <a:srgbClr val="585866"/>
              </a:solidFill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Allows us to address problems today</a:t>
            </a:r>
          </a:p>
          <a:p>
            <a:pPr marL="410766" lvl="1" indent="-205979">
              <a:spcBef>
                <a:spcPts val="375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r>
              <a:rPr lang="en-US" sz="1725">
                <a:solidFill>
                  <a:srgbClr val="585866"/>
                </a:solidFill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Also informs future Internet designs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503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Operators Struggle to Locate Failures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928191" y="2200273"/>
            <a:ext cx="5935648" cy="2810834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u="sng" dirty="0">
                <a:latin typeface="Gill Sans MT" charset="0"/>
                <a:cs typeface="Gill Sans MT" charset="0"/>
                <a:sym typeface="Gill Sans MT" charset="0"/>
              </a:rPr>
              <a:t>Mailing List User 1</a:t>
            </a:r>
            <a:endParaRPr lang="en-US" sz="1875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1 Home router</a:t>
            </a:r>
          </a:p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2 Verizon in Baltimore</a:t>
            </a:r>
          </a:p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3 Verizon in Philly</a:t>
            </a:r>
          </a:p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4 </a:t>
            </a:r>
            <a:r>
              <a:rPr lang="en-US" sz="1875" dirty="0" err="1">
                <a:latin typeface="Gill Sans MT" charset="0"/>
                <a:cs typeface="Gill Sans MT" charset="0"/>
                <a:sym typeface="Gill Sans MT" charset="0"/>
              </a:rPr>
              <a:t>Alter.net</a:t>
            </a: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 in DC</a:t>
            </a:r>
          </a:p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5 Level3 in DC</a:t>
            </a:r>
          </a:p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6 * * *</a:t>
            </a:r>
          </a:p>
          <a:p>
            <a:pPr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1875" dirty="0">
                <a:latin typeface="Gill Sans MT" charset="0"/>
                <a:cs typeface="Gill Sans MT" charset="0"/>
                <a:sym typeface="Gill Sans MT" charset="0"/>
              </a:rPr>
              <a:t>7 * * *</a:t>
            </a:r>
            <a:endParaRPr lang="en-US" dirty="0"/>
          </a:p>
        </p:txBody>
      </p:sp>
      <p:sp>
        <p:nvSpPr>
          <p:cNvPr id="25603" name="AutoShape 3"/>
          <p:cNvSpPr>
            <a:spLocks/>
          </p:cNvSpPr>
          <p:nvPr/>
        </p:nvSpPr>
        <p:spPr bwMode="auto">
          <a:xfrm>
            <a:off x="4783558" y="2097445"/>
            <a:ext cx="2739680" cy="28486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u="sng" dirty="0"/>
              <a:t>Mailing List User 2</a:t>
            </a:r>
            <a:endParaRPr lang="en-US" dirty="0"/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1 Home router</a:t>
            </a:r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2 Verizon in DC</a:t>
            </a:r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3 </a:t>
            </a:r>
            <a:r>
              <a:rPr lang="en-US" dirty="0" err="1"/>
              <a:t>Alter.net</a:t>
            </a:r>
            <a:r>
              <a:rPr lang="en-US" dirty="0"/>
              <a:t> in DC</a:t>
            </a:r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4 Level3 in DC</a:t>
            </a:r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5 Level3 in Chicago</a:t>
            </a:r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6 Level3 in Denver</a:t>
            </a:r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7 * * *</a:t>
            </a:r>
          </a:p>
          <a:p>
            <a:pPr>
              <a:spcBef>
                <a:spcPts val="450"/>
              </a:spcBef>
              <a:buClr>
                <a:srgbClr val="8590B2"/>
              </a:buClr>
            </a:pPr>
            <a:r>
              <a:rPr lang="en-US" dirty="0"/>
              <a:t>8 * * *</a:t>
            </a:r>
            <a:endParaRPr lang="en-US" sz="1200" dirty="0"/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1362075" y="1146607"/>
            <a:ext cx="6638925" cy="885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375"/>
              </a:spcBef>
              <a:buClr>
                <a:srgbClr val="8590B2"/>
              </a:buClr>
            </a:pPr>
            <a:r>
              <a:rPr lang="ja-JP" altLang="en-US" sz="1875" dirty="0"/>
              <a:t>“</a:t>
            </a:r>
            <a:r>
              <a:rPr lang="en-US" sz="1875" dirty="0"/>
              <a:t>Traffic attempting to pass through Level3</a:t>
            </a:r>
            <a:r>
              <a:rPr lang="ja-JP" altLang="en-US" sz="1875" dirty="0"/>
              <a:t>’</a:t>
            </a:r>
            <a:r>
              <a:rPr lang="en-US" sz="1875" dirty="0"/>
              <a:t>s network in the Washington, DC area is getting lost in the abyss. Here's a trace</a:t>
            </a:r>
            <a:br>
              <a:rPr lang="en-US" sz="1875" dirty="0"/>
            </a:br>
            <a:r>
              <a:rPr lang="en-US" sz="1875" dirty="0"/>
              <a:t>from Verizon residential to Level3.</a:t>
            </a:r>
            <a:r>
              <a:rPr lang="ja-JP" altLang="en-US" sz="1875" dirty="0"/>
              <a:t>”</a:t>
            </a:r>
            <a:r>
              <a:rPr lang="en-US" dirty="0"/>
              <a:t>       </a:t>
            </a:r>
            <a:r>
              <a:rPr lang="en-US" sz="1500" i="1" dirty="0"/>
              <a:t>Outages mailing list, Dec. 2010</a:t>
            </a:r>
            <a:endParaRPr lang="en-US" sz="1350" dirty="0"/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1744404" y="3891381"/>
            <a:ext cx="1826453" cy="31992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44450" cap="flat" cmpd="sng">
            <a:solidFill>
              <a:srgbClr val="ED452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4644269" y="4122518"/>
            <a:ext cx="2007375" cy="31992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44450" cap="flat" cmpd="sng">
            <a:solidFill>
              <a:srgbClr val="ED452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4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5" grpId="0" animBg="1" autoUpdateAnimBg="0"/>
      <p:bldP spid="25606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Reasons for Long-Lasting Outages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54781" indent="-154781"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2175" dirty="0">
                <a:latin typeface="Gill Sans MT" charset="0"/>
                <a:cs typeface="Gill Sans MT" charset="0"/>
                <a:sym typeface="Gill Sans MT" charset="0"/>
              </a:rPr>
              <a:t>Long-term outages are: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Repaired over slow, human timescales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Not well understood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Caused by routers advertising paths that do not work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E.g., corrupted memory on line card causes black hole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E.g., bad cross-layer interactions cause failed MPLS tunnel</a:t>
            </a:r>
          </a:p>
        </p:txBody>
      </p:sp>
    </p:spTree>
    <p:extLst>
      <p:ext uri="{BB962C8B-B14F-4D97-AF65-F5344CB8AC3E}">
        <p14:creationId xmlns:p14="http://schemas.microsoft.com/office/powerpoint/2010/main" val="88858955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Key Challenges for Internet Repair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Lack of visibility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Where is the outage?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Which networks are (un)affected?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Who caused the outage?</a:t>
            </a:r>
            <a:b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</a:br>
            <a:endParaRPr lang="en-US" sz="1725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Lack of control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Reverse paths determined by possibly distant </a:t>
            </a:r>
            <a:r>
              <a:rPr lang="en-US" sz="1725" dirty="0" err="1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ASes</a:t>
            </a:r>
            <a:endParaRPr lang="en-US" sz="1725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Limited means to affect such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294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Border Gateway Protocol</a:t>
            </a:r>
          </a:p>
          <a:p>
            <a:pPr lvl="1"/>
            <a:r>
              <a:rPr lang="en-US" dirty="0"/>
              <a:t>De facto inter-domain protocol of the Internet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Policy based </a:t>
            </a:r>
            <a:r>
              <a:rPr lang="en-US" dirty="0"/>
              <a:t>routing protocol</a:t>
            </a:r>
          </a:p>
          <a:p>
            <a:pPr lvl="1"/>
            <a:r>
              <a:rPr lang="en-US" dirty="0"/>
              <a:t>Uses a Bellman-Ford path vector protocol</a:t>
            </a:r>
          </a:p>
          <a:p>
            <a:r>
              <a:rPr lang="en-US" dirty="0"/>
              <a:t>Relatively simple protocol, but…</a:t>
            </a:r>
          </a:p>
          <a:p>
            <a:pPr lvl="1"/>
            <a:r>
              <a:rPr lang="en-US" dirty="0"/>
              <a:t>Complex, manual configuration</a:t>
            </a:r>
          </a:p>
          <a:p>
            <a:pPr lvl="1"/>
            <a:r>
              <a:rPr lang="en-US" dirty="0"/>
              <a:t>Entire world sees advertisements</a:t>
            </a:r>
          </a:p>
          <a:p>
            <a:pPr lvl="2"/>
            <a:r>
              <a:rPr lang="en-US" dirty="0"/>
              <a:t>Errors can screw up traffic </a:t>
            </a:r>
            <a:r>
              <a:rPr lang="en-US" dirty="0">
                <a:solidFill>
                  <a:schemeClr val="accent1"/>
                </a:solidFill>
              </a:rPr>
              <a:t>globally</a:t>
            </a:r>
          </a:p>
          <a:p>
            <a:pPr lvl="1"/>
            <a:r>
              <a:rPr lang="en-US" dirty="0"/>
              <a:t>Policies driven by </a:t>
            </a:r>
            <a:r>
              <a:rPr lang="en-US" dirty="0">
                <a:solidFill>
                  <a:schemeClr val="accent1"/>
                </a:solidFill>
              </a:rPr>
              <a:t>economics</a:t>
            </a:r>
          </a:p>
          <a:p>
            <a:pPr lvl="2"/>
            <a:r>
              <a:rPr lang="en-US" dirty="0"/>
              <a:t>How much $$$ does it cost to route along a given path?</a:t>
            </a:r>
          </a:p>
          <a:p>
            <a:pPr lvl="2"/>
            <a:r>
              <a:rPr lang="en-US" dirty="0"/>
              <a:t>Not by performance (e.g. shortest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Goals and Approach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2394" indent="-102394"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sz="2175" dirty="0">
                <a:latin typeface="Gill Sans MT" charset="0"/>
                <a:cs typeface="Gill Sans MT" charset="0"/>
                <a:sym typeface="Gill Sans MT" charset="0"/>
              </a:rPr>
              <a:t>Improve availability through: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Failure isolation and remediation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Identifying the AS(</a:t>
            </a:r>
            <a:r>
              <a:rPr lang="en-US" sz="1950" dirty="0" err="1">
                <a:latin typeface="Gill Sans MT" charset="0"/>
                <a:cs typeface="Gill Sans MT" charset="0"/>
                <a:sym typeface="Gill Sans MT" charset="0"/>
              </a:rPr>
              <a:t>es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) responsible for path changes</a:t>
            </a:r>
          </a:p>
          <a:p>
            <a:pPr marL="102394" indent="-102394">
              <a:spcBef>
                <a:spcPts val="450"/>
              </a:spcBef>
              <a:buClr>
                <a:srgbClr val="AEC5D6"/>
              </a:buClr>
              <a:buSzPct val="76000"/>
              <a:buFont typeface="Wingdings 3" charset="0"/>
              <a:buChar char=""/>
            </a:pPr>
            <a:endParaRPr lang="en-US" sz="1950" dirty="0">
              <a:latin typeface="Gill Sans MT" charset="0"/>
              <a:cs typeface="Gill Sans MT" charset="0"/>
              <a:sym typeface="Gill Sans MT" charset="0"/>
            </a:endParaRPr>
          </a:p>
          <a:p>
            <a:pPr marL="102394" indent="-102394">
              <a:spcBef>
                <a:spcPts val="450"/>
              </a:spcBef>
              <a:buClr>
                <a:srgbClr val="AEC5D6"/>
              </a:buClr>
              <a:buNone/>
            </a:pPr>
            <a:r>
              <a:rPr lang="en-US" sz="2175" dirty="0">
                <a:latin typeface="Gill Sans MT" charset="0"/>
                <a:cs typeface="Gill Sans MT" charset="0"/>
                <a:sym typeface="Gill Sans MT" charset="0"/>
              </a:rPr>
              <a:t>Key techniques:</a:t>
            </a:r>
          </a:p>
          <a:p>
            <a:pPr marL="257175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87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Visibility</a:t>
            </a:r>
          </a:p>
          <a:p>
            <a:pPr marL="462915" lvl="2" indent="-257175">
              <a:buClr>
                <a:srgbClr val="AEC5D6"/>
              </a:buClr>
              <a:buSzPct val="76000"/>
            </a:pPr>
            <a:r>
              <a:rPr lang="en-US" sz="165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Active measurements from distributed vantage points</a:t>
            </a:r>
          </a:p>
          <a:p>
            <a:pPr marL="462915" lvl="2" indent="-257175">
              <a:buClr>
                <a:srgbClr val="AEC5D6"/>
              </a:buClr>
              <a:buSzPct val="76000"/>
            </a:pPr>
            <a:r>
              <a:rPr lang="en-US" sz="165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Passive collection of BGP feeds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</a:t>
            </a:r>
          </a:p>
          <a:p>
            <a:pPr marL="257175" lvl="1" indent="-257175">
              <a:buClr>
                <a:srgbClr val="AEC5D6"/>
              </a:buClr>
              <a:buSzPct val="76000"/>
            </a:pP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Control</a:t>
            </a:r>
          </a:p>
          <a:p>
            <a:pPr marL="462915" lvl="2" indent="-257175">
              <a:buClr>
                <a:srgbClr val="AEC5D6"/>
              </a:buClr>
              <a:buSzPct val="76000"/>
            </a:pPr>
            <a:r>
              <a:rPr lang="en-US" sz="165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On-demand BGP prepending to route around outages</a:t>
            </a:r>
          </a:p>
          <a:p>
            <a:pPr marL="462915" lvl="2" indent="-257175">
              <a:buClr>
                <a:srgbClr val="AEC5D6"/>
              </a:buClr>
              <a:buSzPct val="76000"/>
            </a:pPr>
            <a:r>
              <a:rPr lang="en-US" sz="1650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Active BGP measurements to identify alternative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3406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/>
          </p:cNvSpPr>
          <p:nvPr/>
        </p:nvSpPr>
        <p:spPr bwMode="auto">
          <a:xfrm>
            <a:off x="1666875" y="57150"/>
            <a:ext cx="6172200" cy="393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102394" indent="-102394">
              <a:spcBef>
                <a:spcPts val="450"/>
              </a:spcBef>
            </a:pPr>
            <a:br>
              <a:rPr lang="en-US" sz="2100"/>
            </a:br>
            <a:r>
              <a:rPr lang="en-US" sz="2100"/>
              <a:t>  </a:t>
            </a:r>
          </a:p>
          <a:p>
            <a:pPr marL="102394" indent="-102394">
              <a:spcBef>
                <a:spcPts val="450"/>
              </a:spcBef>
              <a:buSzPct val="76000"/>
              <a:buFont typeface="Wingdings 3" charset="0"/>
              <a:buChar char=""/>
            </a:pPr>
            <a:endParaRPr lang="en-US" sz="2025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: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ocating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I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nternet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F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ailures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E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ffectively and </a:t>
            </a:r>
            <a:br>
              <a:rPr lang="en-US" sz="210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       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enerating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U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sable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A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lternate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R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outes </a:t>
            </a:r>
            <a:r>
              <a:rPr lang="en-US" sz="2100" b="1" dirty="0">
                <a:latin typeface="Gill Sans MT" charset="0"/>
                <a:cs typeface="Gill Sans MT" charset="0"/>
                <a:sym typeface="Gill Sans MT" charset="0"/>
              </a:rPr>
              <a:t>D</a:t>
            </a:r>
            <a:r>
              <a:rPr lang="en-US" sz="2100" dirty="0">
                <a:latin typeface="Gill Sans MT" charset="0"/>
                <a:cs typeface="Gill Sans MT" charset="0"/>
                <a:sym typeface="Gill Sans MT" charset="0"/>
              </a:rPr>
              <a:t>ynamically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0"/>
              </a:spcBef>
              <a:buSzPct val="76000"/>
            </a:pPr>
            <a:r>
              <a:rPr lang="en-US" sz="2025" dirty="0">
                <a:latin typeface="Gill Sans MT" charset="0"/>
                <a:cs typeface="Gill Sans MT" charset="0"/>
                <a:sym typeface="Gill Sans MT" charset="0"/>
              </a:rPr>
              <a:t>Locate the ISP / link causing the problem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Building blocks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Example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Description of technique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endParaRPr lang="en-US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461963" lvl="1" indent="-257175">
              <a:spcBef>
                <a:spcPts val="375"/>
              </a:spcBef>
              <a:buSzPct val="76000"/>
            </a:pPr>
            <a:endParaRPr lang="en-US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SzPct val="76000"/>
            </a:pPr>
            <a:r>
              <a:rPr lang="en-US" sz="2025" dirty="0">
                <a:latin typeface="Gill Sans MT" charset="0"/>
                <a:cs typeface="Gill Sans MT" charset="0"/>
                <a:sym typeface="Gill Sans MT" charset="0"/>
              </a:rPr>
              <a:t>Suggest that other ISPs reroute around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6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Building blocks for failure isolation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 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can use:</a:t>
            </a:r>
            <a:endParaRPr lang="en-US" b="1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Ping to test reachability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 err="1">
                <a:latin typeface="Gill Sans MT" charset="0"/>
                <a:cs typeface="Gill Sans MT" charset="0"/>
                <a:sym typeface="Gill Sans MT" charset="0"/>
              </a:rPr>
              <a:t>Traceroute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to measure forward path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Distributed vantage points (VPs)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 err="1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PlanetLab</a:t>
            </a: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for our experiments</a:t>
            </a:r>
          </a:p>
          <a:p>
            <a:pPr marL="461963" lvl="1" indent="-257175">
              <a:spcBef>
                <a:spcPts val="375"/>
              </a:spcBef>
              <a:buClr>
                <a:srgbClr val="AEC5D6"/>
              </a:buClr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Some can source spoof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Reverse </a:t>
            </a:r>
            <a:r>
              <a:rPr lang="en-US" sz="1950" dirty="0" err="1">
                <a:latin typeface="Gill Sans MT" charset="0"/>
                <a:cs typeface="Gill Sans MT" charset="0"/>
                <a:sym typeface="Gill Sans MT" charset="0"/>
              </a:rPr>
              <a:t>traceroute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to measure reverse path (NSDI </a:t>
            </a:r>
            <a:r>
              <a:rPr lang="ja-JP" altLang="en-US" sz="1950" dirty="0">
                <a:latin typeface="Gill Sans MT" charset="0"/>
                <a:cs typeface="Gill Sans MT" charset="0"/>
                <a:sym typeface="Gill Sans MT" charset="0"/>
              </a:rPr>
              <a:t>’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10)</a:t>
            </a:r>
          </a:p>
          <a:p>
            <a:pPr lvl="1"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725" dirty="0">
                <a:latin typeface="Gill Sans MT" charset="0"/>
                <a:cs typeface="Gill Sans MT" charset="0"/>
                <a:sym typeface="Gill Sans MT" charset="0"/>
              </a:rPr>
              <a:t>I’ll teach you about this during the security lecture</a:t>
            </a:r>
          </a:p>
          <a:p>
            <a:pPr>
              <a:spcBef>
                <a:spcPts val="450"/>
              </a:spcBef>
              <a:buClr>
                <a:srgbClr val="AEC5D6"/>
              </a:buClr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Atlas of historical forward/reverse paths between VPs and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596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1485900" y="3737373"/>
            <a:ext cx="6172200" cy="16406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lvl="1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Historical atlas enables reasoning about changes</a:t>
            </a:r>
            <a:endParaRPr lang="en-US" sz="1950" dirty="0">
              <a:solidFill>
                <a:srgbClr val="0433FF"/>
              </a:solidFill>
            </a:endParaRPr>
          </a:p>
          <a:p>
            <a:pPr marL="204788" lvl="1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 err="1">
                <a:solidFill>
                  <a:srgbClr val="0433FF"/>
                </a:solidFill>
              </a:rPr>
              <a:t>Traceroute</a:t>
            </a:r>
            <a:r>
              <a:rPr lang="en-US" sz="1950" dirty="0"/>
              <a:t> yields only path from GMU to target</a:t>
            </a:r>
          </a:p>
          <a:p>
            <a:pPr marL="204788" lvl="1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>
                <a:solidFill>
                  <a:srgbClr val="E88400"/>
                </a:solidFill>
              </a:rPr>
              <a:t>Reverse </a:t>
            </a:r>
            <a:r>
              <a:rPr lang="en-US" sz="1950" dirty="0" err="1">
                <a:solidFill>
                  <a:srgbClr val="E88400"/>
                </a:solidFill>
              </a:rPr>
              <a:t>traceroute</a:t>
            </a:r>
            <a:r>
              <a:rPr lang="en-US" sz="1950" dirty="0"/>
              <a:t> reveals path asymmetry</a:t>
            </a:r>
          </a:p>
        </p:txBody>
      </p:sp>
      <p:pic>
        <p:nvPicPr>
          <p:cNvPr id="45059" name="Picture 3" descr="000-src_dst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9625"/>
            <a:ext cx="6905625" cy="30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60" name="Picture 4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81125"/>
            <a:ext cx="9810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2462212" y="1956197"/>
            <a:ext cx="538163" cy="413147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2" name="Picture 6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381125"/>
            <a:ext cx="9525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440907" y="1893094"/>
            <a:ext cx="598885" cy="952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4" name="Picture 8" descr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381125"/>
            <a:ext cx="1704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4505325" y="1885950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6" name="Picture 10" descr="dropped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381125"/>
            <a:ext cx="10096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5572125" y="1885950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 flipV="1">
            <a:off x="6411516" y="2027635"/>
            <a:ext cx="466725" cy="341709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69" name="Picture 13" descr="dropped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705100"/>
            <a:ext cx="1476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70" name="Line 14"/>
          <p:cNvSpPr>
            <a:spLocks noChangeShapeType="1"/>
          </p:cNvSpPr>
          <p:nvPr/>
        </p:nvSpPr>
        <p:spPr bwMode="auto">
          <a:xfrm flipV="1">
            <a:off x="5701904" y="2037160"/>
            <a:ext cx="485775" cy="78105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5782867" y="2593182"/>
            <a:ext cx="583406" cy="251222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5072" name="Picture 16" descr="dropped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05100"/>
            <a:ext cx="952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4714875" y="2952750"/>
            <a:ext cx="772716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3225404" y="2045494"/>
            <a:ext cx="977503" cy="79057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2600325" y="2009776"/>
            <a:ext cx="538163" cy="411956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77" name="AutoShape 21"/>
          <p:cNvSpPr>
            <a:spLocks/>
          </p:cNvSpPr>
          <p:nvPr/>
        </p:nvSpPr>
        <p:spPr bwMode="auto">
          <a:xfrm>
            <a:off x="1286894" y="1185962"/>
            <a:ext cx="1527572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 sz="1950" dirty="0"/>
              <a:t>Before outage:</a:t>
            </a:r>
            <a:endParaRPr lang="en-US" sz="1350" dirty="0"/>
          </a:p>
        </p:txBody>
      </p:sp>
      <p:sp>
        <p:nvSpPr>
          <p:cNvPr id="45078" name="AutoShape 22"/>
          <p:cNvSpPr>
            <a:spLocks/>
          </p:cNvSpPr>
          <p:nvPr/>
        </p:nvSpPr>
        <p:spPr bwMode="auto">
          <a:xfrm>
            <a:off x="1352550" y="3228975"/>
            <a:ext cx="9620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Historical</a:t>
            </a:r>
            <a:endParaRPr lang="en-US" sz="1350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407319" y="3551635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80" name="AutoShape 24"/>
          <p:cNvSpPr>
            <a:spLocks/>
          </p:cNvSpPr>
          <p:nvPr/>
        </p:nvSpPr>
        <p:spPr bwMode="auto">
          <a:xfrm>
            <a:off x="2495550" y="3228975"/>
            <a:ext cx="816769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Current</a:t>
            </a:r>
            <a:endParaRPr lang="en-US" sz="1350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2476501" y="3552825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082" name="AutoShape 26"/>
          <p:cNvSpPr>
            <a:spLocks/>
          </p:cNvSpPr>
          <p:nvPr/>
        </p:nvSpPr>
        <p:spPr bwMode="auto">
          <a:xfrm>
            <a:off x="1304925" y="3257550"/>
            <a:ext cx="2124075" cy="409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</a:t>
            </a:r>
            <a:r>
              <a:rPr lang="en-US" b="1" dirty="0"/>
              <a:t>LIFEGUARD</a:t>
            </a:r>
            <a:r>
              <a:rPr lang="en-US" dirty="0"/>
              <a:t> Locate a Failure?</a:t>
            </a:r>
          </a:p>
        </p:txBody>
      </p:sp>
    </p:spTree>
    <p:extLst>
      <p:ext uri="{BB962C8B-B14F-4D97-AF65-F5344CB8AC3E}">
        <p14:creationId xmlns:p14="http://schemas.microsoft.com/office/powerpoint/2010/main" val="871774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 autoUpdateAnimBg="0"/>
      <p:bldP spid="45063" grpId="0" animBg="1" autoUpdateAnimBg="0"/>
      <p:bldP spid="45065" grpId="0" animBg="1" autoUpdateAnimBg="0"/>
      <p:bldP spid="45067" grpId="0" animBg="1" autoUpdateAnimBg="0"/>
      <p:bldP spid="45068" grpId="0" animBg="1" autoUpdateAnimBg="0"/>
      <p:bldP spid="45070" grpId="0" animBg="1" autoUpdateAnimBg="0"/>
      <p:bldP spid="45071" grpId="0" animBg="1" autoUpdateAnimBg="0"/>
      <p:bldP spid="45073" grpId="0" animBg="1" autoUpdateAnimBg="0"/>
      <p:bldP spid="45074" grpId="0" animBg="1" autoUpdateAnimBg="0"/>
      <p:bldP spid="45075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005-clouds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6" y="1610332"/>
            <a:ext cx="6905625" cy="24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6" name="AutoShape 2"/>
          <p:cNvSpPr>
            <a:spLocks/>
          </p:cNvSpPr>
          <p:nvPr/>
        </p:nvSpPr>
        <p:spPr bwMode="auto">
          <a:xfrm>
            <a:off x="1601391" y="4983269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3049252A-5432-9443-AF42-2EACC9A677D1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74</a:t>
            </a:fld>
            <a:endParaRPr lang="en-US" sz="135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H="1">
            <a:off x="2462212" y="2478764"/>
            <a:ext cx="538163" cy="413147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3440907" y="2415661"/>
            <a:ext cx="598885" cy="952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4505325" y="2408517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5572125" y="2408517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 flipV="1">
            <a:off x="6411516" y="2550202"/>
            <a:ext cx="466725" cy="341709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5701904" y="2559727"/>
            <a:ext cx="485775" cy="78105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5782867" y="3115749"/>
            <a:ext cx="583406" cy="251222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714875" y="3475317"/>
            <a:ext cx="772716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225404" y="2568061"/>
            <a:ext cx="977503" cy="79057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2600325" y="2532343"/>
            <a:ext cx="538163" cy="411956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2462212" y="2478764"/>
            <a:ext cx="538163" cy="413147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3440907" y="2415661"/>
            <a:ext cx="598885" cy="952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4505325" y="2408517"/>
            <a:ext cx="598885" cy="833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7120" name="Picture 16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046567"/>
            <a:ext cx="49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21" name="AutoShape 17"/>
          <p:cNvSpPr>
            <a:spLocks/>
          </p:cNvSpPr>
          <p:nvPr/>
        </p:nvSpPr>
        <p:spPr bwMode="auto">
          <a:xfrm>
            <a:off x="1485900" y="4239543"/>
            <a:ext cx="6172200" cy="1290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Forward path works</a:t>
            </a:r>
          </a:p>
        </p:txBody>
      </p:sp>
      <p:sp>
        <p:nvSpPr>
          <p:cNvPr id="47122" name="AutoShape 18"/>
          <p:cNvSpPr>
            <a:spLocks/>
          </p:cNvSpPr>
          <p:nvPr/>
        </p:nvSpPr>
        <p:spPr bwMode="auto">
          <a:xfrm>
            <a:off x="4200525" y="1379817"/>
            <a:ext cx="2314575" cy="8203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9770"/>
                </a:lnTo>
                <a:lnTo>
                  <a:pt x="15811" y="9770"/>
                </a:lnTo>
                <a:lnTo>
                  <a:pt x="16702" y="21600"/>
                </a:lnTo>
                <a:lnTo>
                  <a:pt x="17591" y="9770"/>
                </a:lnTo>
                <a:lnTo>
                  <a:pt x="21599" y="9770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 sz="1950"/>
              <a:t>Problem with ZSTTK?</a:t>
            </a:r>
            <a:endParaRPr lang="en-US" sz="1350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4189810" y="1579842"/>
            <a:ext cx="2320528" cy="0"/>
          </a:xfrm>
          <a:prstGeom prst="line">
            <a:avLst/>
          </a:prstGeom>
          <a:noFill/>
          <a:ln w="38100" cap="flat" cmpd="sng">
            <a:solidFill>
              <a:srgbClr val="FF2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24" name="AutoShape 20"/>
          <p:cNvSpPr>
            <a:spLocks/>
          </p:cNvSpPr>
          <p:nvPr/>
        </p:nvSpPr>
        <p:spPr bwMode="auto">
          <a:xfrm flipH="1">
            <a:off x="6961585" y="1932267"/>
            <a:ext cx="270272" cy="1048941"/>
          </a:xfrm>
          <a:custGeom>
            <a:avLst/>
            <a:gdLst>
              <a:gd name="T0" fmla="*/ 5311 w 10622"/>
              <a:gd name="T1" fmla="*/ 10800 h 21600"/>
              <a:gd name="T2" fmla="*/ 5311 w 10622"/>
              <a:gd name="T3" fmla="*/ 10800 h 21600"/>
              <a:gd name="T4" fmla="*/ 5311 w 10622"/>
              <a:gd name="T5" fmla="*/ 10800 h 21600"/>
              <a:gd name="T6" fmla="*/ 5311 w 1062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22" h="21600">
                <a:moveTo>
                  <a:pt x="0" y="0"/>
                </a:moveTo>
                <a:cubicBezTo>
                  <a:pt x="21600" y="11009"/>
                  <a:pt x="4046" y="13757"/>
                  <a:pt x="1173" y="21599"/>
                </a:cubicBezTo>
              </a:path>
            </a:pathLst>
          </a:custGeom>
          <a:noFill/>
          <a:ln w="38100" cap="flat" cmpd="sng">
            <a:solidFill>
              <a:srgbClr val="ED4522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8150"/>
            <a:endParaRPr lang="en-US" sz="315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125" name="AutoShape 21"/>
          <p:cNvSpPr>
            <a:spLocks/>
          </p:cNvSpPr>
          <p:nvPr/>
        </p:nvSpPr>
        <p:spPr bwMode="auto">
          <a:xfrm rot="10800000" flipH="1">
            <a:off x="7255669" y="1941792"/>
            <a:ext cx="263129" cy="1075135"/>
          </a:xfrm>
          <a:custGeom>
            <a:avLst/>
            <a:gdLst>
              <a:gd name="T0" fmla="*/ 5207 w 10415"/>
              <a:gd name="T1" fmla="*/ 10800 h 21600"/>
              <a:gd name="T2" fmla="*/ 5207 w 10415"/>
              <a:gd name="T3" fmla="*/ 10800 h 21600"/>
              <a:gd name="T4" fmla="*/ 5207 w 10415"/>
              <a:gd name="T5" fmla="*/ 10800 h 21600"/>
              <a:gd name="T6" fmla="*/ 5207 w 1041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15" h="21600">
                <a:moveTo>
                  <a:pt x="0" y="0"/>
                </a:moveTo>
                <a:cubicBezTo>
                  <a:pt x="21599" y="11298"/>
                  <a:pt x="3438" y="13803"/>
                  <a:pt x="82" y="21599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8150"/>
            <a:endParaRPr lang="en-US" sz="3150"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47126" name="Picture 22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9" y="1475067"/>
            <a:ext cx="50720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7127" name="Picture 23" descr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513167"/>
            <a:ext cx="504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28" name="AutoShape 24"/>
          <p:cNvSpPr>
            <a:spLocks/>
          </p:cNvSpPr>
          <p:nvPr/>
        </p:nvSpPr>
        <p:spPr bwMode="auto">
          <a:xfrm>
            <a:off x="1981200" y="2340652"/>
            <a:ext cx="70485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675"/>
              </a:spcBef>
            </a:pPr>
            <a:r>
              <a:rPr lang="en-US" dirty="0"/>
              <a:t>Ping? </a:t>
            </a:r>
            <a:r>
              <a:rPr lang="en-US" dirty="0" err="1"/>
              <a:t>Fr:</a:t>
            </a:r>
            <a:r>
              <a:rPr lang="en-US" b="1" dirty="0" err="1"/>
              <a:t>VP</a:t>
            </a:r>
            <a:endParaRPr lang="en-US" sz="1350" dirty="0"/>
          </a:p>
        </p:txBody>
      </p:sp>
      <p:sp>
        <p:nvSpPr>
          <p:cNvPr id="47130" name="AutoShape 26"/>
          <p:cNvSpPr>
            <a:spLocks/>
          </p:cNvSpPr>
          <p:nvPr/>
        </p:nvSpPr>
        <p:spPr bwMode="auto">
          <a:xfrm>
            <a:off x="7105650" y="2418042"/>
            <a:ext cx="70485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675"/>
              </a:spcBef>
            </a:pPr>
            <a:r>
              <a:rPr lang="en-US" dirty="0"/>
              <a:t>Ping! </a:t>
            </a:r>
            <a:r>
              <a:rPr lang="en-US" dirty="0" err="1"/>
              <a:t>To:</a:t>
            </a:r>
            <a:r>
              <a:rPr lang="en-US" b="1" dirty="0" err="1"/>
              <a:t>VP</a:t>
            </a:r>
            <a:endParaRPr lang="en-US" sz="1350" dirty="0"/>
          </a:p>
        </p:txBody>
      </p:sp>
      <p:sp>
        <p:nvSpPr>
          <p:cNvPr id="47131" name="AutoShape 27"/>
          <p:cNvSpPr>
            <a:spLocks/>
          </p:cNvSpPr>
          <p:nvPr/>
        </p:nvSpPr>
        <p:spPr bwMode="auto">
          <a:xfrm>
            <a:off x="1514475" y="1379817"/>
            <a:ext cx="1553766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 sz="1950"/>
              <a:t>During outage:</a:t>
            </a:r>
            <a:endParaRPr lang="en-US" sz="1350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H="1">
            <a:off x="5572125" y="2408517"/>
            <a:ext cx="598885" cy="833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H="1" flipV="1">
            <a:off x="6411516" y="2550202"/>
            <a:ext cx="466725" cy="341709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4" name="AutoShape 30"/>
          <p:cNvSpPr>
            <a:spLocks/>
          </p:cNvSpPr>
          <p:nvPr/>
        </p:nvSpPr>
        <p:spPr bwMode="auto">
          <a:xfrm>
            <a:off x="1352550" y="3751542"/>
            <a:ext cx="9620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Historical</a:t>
            </a:r>
            <a:endParaRPr lang="en-US" sz="1350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1407319" y="4074202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6" name="AutoShape 32"/>
          <p:cNvSpPr>
            <a:spLocks/>
          </p:cNvSpPr>
          <p:nvPr/>
        </p:nvSpPr>
        <p:spPr bwMode="auto">
          <a:xfrm>
            <a:off x="2495550" y="3751542"/>
            <a:ext cx="816769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Current</a:t>
            </a:r>
            <a:endParaRPr lang="en-US" sz="1350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2476501" y="4075392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7138" name="AutoShape 34"/>
          <p:cNvSpPr>
            <a:spLocks/>
          </p:cNvSpPr>
          <p:nvPr/>
        </p:nvSpPr>
        <p:spPr bwMode="auto">
          <a:xfrm>
            <a:off x="1304925" y="3721118"/>
            <a:ext cx="2124075" cy="409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62456" y="214954"/>
            <a:ext cx="6501384" cy="55111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</a:t>
            </a:r>
            <a:r>
              <a:rPr lang="en-US" b="1" dirty="0"/>
              <a:t>LIFEGUARD</a:t>
            </a:r>
            <a:r>
              <a:rPr lang="en-US" dirty="0"/>
              <a:t> Locate a Failure?</a:t>
            </a:r>
          </a:p>
        </p:txBody>
      </p:sp>
    </p:spTree>
    <p:extLst>
      <p:ext uri="{BB962C8B-B14F-4D97-AF65-F5344CB8AC3E}">
        <p14:creationId xmlns:p14="http://schemas.microsoft.com/office/powerpoint/2010/main" val="26909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59 -0.02177 0.01318 -0.04354 0.11174 -0.05141 C 0.2103 -0.05929 0.50321 -0.06623 0.59118 -0.04794 C 0.67916 -0.02964 0.65955 0.01436 0.63994 0.05836 " pathEditMode="relative" ptsTypes="aaaA">
                                      <p:cBhvr>
                                        <p:cTn id="46" dur="2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666E-6 -4.57156E-6 L -0.03852 -0.174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" y="-8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 autoUpdateAnimBg="0"/>
      <p:bldP spid="47118" grpId="0" animBg="1" autoUpdateAnimBg="0"/>
      <p:bldP spid="47119" grpId="0" animBg="1" autoUpdateAnimBg="0"/>
      <p:bldP spid="47121" grpId="0" build="p" bldLvl="5" autoUpdateAnimBg="0"/>
      <p:bldP spid="47122" grpId="0" animBg="1" autoUpdateAnimBg="0"/>
      <p:bldP spid="47123" grpId="0" animBg="1" autoUpdateAnimBg="0"/>
      <p:bldP spid="47124" grpId="0" animBg="1" autoUpdateAnimBg="0"/>
      <p:bldP spid="47125" grpId="0" animBg="1" autoUpdateAnimBg="0"/>
      <p:bldP spid="47128" grpId="0" animBg="1" autoUpdateAnimBg="0"/>
      <p:bldP spid="47128" grpId="1" animBg="1" autoUpdateAnimBg="0"/>
      <p:bldP spid="47128" grpId="2" animBg="1"/>
      <p:bldP spid="47130" grpId="0" animBg="1" autoUpdateAnimBg="0"/>
      <p:bldP spid="47130" grpId="1" animBg="1"/>
      <p:bldP spid="47132" grpId="0" animBg="1" autoUpdateAnimBg="0"/>
      <p:bldP spid="47133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005-clouds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8" y="1172050"/>
            <a:ext cx="6803366" cy="278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54" name="Picture 2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96" y="2926434"/>
            <a:ext cx="952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55" name="Picture 3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59" y="1872105"/>
            <a:ext cx="40957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6" name="AutoShape 4"/>
          <p:cNvSpPr>
            <a:spLocks/>
          </p:cNvSpPr>
          <p:nvPr/>
        </p:nvSpPr>
        <p:spPr bwMode="auto">
          <a:xfrm>
            <a:off x="1601391" y="5092840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E1FB5396-C818-E14D-BD74-D2E7AB658437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75</a:t>
            </a:fld>
            <a:endParaRPr lang="en-US" sz="1350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462212" y="2217481"/>
            <a:ext cx="538163" cy="413147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440907" y="2154377"/>
            <a:ext cx="598885" cy="952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4505325" y="2147234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5572125" y="2147234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 flipV="1">
            <a:off x="6411516" y="2288918"/>
            <a:ext cx="466725" cy="341709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701904" y="2298443"/>
            <a:ext cx="485775" cy="78105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5782867" y="2854465"/>
            <a:ext cx="583406" cy="251222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4714875" y="3214034"/>
            <a:ext cx="772716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225404" y="2306777"/>
            <a:ext cx="977503" cy="79057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2600325" y="2271059"/>
            <a:ext cx="538163" cy="411956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2462212" y="2217481"/>
            <a:ext cx="538163" cy="413147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3440907" y="2154377"/>
            <a:ext cx="598885" cy="952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4505325" y="2147234"/>
            <a:ext cx="598885" cy="833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0" name="AutoShape 18"/>
          <p:cNvSpPr>
            <a:spLocks/>
          </p:cNvSpPr>
          <p:nvPr/>
        </p:nvSpPr>
        <p:spPr bwMode="auto">
          <a:xfrm>
            <a:off x="1485900" y="3998656"/>
            <a:ext cx="6172200" cy="16406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Forward path works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2600325" y="2271059"/>
            <a:ext cx="538163" cy="411956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3225404" y="2306777"/>
            <a:ext cx="977503" cy="790575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4" name="AutoShape 22"/>
          <p:cNvSpPr>
            <a:spLocks/>
          </p:cNvSpPr>
          <p:nvPr/>
        </p:nvSpPr>
        <p:spPr bwMode="auto">
          <a:xfrm>
            <a:off x="1790700" y="2250818"/>
            <a:ext cx="1038225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675"/>
              </a:spcBef>
            </a:pPr>
            <a:r>
              <a:rPr lang="en-US" dirty="0" err="1"/>
              <a:t>NTT:Ping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Fr:GMU</a:t>
            </a:r>
            <a:endParaRPr lang="en-US" sz="1350" dirty="0"/>
          </a:p>
        </p:txBody>
      </p:sp>
      <p:sp>
        <p:nvSpPr>
          <p:cNvPr id="49175" name="AutoShape 23"/>
          <p:cNvSpPr>
            <a:spLocks/>
          </p:cNvSpPr>
          <p:nvPr/>
        </p:nvSpPr>
        <p:spPr bwMode="auto">
          <a:xfrm>
            <a:off x="3552825" y="3261659"/>
            <a:ext cx="1114425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675"/>
              </a:spcBef>
            </a:pPr>
            <a:r>
              <a:rPr lang="en-US" dirty="0" err="1"/>
              <a:t>GMU:Ping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Fr:NTT</a:t>
            </a:r>
            <a:endParaRPr lang="en-US" sz="1350" dirty="0"/>
          </a:p>
        </p:txBody>
      </p:sp>
      <p:sp>
        <p:nvSpPr>
          <p:cNvPr id="49176" name="AutoShape 24"/>
          <p:cNvSpPr>
            <a:spLocks/>
          </p:cNvSpPr>
          <p:nvPr/>
        </p:nvSpPr>
        <p:spPr bwMode="auto">
          <a:xfrm>
            <a:off x="1514475" y="1118534"/>
            <a:ext cx="1553766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 sz="1950"/>
              <a:t>During outage:</a:t>
            </a:r>
            <a:endParaRPr lang="en-US" sz="1350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 flipV="1">
            <a:off x="6411516" y="2288918"/>
            <a:ext cx="466725" cy="341709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H="1">
            <a:off x="5572125" y="2147234"/>
            <a:ext cx="598885" cy="833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79" name="AutoShape 27"/>
          <p:cNvSpPr>
            <a:spLocks/>
          </p:cNvSpPr>
          <p:nvPr/>
        </p:nvSpPr>
        <p:spPr bwMode="auto">
          <a:xfrm>
            <a:off x="1352550" y="3490259"/>
            <a:ext cx="9620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Historical</a:t>
            </a:r>
            <a:endParaRPr lang="en-US" sz="1350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1407319" y="3812918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81" name="AutoShape 29"/>
          <p:cNvSpPr>
            <a:spLocks/>
          </p:cNvSpPr>
          <p:nvPr/>
        </p:nvSpPr>
        <p:spPr bwMode="auto">
          <a:xfrm>
            <a:off x="2495550" y="3490259"/>
            <a:ext cx="816769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Current</a:t>
            </a:r>
            <a:endParaRPr lang="en-US" sz="1350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2476501" y="3814109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83" name="AutoShape 31"/>
          <p:cNvSpPr>
            <a:spLocks/>
          </p:cNvSpPr>
          <p:nvPr/>
        </p:nvSpPr>
        <p:spPr bwMode="auto">
          <a:xfrm>
            <a:off x="1304925" y="3518834"/>
            <a:ext cx="2124075" cy="409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362456" y="214954"/>
            <a:ext cx="6501384" cy="55111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</a:t>
            </a:r>
            <a:r>
              <a:rPr lang="en-US" b="1" dirty="0"/>
              <a:t>LIFEGUARD</a:t>
            </a:r>
            <a:r>
              <a:rPr lang="en-US" dirty="0"/>
              <a:t> Locate a Failure?</a:t>
            </a:r>
          </a:p>
        </p:txBody>
      </p:sp>
    </p:spTree>
    <p:extLst>
      <p:ext uri="{BB962C8B-B14F-4D97-AF65-F5344CB8AC3E}">
        <p14:creationId xmlns:p14="http://schemas.microsoft.com/office/powerpoint/2010/main" val="3251091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783 -0.06484 0.07583 -0.12969 0.12459 -0.11834 C 0.17335 -0.10699 0.26497 0.03752 0.29308 0.06878 " pathEditMode="relative" ptsTypes="aaA">
                                      <p:cBhvr>
                                        <p:cTn id="19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542 -0.10305 -0.13067 -0.20588 -0.18116 -0.21607 C -0.23165 -0.22626 -0.28284 -0.0873 -0.30332 -0.0616 " pathEditMode="relative" ptsTypes="aaA">
                                      <p:cBhvr>
                                        <p:cTn id="29" dur="2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 animBg="1" autoUpdateAnimBg="0"/>
      <p:bldP spid="49172" grpId="0" animBg="1" autoUpdateAnimBg="0"/>
      <p:bldP spid="49174" grpId="0" animBg="1" autoUpdateAnimBg="0"/>
      <p:bldP spid="49174" grpId="1" animBg="1" autoUpdateAnimBg="0"/>
      <p:bldP spid="49174" grpId="2" animBg="1"/>
      <p:bldP spid="49175" grpId="0" animBg="1" autoUpdateAnimBg="0"/>
      <p:bldP spid="49175" grpId="1" animBg="1" autoUpdateAnimBg="0"/>
      <p:bldP spid="49175" grpId="2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005-clouds_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1" y="1228471"/>
            <a:ext cx="6905625" cy="24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2" name="Picture 2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72" y="2746857"/>
            <a:ext cx="867337" cy="45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3" name="Picture 3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40" y="1834838"/>
            <a:ext cx="4044323" cy="133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4" name="AutoShape 4"/>
          <p:cNvSpPr>
            <a:spLocks/>
          </p:cNvSpPr>
          <p:nvPr/>
        </p:nvSpPr>
        <p:spPr bwMode="auto">
          <a:xfrm>
            <a:off x="1601391" y="5126554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9AAE1E22-A421-C540-8CD1-F4BAE518B0B1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76</a:t>
            </a:fld>
            <a:endParaRPr lang="en-US" sz="1350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2681365" y="2147474"/>
            <a:ext cx="538163" cy="413147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398762" y="2101227"/>
            <a:ext cx="598885" cy="952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4463181" y="2094084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5529981" y="2094084"/>
            <a:ext cx="598885" cy="8335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 flipV="1">
            <a:off x="6369371" y="2235768"/>
            <a:ext cx="466725" cy="341709"/>
          </a:xfrm>
          <a:prstGeom prst="line">
            <a:avLst/>
          </a:prstGeom>
          <a:noFill/>
          <a:ln w="50800" cap="flat" cmpd="sng">
            <a:solidFill>
              <a:srgbClr val="04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5728361" y="2146962"/>
            <a:ext cx="485775" cy="78105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5808336" y="2848433"/>
            <a:ext cx="714352" cy="132281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4600226" y="2983184"/>
            <a:ext cx="772716" cy="0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351383" y="2214121"/>
            <a:ext cx="817608" cy="817565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2600325" y="2437051"/>
            <a:ext cx="538163" cy="411956"/>
          </a:xfrm>
          <a:prstGeom prst="line">
            <a:avLst/>
          </a:prstGeom>
          <a:noFill/>
          <a:ln w="50800" cap="flat" cmpd="sng">
            <a:solidFill>
              <a:srgbClr val="FF9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2689794" y="2147474"/>
            <a:ext cx="538163" cy="413147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>
            <a:off x="3407190" y="2101228"/>
            <a:ext cx="598885" cy="952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4471609" y="2094084"/>
            <a:ext cx="598885" cy="833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18" name="AutoShape 18"/>
          <p:cNvSpPr>
            <a:spLocks/>
          </p:cNvSpPr>
          <p:nvPr/>
        </p:nvSpPr>
        <p:spPr bwMode="auto">
          <a:xfrm>
            <a:off x="1485900" y="4032370"/>
            <a:ext cx="6172200" cy="1050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Forward path works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 err="1"/>
              <a:t>Rostelcom</a:t>
            </a:r>
            <a:r>
              <a:rPr lang="en-US" sz="1950" dirty="0"/>
              <a:t> is not forwarding traffic towards GMU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2600325" y="2437051"/>
            <a:ext cx="538163" cy="411956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3351383" y="2230977"/>
            <a:ext cx="826037" cy="809137"/>
          </a:xfrm>
          <a:prstGeom prst="line">
            <a:avLst/>
          </a:prstGeom>
          <a:noFill/>
          <a:ln w="50800" cap="flat" cmpd="sng">
            <a:solidFill>
              <a:srgbClr val="FF26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1" name="AutoShape 21"/>
          <p:cNvSpPr>
            <a:spLocks/>
          </p:cNvSpPr>
          <p:nvPr/>
        </p:nvSpPr>
        <p:spPr bwMode="auto">
          <a:xfrm>
            <a:off x="1981200" y="2159635"/>
            <a:ext cx="847725" cy="876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0048A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675"/>
              </a:spcBef>
            </a:pPr>
            <a:r>
              <a:rPr lang="en-US" dirty="0" err="1"/>
              <a:t>Rostele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Ping? </a:t>
            </a:r>
            <a:r>
              <a:rPr lang="en-US" dirty="0" err="1"/>
              <a:t>Fr:GMU</a:t>
            </a:r>
            <a:endParaRPr lang="en-US" sz="1350" dirty="0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>
            <a:off x="5538409" y="2094084"/>
            <a:ext cx="598885" cy="8335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3" name="AutoShape 23"/>
          <p:cNvSpPr>
            <a:spLocks/>
          </p:cNvSpPr>
          <p:nvPr/>
        </p:nvSpPr>
        <p:spPr bwMode="auto">
          <a:xfrm>
            <a:off x="5234990" y="2599125"/>
            <a:ext cx="908475" cy="76079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2600">
              <a:alpha val="4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5" name="AutoShape 25"/>
          <p:cNvSpPr>
            <a:spLocks/>
          </p:cNvSpPr>
          <p:nvPr/>
        </p:nvSpPr>
        <p:spPr bwMode="auto">
          <a:xfrm>
            <a:off x="1514475" y="1152248"/>
            <a:ext cx="1553766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 sz="1950"/>
              <a:t>During outage:</a:t>
            </a:r>
            <a:endParaRPr lang="en-US" sz="1350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H="1" flipV="1">
            <a:off x="6377800" y="2235769"/>
            <a:ext cx="466725" cy="341709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7" name="AutoShape 27"/>
          <p:cNvSpPr>
            <a:spLocks/>
          </p:cNvSpPr>
          <p:nvPr/>
        </p:nvSpPr>
        <p:spPr bwMode="auto">
          <a:xfrm>
            <a:off x="4813698" y="1602422"/>
            <a:ext cx="1283494" cy="23705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416" y="21600"/>
                </a:moveTo>
                <a:lnTo>
                  <a:pt x="0" y="18409"/>
                </a:lnTo>
                <a:lnTo>
                  <a:pt x="5739" y="17918"/>
                </a:lnTo>
                <a:lnTo>
                  <a:pt x="3625" y="14399"/>
                </a:lnTo>
                <a:lnTo>
                  <a:pt x="8911" y="13663"/>
                </a:lnTo>
                <a:lnTo>
                  <a:pt x="7099" y="11372"/>
                </a:lnTo>
                <a:lnTo>
                  <a:pt x="12990" y="10554"/>
                </a:lnTo>
                <a:lnTo>
                  <a:pt x="12537" y="9245"/>
                </a:lnTo>
                <a:lnTo>
                  <a:pt x="16766" y="8509"/>
                </a:lnTo>
                <a:lnTo>
                  <a:pt x="16464" y="7036"/>
                </a:lnTo>
                <a:lnTo>
                  <a:pt x="19334" y="5236"/>
                </a:lnTo>
                <a:lnTo>
                  <a:pt x="18125" y="3027"/>
                </a:lnTo>
                <a:lnTo>
                  <a:pt x="21600" y="1718"/>
                </a:lnTo>
                <a:lnTo>
                  <a:pt x="19787" y="0"/>
                </a:lnTo>
              </a:path>
            </a:pathLst>
          </a:custGeom>
          <a:noFill/>
          <a:ln w="114300" cap="flat" cmpd="sng">
            <a:solidFill>
              <a:srgbClr val="FF887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8150"/>
            <a:endParaRPr lang="en-US" sz="3150"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1228" name="Picture 28" descr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63" y="2806952"/>
            <a:ext cx="6381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9" name="AutoShape 29"/>
          <p:cNvSpPr>
            <a:spLocks/>
          </p:cNvSpPr>
          <p:nvPr/>
        </p:nvSpPr>
        <p:spPr bwMode="auto">
          <a:xfrm>
            <a:off x="1352550" y="3523973"/>
            <a:ext cx="9620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Historical</a:t>
            </a:r>
            <a:endParaRPr lang="en-US" sz="1350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1407319" y="3873088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31" name="AutoShape 31"/>
          <p:cNvSpPr>
            <a:spLocks/>
          </p:cNvSpPr>
          <p:nvPr/>
        </p:nvSpPr>
        <p:spPr bwMode="auto">
          <a:xfrm>
            <a:off x="2495550" y="3523973"/>
            <a:ext cx="816769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r>
              <a:rPr lang="en-US"/>
              <a:t>Current</a:t>
            </a:r>
            <a:endParaRPr lang="en-US" sz="1350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2476501" y="3874278"/>
            <a:ext cx="888206" cy="0"/>
          </a:xfrm>
          <a:prstGeom prst="line">
            <a:avLst/>
          </a:prstGeom>
          <a:noFill/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33" name="AutoShape 33"/>
          <p:cNvSpPr>
            <a:spLocks/>
          </p:cNvSpPr>
          <p:nvPr/>
        </p:nvSpPr>
        <p:spPr bwMode="auto">
          <a:xfrm>
            <a:off x="1304925" y="3552548"/>
            <a:ext cx="2124075" cy="409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362456" y="214954"/>
            <a:ext cx="6501384" cy="55111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</a:t>
            </a:r>
            <a:r>
              <a:rPr lang="en-US" b="1" dirty="0"/>
              <a:t>LIFEGUARD</a:t>
            </a:r>
            <a:r>
              <a:rPr lang="en-US" dirty="0"/>
              <a:t> Locate a Failure?</a:t>
            </a:r>
          </a:p>
        </p:txBody>
      </p:sp>
    </p:spTree>
    <p:extLst>
      <p:ext uri="{BB962C8B-B14F-4D97-AF65-F5344CB8AC3E}">
        <p14:creationId xmlns:p14="http://schemas.microsoft.com/office/powerpoint/2010/main" val="737700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11 -0.05558 0.05639 -0.11093 0.10029 -0.09588 C 0.1442 -0.08082 0.21239 0.06022 0.26358 0.09102 C 0.31477 0.12182 0.3611 0.10561 0.40743 0.0894 " pathEditMode="relative" ptsTypes="aaaA">
                                      <p:cBhvr>
                                        <p:cTn id="6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build="p" bldLvl="5" autoUpdateAnimBg="0"/>
      <p:bldP spid="51221" grpId="0" animBg="1" autoUpdateAnimBg="0"/>
      <p:bldP spid="51221" grpId="1" animBg="1"/>
      <p:bldP spid="51223" grpId="0" animBg="1" autoUpdateAnimBg="0"/>
      <p:bldP spid="51227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How </a:t>
            </a:r>
            <a:r>
              <a:rPr lang="en-US" b="1" dirty="0"/>
              <a:t>L</a:t>
            </a:r>
            <a:r>
              <a:rPr lang="en-US" sz="2250" b="1" dirty="0"/>
              <a:t>IFE</a:t>
            </a:r>
            <a:r>
              <a:rPr lang="en-US" b="1" dirty="0"/>
              <a:t>G</a:t>
            </a:r>
            <a:r>
              <a:rPr lang="en-US" sz="2250" b="1" dirty="0"/>
              <a:t>UARD</a:t>
            </a:r>
            <a:r>
              <a:rPr lang="en-US" dirty="0"/>
              <a:t> Locates Failures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86929" indent="-186929">
              <a:spcBef>
                <a:spcPts val="450"/>
              </a:spcBef>
              <a:buClr>
                <a:srgbClr val="8590B2"/>
              </a:buClr>
              <a:buNone/>
            </a:pPr>
            <a:r>
              <a:rPr lang="en-US" b="1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1950" b="1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b="1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1950" b="1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2175">
                <a:latin typeface="Gill Sans MT" charset="0"/>
                <a:cs typeface="Gill Sans MT" charset="0"/>
                <a:sym typeface="Gill Sans MT" charset="0"/>
              </a:rPr>
              <a:t>:</a:t>
            </a:r>
            <a:endParaRPr lang="en-US" sz="2175" b="1">
              <a:latin typeface="Gill Sans MT" charset="0"/>
              <a:cs typeface="Gill Sans MT" charset="0"/>
              <a:sym typeface="Gill Sans MT" charset="0"/>
            </a:endParaRPr>
          </a:p>
          <a:p>
            <a:pPr marL="186929" indent="-186929">
              <a:spcBef>
                <a:spcPts val="450"/>
              </a:spcBef>
              <a:buFontTx/>
              <a:buAutoNum type="arabicPeriod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Maintains background historical atlas</a:t>
            </a:r>
          </a:p>
          <a:p>
            <a:pPr marL="186929" indent="-186929">
              <a:spcBef>
                <a:spcPts val="450"/>
              </a:spcBef>
              <a:buFontTx/>
              <a:buAutoNum type="arabicPeriod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Isolates direction of failure, measures working direction</a:t>
            </a:r>
          </a:p>
          <a:p>
            <a:pPr marL="186929" indent="-186929">
              <a:spcBef>
                <a:spcPts val="450"/>
              </a:spcBef>
              <a:buFontTx/>
              <a:buAutoNum type="arabicPeriod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Tests historical paths in failing direction in order to</a:t>
            </a:r>
            <a:br>
              <a:rPr lang="en-US" sz="195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prune candidate failure locations</a:t>
            </a:r>
          </a:p>
          <a:p>
            <a:pPr marL="186929" indent="-186929">
              <a:spcBef>
                <a:spcPts val="450"/>
              </a:spcBef>
              <a:buFontTx/>
              <a:buAutoNum type="arabicPeriod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Locates failure as being at the horizon of reachability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22590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Our Approach and Outline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5731" indent="-135731">
              <a:spcBef>
                <a:spcPts val="450"/>
              </a:spcBef>
              <a:buNone/>
            </a:pP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1950" b="1" dirty="0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: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ocating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I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nternet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F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ailures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E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ffectively and </a:t>
            </a:r>
            <a:br>
              <a:rPr lang="en-US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       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enerating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U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sable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A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lternate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R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outes </a:t>
            </a:r>
            <a:r>
              <a:rPr lang="en-US" b="1" dirty="0">
                <a:latin typeface="Gill Sans MT" charset="0"/>
                <a:cs typeface="Gill Sans MT" charset="0"/>
                <a:sym typeface="Gill Sans MT" charset="0"/>
              </a:rPr>
              <a:t>D</a:t>
            </a:r>
            <a:r>
              <a:rPr lang="en-US" dirty="0">
                <a:latin typeface="Gill Sans MT" charset="0"/>
                <a:cs typeface="Gill Sans MT" charset="0"/>
                <a:sym typeface="Gill Sans MT" charset="0"/>
              </a:rPr>
              <a:t>ynamically</a:t>
            </a:r>
          </a:p>
          <a:p>
            <a:pPr>
              <a:spcBef>
                <a:spcPts val="450"/>
              </a:spcBef>
              <a:buSzPct val="76000"/>
            </a:pPr>
            <a:r>
              <a:rPr lang="en-US" sz="2025" dirty="0">
                <a:latin typeface="Gill Sans MT" charset="0"/>
                <a:cs typeface="Gill Sans MT" charset="0"/>
                <a:sym typeface="Gill Sans MT" charset="0"/>
              </a:rPr>
              <a:t>Locate the ISP / link causing the problem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endParaRPr lang="en-US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461963" lvl="1" indent="-257175">
              <a:spcBef>
                <a:spcPts val="375"/>
              </a:spcBef>
              <a:buSzPct val="76000"/>
            </a:pPr>
            <a:endParaRPr lang="en-US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461963" lvl="1" indent="-257175">
              <a:spcBef>
                <a:spcPts val="375"/>
              </a:spcBef>
              <a:buSzPct val="76000"/>
            </a:pPr>
            <a:endParaRPr lang="en-US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SzPct val="76000"/>
            </a:pPr>
            <a:r>
              <a:rPr lang="en-US" sz="2025" dirty="0">
                <a:latin typeface="Gill Sans MT" charset="0"/>
                <a:cs typeface="Gill Sans MT" charset="0"/>
                <a:sym typeface="Gill Sans MT" charset="0"/>
              </a:rPr>
              <a:t>Suggest that other ISPs reroute around the problem</a:t>
            </a:r>
          </a:p>
          <a:p>
            <a:pPr lvl="1">
              <a:spcBef>
                <a:spcPts val="450"/>
              </a:spcBef>
              <a:buSzPct val="76000"/>
            </a:pPr>
            <a:r>
              <a:rPr lang="en-US" dirty="0"/>
              <a:t>What would we like to add to BGP to enable this?</a:t>
            </a:r>
          </a:p>
          <a:p>
            <a:pPr lvl="1">
              <a:spcBef>
                <a:spcPts val="450"/>
              </a:spcBef>
              <a:buSzPct val="76000"/>
            </a:pPr>
            <a:r>
              <a:rPr lang="en-US" dirty="0"/>
              <a:t>What can we deploy today, using only available protocols</a:t>
            </a:r>
            <a:br>
              <a:rPr lang="en-US" dirty="0"/>
            </a:br>
            <a:r>
              <a:rPr lang="en-US" dirty="0"/>
              <a:t>and router support?</a:t>
            </a:r>
          </a:p>
          <a:p>
            <a:pPr>
              <a:spcBef>
                <a:spcPts val="450"/>
              </a:spcBef>
              <a:buSzPct val="76000"/>
            </a:pPr>
            <a:endParaRPr lang="en-US" sz="2025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SzPct val="76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3271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Our Goal for Failure Avoidance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Enable content / service providers to repair</a:t>
            </a:r>
            <a:br>
              <a:rPr lang="en-US" sz="195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persistent routing problems affecting them,</a:t>
            </a:r>
            <a:br>
              <a:rPr lang="en-US" sz="195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regardless of which ISP is causing them</a:t>
            </a:r>
          </a:p>
          <a:p>
            <a:pPr marL="2371725" lvl="4">
              <a:spcBef>
                <a:spcPts val="225"/>
              </a:spcBef>
              <a:buNone/>
            </a:pPr>
            <a:endParaRPr lang="en-US" sz="12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2371725" lvl="4">
              <a:spcBef>
                <a:spcPts val="225"/>
              </a:spcBef>
              <a:buNone/>
            </a:pPr>
            <a:endParaRPr lang="en-US" sz="1200" dirty="0">
              <a:latin typeface="Gill Sans MT" charset="0"/>
              <a:ea typeface="ＭＳ Ｐゴシック" charset="0"/>
              <a:cs typeface="Gill Sans MT" charset="0"/>
              <a:sym typeface="Gill Sans MT" charset="0"/>
            </a:endParaRPr>
          </a:p>
          <a:p>
            <a:pPr marL="175022" indent="-175022">
              <a:spcBef>
                <a:spcPts val="450"/>
              </a:spcBef>
              <a:buNone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Setting</a:t>
            </a: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Assume we can locate problem</a:t>
            </a: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Assume we are multi-homed / have multiple data centers</a:t>
            </a: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Assume we speak BGP</a:t>
            </a:r>
          </a:p>
          <a:p>
            <a:pPr marL="175022" indent="-175022">
              <a:spcBef>
                <a:spcPts val="450"/>
              </a:spcBef>
              <a:buSzPct val="76000"/>
              <a:buFont typeface="Wingdings 3" charset="0"/>
              <a:buChar char=""/>
            </a:pPr>
            <a:endParaRPr lang="en-US" sz="1950" dirty="0">
              <a:latin typeface="Gill Sans MT" charset="0"/>
              <a:cs typeface="Gill Sans MT" charset="0"/>
              <a:sym typeface="Gill Sans MT" charset="0"/>
            </a:endParaRPr>
          </a:p>
          <a:p>
            <a:pPr marL="175022" indent="-175022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We use </a:t>
            </a:r>
            <a:r>
              <a:rPr lang="en-US" sz="1950" dirty="0" err="1">
                <a:latin typeface="Gill Sans MT" charset="0"/>
                <a:cs typeface="Gill Sans MT" charset="0"/>
                <a:sym typeface="Gill Sans MT" charset="0"/>
              </a:rPr>
              <a:t>TransitPortal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to speak BGP to the real Internet: </a:t>
            </a:r>
            <a:br>
              <a:rPr lang="en-US" sz="195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5 US universities as providers</a:t>
            </a:r>
            <a:endParaRPr lang="en-US" dirty="0"/>
          </a:p>
        </p:txBody>
      </p:sp>
      <p:sp>
        <p:nvSpPr>
          <p:cNvPr id="65539" name="AutoShape 3"/>
          <p:cNvSpPr>
            <a:spLocks/>
          </p:cNvSpPr>
          <p:nvPr/>
        </p:nvSpPr>
        <p:spPr bwMode="auto">
          <a:xfrm>
            <a:off x="1601391" y="4831556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090637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Relationships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000" y="950489"/>
            <a:ext cx="400050" cy="228600"/>
          </a:xfrm>
        </p:spPr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801145" y="4208903"/>
            <a:ext cx="1334535" cy="90190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291" y="4486729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9" name="Cloud 8"/>
          <p:cNvSpPr/>
          <p:nvPr/>
        </p:nvSpPr>
        <p:spPr>
          <a:xfrm>
            <a:off x="3679072" y="2612985"/>
            <a:ext cx="1578680" cy="106689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68412" y="3678746"/>
            <a:ext cx="0" cy="58172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696560" y="2552218"/>
            <a:ext cx="856396" cy="1808044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3342562" y="2552218"/>
            <a:ext cx="917165" cy="1808044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8860" y="2973309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5147804" y="3578955"/>
            <a:ext cx="1938834" cy="781307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3" y="4922966"/>
              <a:ext cx="5181602" cy="130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Customer pays provider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33373" y="3327999"/>
            <a:ext cx="10863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P: x.y.z.0/24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3373" y="3815148"/>
            <a:ext cx="1122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A: a.b.c.0/24</a:t>
            </a:r>
          </a:p>
          <a:p>
            <a:r>
              <a:rPr lang="en-US" sz="1350" dirty="0"/>
              <a:t>B: d.e.f.0/24</a:t>
            </a:r>
          </a:p>
          <a:p>
            <a:r>
              <a:rPr lang="en-US" sz="1350" dirty="0"/>
              <a:t>C: q.0.0.0/8</a:t>
            </a:r>
          </a:p>
          <a:p>
            <a:r>
              <a:rPr lang="is-IS" sz="1350" dirty="0"/>
              <a:t>…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294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0" grpId="0"/>
      <p:bldP spid="13" grpId="0"/>
      <p:bldP spid="5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79" y="1341497"/>
            <a:ext cx="5920979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7586" name="AutoShape 2"/>
          <p:cNvSpPr>
            <a:spLocks/>
          </p:cNvSpPr>
          <p:nvPr/>
        </p:nvSpPr>
        <p:spPr bwMode="auto">
          <a:xfrm>
            <a:off x="3941648" y="2427346"/>
            <a:ext cx="428625" cy="261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6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7587" name="AutoShape 3"/>
          <p:cNvSpPr>
            <a:spLocks/>
          </p:cNvSpPr>
          <p:nvPr/>
        </p:nvSpPr>
        <p:spPr bwMode="auto">
          <a:xfrm>
            <a:off x="3227273" y="3513197"/>
            <a:ext cx="2857500" cy="1003697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FF3317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7588" name="AutoShape 4"/>
          <p:cNvSpPr>
            <a:spLocks/>
          </p:cNvSpPr>
          <p:nvPr/>
        </p:nvSpPr>
        <p:spPr bwMode="auto">
          <a:xfrm>
            <a:off x="4170248" y="2713097"/>
            <a:ext cx="188595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9254" y="19200"/>
                  <a:pt x="16909" y="16800"/>
                  <a:pt x="15054" y="16200"/>
                </a:cubicBezTo>
                <a:cubicBezTo>
                  <a:pt x="13200" y="15600"/>
                  <a:pt x="12436" y="18900"/>
                  <a:pt x="10472" y="18000"/>
                </a:cubicBezTo>
                <a:cubicBezTo>
                  <a:pt x="8509" y="17100"/>
                  <a:pt x="5018" y="13800"/>
                  <a:pt x="3272" y="10800"/>
                </a:cubicBezTo>
                <a:cubicBezTo>
                  <a:pt x="1527" y="7800"/>
                  <a:pt x="763" y="3900"/>
                  <a:pt x="0" y="0"/>
                </a:cubicBezTo>
              </a:path>
            </a:pathLst>
          </a:custGeom>
          <a:noFill/>
          <a:ln w="63500" cap="flat" cmpd="sng">
            <a:solidFill>
              <a:srgbClr val="FF3B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2570048" y="2015390"/>
            <a:ext cx="3429000" cy="1504950"/>
          </a:xfrm>
          <a:custGeom>
            <a:avLst/>
            <a:gdLst>
              <a:gd name="T0" fmla="*/ 10800 w 21600"/>
              <a:gd name="T1" fmla="+- 0 10824 353"/>
              <a:gd name="T2" fmla="*/ 10824 h 20943"/>
              <a:gd name="T3" fmla="*/ 10800 w 21600"/>
              <a:gd name="T4" fmla="+- 0 10824 353"/>
              <a:gd name="T5" fmla="*/ 10824 h 20943"/>
              <a:gd name="T6" fmla="*/ 10800 w 21600"/>
              <a:gd name="T7" fmla="+- 0 10824 353"/>
              <a:gd name="T8" fmla="*/ 10824 h 20943"/>
              <a:gd name="T9" fmla="*/ 10800 w 21600"/>
              <a:gd name="T10" fmla="+- 0 10824 353"/>
              <a:gd name="T11" fmla="*/ 10824 h 2094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943">
                <a:moveTo>
                  <a:pt x="21600" y="19259"/>
                </a:moveTo>
                <a:cubicBezTo>
                  <a:pt x="20460" y="18265"/>
                  <a:pt x="19320" y="17271"/>
                  <a:pt x="18360" y="16873"/>
                </a:cubicBezTo>
                <a:cubicBezTo>
                  <a:pt x="17400" y="16476"/>
                  <a:pt x="16680" y="16211"/>
                  <a:pt x="15840" y="16873"/>
                </a:cubicBezTo>
                <a:cubicBezTo>
                  <a:pt x="15000" y="17536"/>
                  <a:pt x="14400" y="20451"/>
                  <a:pt x="13320" y="20849"/>
                </a:cubicBezTo>
                <a:cubicBezTo>
                  <a:pt x="12240" y="21246"/>
                  <a:pt x="10260" y="20319"/>
                  <a:pt x="9360" y="19259"/>
                </a:cubicBezTo>
                <a:cubicBezTo>
                  <a:pt x="8460" y="18199"/>
                  <a:pt x="8520" y="15548"/>
                  <a:pt x="7920" y="14488"/>
                </a:cubicBezTo>
                <a:cubicBezTo>
                  <a:pt x="7320" y="13428"/>
                  <a:pt x="6600" y="15018"/>
                  <a:pt x="5760" y="12898"/>
                </a:cubicBezTo>
                <a:cubicBezTo>
                  <a:pt x="4920" y="10778"/>
                  <a:pt x="3840" y="3887"/>
                  <a:pt x="2880" y="1767"/>
                </a:cubicBezTo>
                <a:cubicBezTo>
                  <a:pt x="1920" y="-353"/>
                  <a:pt x="960" y="-88"/>
                  <a:pt x="0" y="177"/>
                </a:cubicBezTo>
              </a:path>
            </a:pathLst>
          </a:custGeom>
          <a:noFill/>
          <a:ln w="63500" cap="flat" cmpd="sng">
            <a:solidFill>
              <a:srgbClr val="FF3317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2456" y="214954"/>
            <a:ext cx="6501384" cy="551112"/>
          </a:xfrm>
        </p:spPr>
        <p:txBody>
          <a:bodyPr>
            <a:normAutofit fontScale="90000"/>
          </a:bodyPr>
          <a:lstStyle/>
          <a:p>
            <a:r>
              <a:rPr lang="en-US" dirty="0"/>
              <a:t>Self-Repair of Forward Paths</a:t>
            </a:r>
          </a:p>
        </p:txBody>
      </p:sp>
    </p:spTree>
    <p:extLst>
      <p:ext uri="{BB962C8B-B14F-4D97-AF65-F5344CB8AC3E}">
        <p14:creationId xmlns:p14="http://schemas.microsoft.com/office/powerpoint/2010/main" val="452210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 autoUpdateAnimBg="0"/>
      <p:bldP spid="67588" grpId="0" animBg="1" autoUpdateAnimBg="0"/>
      <p:bldP spid="67588" grpId="1" animBg="1" autoUpdateAnimBg="0"/>
      <p:bldP spid="67590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A Mechanism for Failure Avoidance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197" indent="-51197">
              <a:spcBef>
                <a:spcPts val="450"/>
              </a:spcBef>
              <a:buNone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Forward path: Choose route that avoids ISP or ISP-ISP link</a:t>
            </a:r>
          </a:p>
          <a:p>
            <a:pPr marL="51197" indent="-51197">
              <a:spcBef>
                <a:spcPts val="450"/>
              </a:spcBef>
              <a:buNone/>
            </a:pPr>
            <a:endParaRPr lang="en-US" sz="1950" dirty="0">
              <a:latin typeface="Gill Sans MT" charset="0"/>
              <a:cs typeface="Gill Sans MT" charset="0"/>
              <a:sym typeface="Gill Sans MT" charset="0"/>
            </a:endParaRPr>
          </a:p>
          <a:p>
            <a:pPr marL="51197" indent="-51197">
              <a:spcBef>
                <a:spcPts val="450"/>
              </a:spcBef>
              <a:buNone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Reverse path: Want others to choose paths to my prefix </a:t>
            </a: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P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</a:t>
            </a:r>
            <a:br>
              <a:rPr lang="en-US" sz="1950" dirty="0">
                <a:latin typeface="Gill Sans MT" charset="0"/>
                <a:cs typeface="Gill Sans MT" charset="0"/>
                <a:sym typeface="Gill Sans MT" charset="0"/>
              </a:rPr>
            </a:b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  that avoid ISP or ISP-ISP link </a:t>
            </a: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X</a:t>
            </a:r>
            <a:endParaRPr lang="en-US" sz="1950" dirty="0">
              <a:latin typeface="Gill Sans MT" charset="0"/>
              <a:cs typeface="Gill Sans MT" charset="0"/>
              <a:sym typeface="Gill Sans MT" charset="0"/>
            </a:endParaRPr>
          </a:p>
          <a:p>
            <a:pPr>
              <a:spcBef>
                <a:spcPts val="450"/>
              </a:spcBef>
              <a:buSzPct val="76000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Want a BGP announcement </a:t>
            </a: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AVOID(X,P):</a:t>
            </a:r>
            <a:endParaRPr lang="en-US" sz="1950" dirty="0">
              <a:latin typeface="Gill Sans MT" charset="0"/>
              <a:cs typeface="Gill Sans MT" charset="0"/>
              <a:sym typeface="Gill Sans MT" charset="0"/>
            </a:endParaRP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Any ISP with a route to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P </a:t>
            </a: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that avoids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X </a:t>
            </a: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uses such a route</a:t>
            </a:r>
          </a:p>
          <a:p>
            <a:pPr marL="461963" lvl="1" indent="-257175">
              <a:spcBef>
                <a:spcPts val="375"/>
              </a:spcBef>
              <a:buSzPct val="76000"/>
            </a:pP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Any ISP not using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X</a:t>
            </a:r>
            <a:r>
              <a:rPr lang="en-US" sz="1725" dirty="0">
                <a:latin typeface="Gill Sans MT" charset="0"/>
                <a:ea typeface="ＭＳ Ｐゴシック" charset="0"/>
                <a:cs typeface="Gill Sans MT" charset="0"/>
                <a:sym typeface="Gill Sans MT" charset="0"/>
              </a:rPr>
              <a:t> need only pass on the announcement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37423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265640"/>
            <a:ext cx="5920979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3730" name="AutoShape 2"/>
          <p:cNvSpPr>
            <a:spLocks/>
          </p:cNvSpPr>
          <p:nvPr/>
        </p:nvSpPr>
        <p:spPr bwMode="auto">
          <a:xfrm>
            <a:off x="4514850" y="3749283"/>
            <a:ext cx="1485900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0" lvl="1">
              <a:spcBef>
                <a:spcPts val="4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 sz="1350"/>
          </a:p>
        </p:txBody>
      </p:sp>
      <p:sp>
        <p:nvSpPr>
          <p:cNvPr id="73731" name="AutoShape 3"/>
          <p:cNvSpPr>
            <a:spLocks/>
          </p:cNvSpPr>
          <p:nvPr/>
        </p:nvSpPr>
        <p:spPr bwMode="auto">
          <a:xfrm>
            <a:off x="3429000" y="1463283"/>
            <a:ext cx="1485900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0" lvl="1">
              <a:spcBef>
                <a:spcPts val="4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 sz="1350"/>
          </a:p>
        </p:txBody>
      </p:sp>
      <p:sp>
        <p:nvSpPr>
          <p:cNvPr id="73732" name="AutoShape 4"/>
          <p:cNvSpPr>
            <a:spLocks/>
          </p:cNvSpPr>
          <p:nvPr/>
        </p:nvSpPr>
        <p:spPr bwMode="auto">
          <a:xfrm>
            <a:off x="6115050" y="2792021"/>
            <a:ext cx="1485900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0" lvl="1">
              <a:spcBef>
                <a:spcPts val="4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 sz="1350"/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>
            <a:off x="3371850" y="3424243"/>
            <a:ext cx="2857500" cy="1003697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4" name="AutoShape 6"/>
          <p:cNvSpPr>
            <a:spLocks/>
          </p:cNvSpPr>
          <p:nvPr/>
        </p:nvSpPr>
        <p:spPr bwMode="auto">
          <a:xfrm>
            <a:off x="2628900" y="1743080"/>
            <a:ext cx="800100" cy="347663"/>
          </a:xfrm>
          <a:custGeom>
            <a:avLst/>
            <a:gdLst>
              <a:gd name="T0" fmla="*/ 10800 w 21600"/>
              <a:gd name="T1" fmla="+- 0 11486 1373"/>
              <a:gd name="T2" fmla="*/ 11486 h 20227"/>
              <a:gd name="T3" fmla="*/ 10800 w 21600"/>
              <a:gd name="T4" fmla="+- 0 11486 1373"/>
              <a:gd name="T5" fmla="*/ 11486 h 20227"/>
              <a:gd name="T6" fmla="*/ 10800 w 21600"/>
              <a:gd name="T7" fmla="+- 0 11486 1373"/>
              <a:gd name="T8" fmla="*/ 11486 h 20227"/>
              <a:gd name="T9" fmla="*/ 10800 w 21600"/>
              <a:gd name="T10" fmla="+- 0 11486 1373"/>
              <a:gd name="T11" fmla="*/ 11486 h 2022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227">
                <a:moveTo>
                  <a:pt x="0" y="10257"/>
                </a:moveTo>
                <a:cubicBezTo>
                  <a:pt x="5914" y="4442"/>
                  <a:pt x="11828" y="-1373"/>
                  <a:pt x="15428" y="288"/>
                </a:cubicBezTo>
                <a:cubicBezTo>
                  <a:pt x="19028" y="1950"/>
                  <a:pt x="20314" y="11088"/>
                  <a:pt x="21599" y="20226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5" name="AutoShape 7"/>
          <p:cNvSpPr>
            <a:spLocks/>
          </p:cNvSpPr>
          <p:nvPr/>
        </p:nvSpPr>
        <p:spPr bwMode="auto">
          <a:xfrm>
            <a:off x="3419475" y="2082408"/>
            <a:ext cx="685800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4200"/>
                  <a:pt x="0" y="8400"/>
                  <a:pt x="1800" y="10800"/>
                </a:cubicBezTo>
                <a:cubicBezTo>
                  <a:pt x="3600" y="13200"/>
                  <a:pt x="7500" y="12600"/>
                  <a:pt x="10800" y="14400"/>
                </a:cubicBezTo>
                <a:cubicBezTo>
                  <a:pt x="14100" y="16200"/>
                  <a:pt x="19800" y="20400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6" name="AutoShape 8"/>
          <p:cNvSpPr>
            <a:spLocks/>
          </p:cNvSpPr>
          <p:nvPr/>
        </p:nvSpPr>
        <p:spPr bwMode="auto">
          <a:xfrm>
            <a:off x="4114800" y="2320534"/>
            <a:ext cx="428625" cy="2607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2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7" name="AutoShape 9"/>
          <p:cNvSpPr>
            <a:spLocks/>
          </p:cNvSpPr>
          <p:nvPr/>
        </p:nvSpPr>
        <p:spPr bwMode="auto">
          <a:xfrm>
            <a:off x="3409950" y="2063358"/>
            <a:ext cx="1714500" cy="148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480" y="1523"/>
                  <a:pt x="960" y="3046"/>
                  <a:pt x="1440" y="4984"/>
                </a:cubicBezTo>
                <a:cubicBezTo>
                  <a:pt x="1920" y="6923"/>
                  <a:pt x="1800" y="10107"/>
                  <a:pt x="2880" y="11630"/>
                </a:cubicBezTo>
                <a:cubicBezTo>
                  <a:pt x="3960" y="13153"/>
                  <a:pt x="6360" y="12876"/>
                  <a:pt x="7920" y="14123"/>
                </a:cubicBezTo>
                <a:cubicBezTo>
                  <a:pt x="9480" y="15369"/>
                  <a:pt x="9960" y="17861"/>
                  <a:pt x="12240" y="19107"/>
                </a:cubicBezTo>
                <a:cubicBezTo>
                  <a:pt x="14520" y="20353"/>
                  <a:pt x="18060" y="20976"/>
                  <a:pt x="21600" y="21599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3738" name="AutoShape 10"/>
          <p:cNvSpPr>
            <a:spLocks/>
          </p:cNvSpPr>
          <p:nvPr/>
        </p:nvSpPr>
        <p:spPr bwMode="auto">
          <a:xfrm>
            <a:off x="1601391" y="5151839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E4898E0D-D6A1-0544-927D-F272B993D682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82</a:t>
            </a:fld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62456" y="214954"/>
            <a:ext cx="6501384" cy="551112"/>
          </a:xfrm>
        </p:spPr>
        <p:txBody>
          <a:bodyPr>
            <a:normAutofit fontScale="90000"/>
          </a:bodyPr>
          <a:lstStyle/>
          <a:p>
            <a:r>
              <a:rPr lang="en-US" dirty="0"/>
              <a:t>Ideal Self-Repair of Reverse Paths</a:t>
            </a:r>
          </a:p>
        </p:txBody>
      </p:sp>
    </p:spTree>
    <p:extLst>
      <p:ext uri="{BB962C8B-B14F-4D97-AF65-F5344CB8AC3E}">
        <p14:creationId xmlns:p14="http://schemas.microsoft.com/office/powerpoint/2010/main" val="1268536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31" grpId="0" animBg="1" autoUpdateAnimBg="0"/>
      <p:bldP spid="73732" grpId="0" animBg="1" autoUpdateAnimBg="0"/>
      <p:bldP spid="73735" grpId="0" animBg="1" autoUpdateAnimBg="0"/>
      <p:bldP spid="73737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Do paths exist that </a:t>
            </a:r>
            <a:r>
              <a:rPr lang="en-US" sz="2250">
                <a:latin typeface="Arial" charset="0"/>
                <a:cs typeface="Arial" charset="0"/>
                <a:sym typeface="Arial" charset="0"/>
              </a:rPr>
              <a:t>AVOID </a:t>
            </a:r>
            <a:r>
              <a:rPr lang="en-US"/>
              <a:t>problem? 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-80963">
              <a:spcBef>
                <a:spcPts val="450"/>
              </a:spcBef>
              <a:buNone/>
            </a:pPr>
            <a:r>
              <a:rPr lang="en-US" sz="1950" b="1">
                <a:latin typeface="Gill Sans MT" charset="0"/>
                <a:cs typeface="Gill Sans MT" charset="0"/>
                <a:sym typeface="Gill Sans MT" charset="0"/>
              </a:rPr>
              <a:t>L</a:t>
            </a:r>
            <a:r>
              <a:rPr lang="en-US" sz="1800" b="1">
                <a:latin typeface="Gill Sans MT" charset="0"/>
                <a:cs typeface="Gill Sans MT" charset="0"/>
                <a:sym typeface="Gill Sans MT" charset="0"/>
              </a:rPr>
              <a:t>IFE</a:t>
            </a:r>
            <a:r>
              <a:rPr lang="en-US" sz="1950" b="1">
                <a:latin typeface="Gill Sans MT" charset="0"/>
                <a:cs typeface="Gill Sans MT" charset="0"/>
                <a:sym typeface="Gill Sans MT" charset="0"/>
              </a:rPr>
              <a:t>G</a:t>
            </a:r>
            <a:r>
              <a:rPr lang="en-US" sz="1800" b="1">
                <a:latin typeface="Gill Sans MT" charset="0"/>
                <a:cs typeface="Gill Sans MT" charset="0"/>
                <a:sym typeface="Gill Sans MT" charset="0"/>
              </a:rPr>
              <a:t>UARD</a:t>
            </a: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 repairs outages by instructing others to avoid particular routes.</a:t>
            </a:r>
          </a:p>
          <a:p>
            <a:pPr marL="80963" indent="-80963">
              <a:spcBef>
                <a:spcPts val="450"/>
              </a:spcBef>
              <a:buSzPct val="76000"/>
              <a:buFont typeface="Wingdings 3" charset="0"/>
              <a:buChar char=""/>
            </a:pPr>
            <a:endParaRPr lang="en-US" sz="1950">
              <a:latin typeface="Gill Sans MT" charset="0"/>
              <a:cs typeface="Gill Sans MT" charset="0"/>
              <a:sym typeface="Gill Sans MT" charset="0"/>
            </a:endParaRPr>
          </a:p>
          <a:p>
            <a:pPr marL="80963" indent="-80963">
              <a:spcBef>
                <a:spcPts val="450"/>
              </a:spcBef>
              <a:buNone/>
            </a:pPr>
            <a:r>
              <a:rPr lang="en-US" sz="1950" i="1">
                <a:latin typeface="Gill Sans MT" charset="0"/>
                <a:cs typeface="Gill Sans MT" charset="0"/>
                <a:sym typeface="Gill Sans MT" charset="0"/>
              </a:rPr>
              <a:t>Q: Do alternative routes exist?</a:t>
            </a:r>
          </a:p>
          <a:p>
            <a:pPr marL="80963" indent="-80963">
              <a:spcBef>
                <a:spcPts val="450"/>
              </a:spcBef>
              <a:buNone/>
            </a:pPr>
            <a:r>
              <a:rPr lang="en-US" sz="1950" i="1">
                <a:latin typeface="Gill Sans MT" charset="0"/>
                <a:cs typeface="Gill Sans MT" charset="0"/>
                <a:sym typeface="Gill Sans MT" charset="0"/>
              </a:rPr>
              <a:t>A: Alternate policy-compliant paths exist in 90% of simulated </a:t>
            </a:r>
            <a:r>
              <a:rPr lang="en-US" sz="1800">
                <a:latin typeface="Arial" charset="0"/>
                <a:cs typeface="Arial" charset="0"/>
                <a:sym typeface="Arial" charset="0"/>
              </a:rPr>
              <a:t>AVOID(X,P)</a:t>
            </a:r>
            <a:r>
              <a:rPr lang="en-US" sz="1950" i="1">
                <a:latin typeface="Gill Sans MT" charset="0"/>
                <a:cs typeface="Gill Sans MT" charset="0"/>
                <a:sym typeface="Gill Sans MT" charset="0"/>
              </a:rPr>
              <a:t> announcements.</a:t>
            </a:r>
          </a:p>
          <a:p>
            <a:pPr marL="80963" indent="-80963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Simulated 10 million </a:t>
            </a:r>
            <a:r>
              <a:rPr lang="en-US" sz="1800">
                <a:latin typeface="Arial" charset="0"/>
                <a:cs typeface="Arial" charset="0"/>
                <a:sym typeface="Arial" charset="0"/>
              </a:rPr>
              <a:t>AVOIDs</a:t>
            </a: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 on actual measured routes.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2156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1223497"/>
            <a:ext cx="5920979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74" name="AutoShape 2"/>
          <p:cNvSpPr>
            <a:spLocks/>
          </p:cNvSpPr>
          <p:nvPr/>
        </p:nvSpPr>
        <p:spPr bwMode="auto">
          <a:xfrm>
            <a:off x="3371850" y="3395197"/>
            <a:ext cx="2857500" cy="1003697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75" name="AutoShape 3"/>
          <p:cNvSpPr>
            <a:spLocks/>
          </p:cNvSpPr>
          <p:nvPr/>
        </p:nvSpPr>
        <p:spPr bwMode="auto">
          <a:xfrm>
            <a:off x="2686050" y="1742609"/>
            <a:ext cx="800100" cy="347663"/>
          </a:xfrm>
          <a:custGeom>
            <a:avLst/>
            <a:gdLst>
              <a:gd name="T0" fmla="*/ 10800 w 21600"/>
              <a:gd name="T1" fmla="+- 0 11486 1373"/>
              <a:gd name="T2" fmla="*/ 11486 h 20227"/>
              <a:gd name="T3" fmla="*/ 10800 w 21600"/>
              <a:gd name="T4" fmla="+- 0 11486 1373"/>
              <a:gd name="T5" fmla="*/ 11486 h 20227"/>
              <a:gd name="T6" fmla="*/ 10800 w 21600"/>
              <a:gd name="T7" fmla="+- 0 11486 1373"/>
              <a:gd name="T8" fmla="*/ 11486 h 20227"/>
              <a:gd name="T9" fmla="*/ 10800 w 21600"/>
              <a:gd name="T10" fmla="+- 0 11486 1373"/>
              <a:gd name="T11" fmla="*/ 11486 h 2022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227">
                <a:moveTo>
                  <a:pt x="0" y="10257"/>
                </a:moveTo>
                <a:cubicBezTo>
                  <a:pt x="5914" y="4442"/>
                  <a:pt x="11828" y="-1373"/>
                  <a:pt x="15428" y="288"/>
                </a:cubicBezTo>
                <a:cubicBezTo>
                  <a:pt x="19028" y="1950"/>
                  <a:pt x="20314" y="11088"/>
                  <a:pt x="21599" y="20226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76" name="AutoShape 4"/>
          <p:cNvSpPr>
            <a:spLocks/>
          </p:cNvSpPr>
          <p:nvPr/>
        </p:nvSpPr>
        <p:spPr bwMode="auto">
          <a:xfrm>
            <a:off x="3486150" y="2090272"/>
            <a:ext cx="685800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4200"/>
                  <a:pt x="0" y="8400"/>
                  <a:pt x="1800" y="10800"/>
                </a:cubicBezTo>
                <a:cubicBezTo>
                  <a:pt x="3600" y="13200"/>
                  <a:pt x="7500" y="12600"/>
                  <a:pt x="10800" y="14400"/>
                </a:cubicBezTo>
                <a:cubicBezTo>
                  <a:pt x="14100" y="16200"/>
                  <a:pt x="19800" y="20400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77" name="AutoShape 5"/>
          <p:cNvSpPr>
            <a:spLocks/>
          </p:cNvSpPr>
          <p:nvPr/>
        </p:nvSpPr>
        <p:spPr bwMode="auto">
          <a:xfrm>
            <a:off x="5715000" y="2890372"/>
            <a:ext cx="419100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79878" name="AutoShape 6"/>
          <p:cNvSpPr>
            <a:spLocks/>
          </p:cNvSpPr>
          <p:nvPr/>
        </p:nvSpPr>
        <p:spPr bwMode="auto">
          <a:xfrm>
            <a:off x="5029200" y="2490322"/>
            <a:ext cx="11144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79879" name="AutoShape 7"/>
          <p:cNvSpPr>
            <a:spLocks/>
          </p:cNvSpPr>
          <p:nvPr/>
        </p:nvSpPr>
        <p:spPr bwMode="auto">
          <a:xfrm>
            <a:off x="2857500" y="1394947"/>
            <a:ext cx="23336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UW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79880" name="AutoShape 8"/>
          <p:cNvSpPr>
            <a:spLocks/>
          </p:cNvSpPr>
          <p:nvPr/>
        </p:nvSpPr>
        <p:spPr bwMode="auto">
          <a:xfrm>
            <a:off x="1647825" y="2942759"/>
            <a:ext cx="21907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79881" name="AutoShape 9"/>
          <p:cNvSpPr>
            <a:spLocks/>
          </p:cNvSpPr>
          <p:nvPr/>
        </p:nvSpPr>
        <p:spPr bwMode="auto">
          <a:xfrm>
            <a:off x="2171700" y="3747622"/>
            <a:ext cx="21145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AISP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79882" name="AutoShape 10"/>
          <p:cNvSpPr>
            <a:spLocks/>
          </p:cNvSpPr>
          <p:nvPr/>
        </p:nvSpPr>
        <p:spPr bwMode="auto">
          <a:xfrm>
            <a:off x="4171950" y="1866434"/>
            <a:ext cx="16573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79883" name="AutoShape 11"/>
          <p:cNvSpPr>
            <a:spLocks/>
          </p:cNvSpPr>
          <p:nvPr/>
        </p:nvSpPr>
        <p:spPr bwMode="auto">
          <a:xfrm>
            <a:off x="4629150" y="3747622"/>
            <a:ext cx="132397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79884" name="AutoShape 12"/>
          <p:cNvSpPr>
            <a:spLocks/>
          </p:cNvSpPr>
          <p:nvPr/>
        </p:nvSpPr>
        <p:spPr bwMode="auto">
          <a:xfrm>
            <a:off x="4171950" y="2309347"/>
            <a:ext cx="428625" cy="261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2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9885" name="AutoShape 13"/>
          <p:cNvSpPr>
            <a:spLocks/>
          </p:cNvSpPr>
          <p:nvPr/>
        </p:nvSpPr>
        <p:spPr bwMode="auto">
          <a:xfrm>
            <a:off x="1601391" y="5109697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1FF727F8-A2C1-704C-AC56-91D005E9EFC5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84</a:t>
            </a:fld>
            <a:endParaRPr lang="en-US" sz="1350"/>
          </a:p>
        </p:txBody>
      </p:sp>
      <p:sp>
        <p:nvSpPr>
          <p:cNvPr id="79886" name="AutoShape 14"/>
          <p:cNvSpPr>
            <a:spLocks/>
          </p:cNvSpPr>
          <p:nvPr/>
        </p:nvSpPr>
        <p:spPr bwMode="auto">
          <a:xfrm rot="164187">
            <a:off x="3467100" y="2154566"/>
            <a:ext cx="2276475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1181"/>
                  <a:pt x="669" y="2581"/>
                  <a:pt x="2216" y="2443"/>
                </a:cubicBezTo>
                <a:cubicBezTo>
                  <a:pt x="2938" y="2378"/>
                  <a:pt x="3445" y="3934"/>
                  <a:pt x="4439" y="4441"/>
                </a:cubicBezTo>
                <a:cubicBezTo>
                  <a:pt x="5433" y="4947"/>
                  <a:pt x="21057" y="21262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62456" y="214954"/>
            <a:ext cx="6501384" cy="551112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Practical Self-Repair of Reverse Paths</a:t>
            </a:r>
          </a:p>
        </p:txBody>
      </p:sp>
    </p:spTree>
    <p:extLst>
      <p:ext uri="{BB962C8B-B14F-4D97-AF65-F5344CB8AC3E}">
        <p14:creationId xmlns:p14="http://schemas.microsoft.com/office/powerpoint/2010/main" val="1349714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  <p:bldP spid="79875" grpId="0" animBg="1" autoUpdateAnimBg="0"/>
      <p:bldP spid="79876" grpId="0" animBg="1" autoUpdateAnimBg="0"/>
      <p:bldP spid="79877" grpId="0" animBg="1" autoUpdateAnimBg="0"/>
      <p:bldP spid="79878" grpId="0" animBg="1" autoUpdateAnimBg="0"/>
      <p:bldP spid="79879" grpId="0" animBg="1" autoUpdateAnimBg="0"/>
      <p:bldP spid="79880" grpId="0" animBg="1" autoUpdateAnimBg="0"/>
      <p:bldP spid="79881" grpId="0" animBg="1" autoUpdateAnimBg="0"/>
      <p:bldP spid="79882" grpId="0" animBg="1" autoUpdateAnimBg="0"/>
      <p:bldP spid="79883" grpId="0" animBg="1" autoUpdateAnimBg="0"/>
      <p:bldP spid="79884" grpId="0" animBg="1" autoUpdateAnimBg="0"/>
      <p:bldP spid="79886" grpId="0" animBg="1" autoUpdateAnimBg="0"/>
      <p:bldP spid="79886" grpId="1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imag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1290925"/>
            <a:ext cx="5920979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22" name="AutoShape 2"/>
          <p:cNvSpPr>
            <a:spLocks/>
          </p:cNvSpPr>
          <p:nvPr/>
        </p:nvSpPr>
        <p:spPr bwMode="auto">
          <a:xfrm>
            <a:off x="3371850" y="3462625"/>
            <a:ext cx="2857500" cy="1003697"/>
          </a:xfrm>
          <a:custGeom>
            <a:avLst/>
            <a:gdLst>
              <a:gd name="T0" fmla="*/ 10800 w 21600"/>
              <a:gd name="T1" fmla="+- 0 10828 571"/>
              <a:gd name="T2" fmla="*/ 10828 h 20515"/>
              <a:gd name="T3" fmla="*/ 10800 w 21600"/>
              <a:gd name="T4" fmla="+- 0 10828 571"/>
              <a:gd name="T5" fmla="*/ 10828 h 20515"/>
              <a:gd name="T6" fmla="*/ 10800 w 21600"/>
              <a:gd name="T7" fmla="+- 0 10828 571"/>
              <a:gd name="T8" fmla="*/ 10828 h 20515"/>
              <a:gd name="T9" fmla="*/ 10800 w 21600"/>
              <a:gd name="T10" fmla="+- 0 10828 571"/>
              <a:gd name="T11" fmla="*/ 10828 h 2051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515">
                <a:moveTo>
                  <a:pt x="0" y="15385"/>
                </a:moveTo>
                <a:cubicBezTo>
                  <a:pt x="1404" y="17428"/>
                  <a:pt x="2808" y="19472"/>
                  <a:pt x="3888" y="20056"/>
                </a:cubicBezTo>
                <a:cubicBezTo>
                  <a:pt x="4968" y="20639"/>
                  <a:pt x="5832" y="21028"/>
                  <a:pt x="6480" y="18888"/>
                </a:cubicBezTo>
                <a:cubicBezTo>
                  <a:pt x="7128" y="16747"/>
                  <a:pt x="5760" y="10326"/>
                  <a:pt x="7776" y="7212"/>
                </a:cubicBezTo>
                <a:cubicBezTo>
                  <a:pt x="9792" y="4099"/>
                  <a:pt x="16272" y="985"/>
                  <a:pt x="18576" y="207"/>
                </a:cubicBezTo>
                <a:cubicBezTo>
                  <a:pt x="20880" y="-571"/>
                  <a:pt x="21240" y="985"/>
                  <a:pt x="21600" y="2542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23" name="AutoShape 3"/>
          <p:cNvSpPr>
            <a:spLocks/>
          </p:cNvSpPr>
          <p:nvPr/>
        </p:nvSpPr>
        <p:spPr bwMode="auto">
          <a:xfrm>
            <a:off x="2686050" y="1810037"/>
            <a:ext cx="800100" cy="347663"/>
          </a:xfrm>
          <a:custGeom>
            <a:avLst/>
            <a:gdLst>
              <a:gd name="T0" fmla="*/ 10800 w 21600"/>
              <a:gd name="T1" fmla="+- 0 11486 1373"/>
              <a:gd name="T2" fmla="*/ 11486 h 20227"/>
              <a:gd name="T3" fmla="*/ 10800 w 21600"/>
              <a:gd name="T4" fmla="+- 0 11486 1373"/>
              <a:gd name="T5" fmla="*/ 11486 h 20227"/>
              <a:gd name="T6" fmla="*/ 10800 w 21600"/>
              <a:gd name="T7" fmla="+- 0 11486 1373"/>
              <a:gd name="T8" fmla="*/ 11486 h 20227"/>
              <a:gd name="T9" fmla="*/ 10800 w 21600"/>
              <a:gd name="T10" fmla="+- 0 11486 1373"/>
              <a:gd name="T11" fmla="*/ 11486 h 2022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227">
                <a:moveTo>
                  <a:pt x="0" y="10257"/>
                </a:moveTo>
                <a:cubicBezTo>
                  <a:pt x="5914" y="4442"/>
                  <a:pt x="11828" y="-1373"/>
                  <a:pt x="15428" y="288"/>
                </a:cubicBezTo>
                <a:cubicBezTo>
                  <a:pt x="19028" y="1950"/>
                  <a:pt x="20314" y="11088"/>
                  <a:pt x="21599" y="20226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24" name="AutoShape 4"/>
          <p:cNvSpPr>
            <a:spLocks/>
          </p:cNvSpPr>
          <p:nvPr/>
        </p:nvSpPr>
        <p:spPr bwMode="auto">
          <a:xfrm>
            <a:off x="3486150" y="2157700"/>
            <a:ext cx="685800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4200"/>
                  <a:pt x="0" y="8400"/>
                  <a:pt x="1800" y="10800"/>
                </a:cubicBezTo>
                <a:cubicBezTo>
                  <a:pt x="3600" y="13200"/>
                  <a:pt x="7500" y="12600"/>
                  <a:pt x="10800" y="14400"/>
                </a:cubicBezTo>
                <a:cubicBezTo>
                  <a:pt x="14100" y="16200"/>
                  <a:pt x="19800" y="20400"/>
                  <a:pt x="21600" y="21600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25" name="AutoShape 5"/>
          <p:cNvSpPr>
            <a:spLocks/>
          </p:cNvSpPr>
          <p:nvPr/>
        </p:nvSpPr>
        <p:spPr bwMode="auto">
          <a:xfrm>
            <a:off x="5715000" y="2957800"/>
            <a:ext cx="419100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26" name="AutoShape 6"/>
          <p:cNvSpPr>
            <a:spLocks/>
          </p:cNvSpPr>
          <p:nvPr/>
        </p:nvSpPr>
        <p:spPr bwMode="auto">
          <a:xfrm>
            <a:off x="5029200" y="2557750"/>
            <a:ext cx="11144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27" name="AutoShape 7"/>
          <p:cNvSpPr>
            <a:spLocks/>
          </p:cNvSpPr>
          <p:nvPr/>
        </p:nvSpPr>
        <p:spPr bwMode="auto">
          <a:xfrm>
            <a:off x="2857500" y="1462375"/>
            <a:ext cx="232410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UW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28" name="AutoShape 8"/>
          <p:cNvSpPr>
            <a:spLocks/>
          </p:cNvSpPr>
          <p:nvPr/>
        </p:nvSpPr>
        <p:spPr bwMode="auto">
          <a:xfrm>
            <a:off x="1647825" y="3010187"/>
            <a:ext cx="21907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29" name="AutoShape 9"/>
          <p:cNvSpPr>
            <a:spLocks/>
          </p:cNvSpPr>
          <p:nvPr/>
        </p:nvSpPr>
        <p:spPr bwMode="auto">
          <a:xfrm>
            <a:off x="2171700" y="3815050"/>
            <a:ext cx="21145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AISP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30" name="AutoShape 10"/>
          <p:cNvSpPr>
            <a:spLocks/>
          </p:cNvSpPr>
          <p:nvPr/>
        </p:nvSpPr>
        <p:spPr bwMode="auto">
          <a:xfrm>
            <a:off x="4171950" y="1929100"/>
            <a:ext cx="190500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 b="1">
                <a:latin typeface="Arial" charset="0"/>
                <a:cs typeface="Arial" charset="0"/>
                <a:sym typeface="Arial" charset="0"/>
              </a:rPr>
              <a:t>?</a:t>
            </a:r>
            <a:endParaRPr lang="en-US" sz="1350"/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4629150" y="3815050"/>
            <a:ext cx="132397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32" name="AutoShape 12"/>
          <p:cNvSpPr>
            <a:spLocks/>
          </p:cNvSpPr>
          <p:nvPr/>
        </p:nvSpPr>
        <p:spPr bwMode="auto">
          <a:xfrm>
            <a:off x="4171950" y="2376775"/>
            <a:ext cx="428625" cy="261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4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7" y="10475"/>
                </a:lnTo>
                <a:lnTo>
                  <a:pt x="21600" y="13289"/>
                </a:lnTo>
                <a:lnTo>
                  <a:pt x="16837" y="12942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6"/>
                </a:lnTo>
                <a:lnTo>
                  <a:pt x="10532" y="14934"/>
                </a:lnTo>
                <a:lnTo>
                  <a:pt x="8485" y="21599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4" y="14586"/>
                </a:lnTo>
                <a:lnTo>
                  <a:pt x="3722" y="11774"/>
                </a:lnTo>
                <a:lnTo>
                  <a:pt x="0" y="8615"/>
                </a:lnTo>
                <a:lnTo>
                  <a:pt x="4627" y="7616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33" name="AutoShape 13"/>
          <p:cNvSpPr>
            <a:spLocks/>
          </p:cNvSpPr>
          <p:nvPr/>
        </p:nvSpPr>
        <p:spPr bwMode="auto">
          <a:xfrm>
            <a:off x="3486150" y="2091025"/>
            <a:ext cx="1714500" cy="148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480" y="1523"/>
                  <a:pt x="960" y="3046"/>
                  <a:pt x="1440" y="4984"/>
                </a:cubicBezTo>
                <a:cubicBezTo>
                  <a:pt x="1920" y="6923"/>
                  <a:pt x="1800" y="10107"/>
                  <a:pt x="2880" y="11630"/>
                </a:cubicBezTo>
                <a:cubicBezTo>
                  <a:pt x="3960" y="13153"/>
                  <a:pt x="6360" y="12876"/>
                  <a:pt x="7920" y="14123"/>
                </a:cubicBezTo>
                <a:cubicBezTo>
                  <a:pt x="9480" y="15369"/>
                  <a:pt x="9960" y="17861"/>
                  <a:pt x="12240" y="19107"/>
                </a:cubicBezTo>
                <a:cubicBezTo>
                  <a:pt x="14520" y="20353"/>
                  <a:pt x="18060" y="20976"/>
                  <a:pt x="21600" y="21599"/>
                </a:cubicBezTo>
              </a:path>
            </a:pathLst>
          </a:custGeom>
          <a:noFill/>
          <a:ln w="63500" cap="flat" cmpd="sng">
            <a:solidFill>
              <a:srgbClr val="E9332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34" name="AutoShape 14"/>
          <p:cNvSpPr>
            <a:spLocks/>
          </p:cNvSpPr>
          <p:nvPr/>
        </p:nvSpPr>
        <p:spPr bwMode="auto">
          <a:xfrm>
            <a:off x="2857500" y="1462375"/>
            <a:ext cx="40100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spcBef>
                <a:spcPts val="675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UW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35" name="AutoShape 15"/>
          <p:cNvSpPr>
            <a:spLocks/>
          </p:cNvSpPr>
          <p:nvPr/>
        </p:nvSpPr>
        <p:spPr bwMode="auto">
          <a:xfrm>
            <a:off x="1123950" y="3010187"/>
            <a:ext cx="33718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675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Sprint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36" name="AutoShape 16"/>
          <p:cNvSpPr>
            <a:spLocks/>
          </p:cNvSpPr>
          <p:nvPr/>
        </p:nvSpPr>
        <p:spPr bwMode="auto">
          <a:xfrm>
            <a:off x="1190625" y="3805525"/>
            <a:ext cx="326707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675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AISP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37" name="AutoShape 17"/>
          <p:cNvSpPr>
            <a:spLocks/>
          </p:cNvSpPr>
          <p:nvPr/>
        </p:nvSpPr>
        <p:spPr bwMode="auto">
          <a:xfrm>
            <a:off x="5028010" y="2562512"/>
            <a:ext cx="22669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675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38" name="AutoShape 18"/>
          <p:cNvSpPr>
            <a:spLocks/>
          </p:cNvSpPr>
          <p:nvPr/>
        </p:nvSpPr>
        <p:spPr bwMode="auto">
          <a:xfrm>
            <a:off x="5713810" y="2953037"/>
            <a:ext cx="15811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675"/>
              </a:spcBef>
            </a:pPr>
            <a:r>
              <a:rPr lang="en-US" sz="1650" b="1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1650" b="1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 b="1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 b="1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1650" b="1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39" name="AutoShape 19"/>
          <p:cNvSpPr>
            <a:spLocks/>
          </p:cNvSpPr>
          <p:nvPr/>
        </p:nvSpPr>
        <p:spPr bwMode="auto">
          <a:xfrm>
            <a:off x="4629150" y="3805525"/>
            <a:ext cx="2486025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675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Qwest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40" name="AutoShape 20"/>
          <p:cNvSpPr>
            <a:spLocks/>
          </p:cNvSpPr>
          <p:nvPr/>
        </p:nvSpPr>
        <p:spPr bwMode="auto">
          <a:xfrm>
            <a:off x="6529388" y="3364994"/>
            <a:ext cx="149542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900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0" lvl="1" algn="ctr">
              <a:spcBef>
                <a:spcPts val="4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AVOID(L3,WS)</a:t>
            </a:r>
            <a:endParaRPr lang="en-US" sz="1350"/>
          </a:p>
        </p:txBody>
      </p:sp>
      <p:sp>
        <p:nvSpPr>
          <p:cNvPr id="81941" name="AutoShape 21"/>
          <p:cNvSpPr>
            <a:spLocks/>
          </p:cNvSpPr>
          <p:nvPr/>
        </p:nvSpPr>
        <p:spPr bwMode="auto">
          <a:xfrm>
            <a:off x="1601391" y="5177125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2DAA51F1-6CE1-494A-8A56-5CEF55A1AAB0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85</a:t>
            </a:fld>
            <a:endParaRPr lang="en-US" sz="1350"/>
          </a:p>
        </p:txBody>
      </p:sp>
      <p:sp>
        <p:nvSpPr>
          <p:cNvPr id="81943" name="AutoShape 23"/>
          <p:cNvSpPr>
            <a:spLocks/>
          </p:cNvSpPr>
          <p:nvPr/>
        </p:nvSpPr>
        <p:spPr bwMode="auto">
          <a:xfrm>
            <a:off x="4171950" y="1933862"/>
            <a:ext cx="1657350" cy="323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DA9"/>
          </a:solidFill>
          <a:ln w="9525" cap="flat" cmpd="sng">
            <a:solidFill>
              <a:srgbClr val="585866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algn="ctr">
              <a:spcBef>
                <a:spcPts val="750"/>
              </a:spcBef>
            </a:pPr>
            <a:r>
              <a:rPr lang="en-US" sz="1650">
                <a:latin typeface="Arial" charset="0"/>
                <a:cs typeface="Arial" charset="0"/>
                <a:sym typeface="Arial" charset="0"/>
              </a:rPr>
              <a:t>L3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ATT</a:t>
            </a:r>
            <a:r>
              <a:rPr lang="en-US" sz="1650">
                <a:latin typeface="Times New Roman" charset="0"/>
                <a:cs typeface="Times New Roman" charset="0"/>
                <a:sym typeface="Times New Roman" charset="0"/>
              </a:rPr>
              <a:t> → </a:t>
            </a:r>
            <a:r>
              <a:rPr lang="en-US" sz="1650">
                <a:latin typeface="Arial" charset="0"/>
                <a:cs typeface="Arial" charset="0"/>
                <a:sym typeface="Arial" charset="0"/>
              </a:rPr>
              <a:t>WS</a:t>
            </a:r>
            <a:endParaRPr lang="en-US" sz="1350"/>
          </a:p>
        </p:txBody>
      </p:sp>
      <p:sp>
        <p:nvSpPr>
          <p:cNvPr id="81944" name="AutoShape 24"/>
          <p:cNvSpPr>
            <a:spLocks/>
          </p:cNvSpPr>
          <p:nvPr/>
        </p:nvSpPr>
        <p:spPr bwMode="auto">
          <a:xfrm>
            <a:off x="1428750" y="4642535"/>
            <a:ext cx="6572250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 anchor="ctr"/>
          <a:lstStyle/>
          <a:p>
            <a:r>
              <a:rPr lang="en-US" sz="1950"/>
              <a:t>BGP loop prevention encourages switch to working path.</a:t>
            </a:r>
            <a:endParaRPr lang="en-US" sz="1350"/>
          </a:p>
        </p:txBody>
      </p:sp>
      <p:sp>
        <p:nvSpPr>
          <p:cNvPr id="26" name="AutoShape 15"/>
          <p:cNvSpPr>
            <a:spLocks/>
          </p:cNvSpPr>
          <p:nvPr/>
        </p:nvSpPr>
        <p:spPr bwMode="auto">
          <a:xfrm>
            <a:off x="1485900" y="114300"/>
            <a:ext cx="6172200" cy="742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 anchor="b"/>
          <a:lstStyle/>
          <a:p>
            <a:pPr>
              <a:buClr>
                <a:srgbClr val="585866"/>
              </a:buClr>
            </a:pPr>
            <a:endParaRPr lang="en-US" sz="3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Practical Self-Repair of Reverse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 autoUpdateAnimBg="0"/>
      <p:bldP spid="81929" grpId="0" animBg="1" autoUpdateAnimBg="0"/>
      <p:bldP spid="81930" grpId="0" animBg="1" autoUpdateAnimBg="0"/>
      <p:bldP spid="81931" grpId="0" animBg="1" autoUpdateAnimBg="0"/>
      <p:bldP spid="81933" grpId="0" animBg="1" autoUpdateAnimBg="0"/>
      <p:bldP spid="81934" grpId="0" animBg="1" autoUpdateAnimBg="0"/>
      <p:bldP spid="81935" grpId="0" animBg="1" autoUpdateAnimBg="0"/>
      <p:bldP spid="81936" grpId="0" animBg="1" autoUpdateAnimBg="0"/>
      <p:bldP spid="81936" grpId="1" animBg="1" autoUpdateAnimBg="0"/>
      <p:bldP spid="81937" grpId="0" animBg="1" autoUpdateAnimBg="0"/>
      <p:bldP spid="81938" grpId="0" animBg="1" autoUpdateAnimBg="0"/>
      <p:bldP spid="81939" grpId="0" animBg="1" autoUpdateAnimBg="0"/>
      <p:bldP spid="81939" grpId="1" animBg="1" autoUpdateAnimBg="0"/>
      <p:bldP spid="81940" grpId="0" animBg="1" autoUpdateAnimBg="0"/>
      <p:bldP spid="81943" grpId="0" animBg="1" autoUpdateAnimBg="0"/>
      <p:bldP spid="81944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Other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AutoShape 3"/>
          <p:cNvSpPr>
            <a:spLocks/>
          </p:cNvSpPr>
          <p:nvPr/>
        </p:nvSpPr>
        <p:spPr bwMode="auto">
          <a:xfrm>
            <a:off x="1485900" y="1095706"/>
            <a:ext cx="6172200" cy="37715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122635" indent="-122635">
              <a:spcBef>
                <a:spcPts val="450"/>
              </a:spcBef>
            </a:pPr>
            <a:r>
              <a:rPr lang="en-US" sz="1725" b="1" dirty="0"/>
              <a:t>Results from real poisonings</a:t>
            </a:r>
          </a:p>
          <a:p>
            <a:pPr marL="122635" indent="-122635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Poisoning in the wild / poisoning anomalies</a:t>
            </a:r>
          </a:p>
          <a:p>
            <a:pPr marL="122635" indent="-122635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Case study of restoring connectivity</a:t>
            </a:r>
          </a:p>
          <a:p>
            <a:pPr marL="122635" indent="-122635">
              <a:spcBef>
                <a:spcPts val="450"/>
              </a:spcBef>
            </a:pPr>
            <a:r>
              <a:rPr lang="en-US" sz="1725" b="1" dirty="0"/>
              <a:t>Making poisoning flexible</a:t>
            </a:r>
          </a:p>
          <a:p>
            <a:pPr marL="204788" lvl="1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Monitoring broken path while it is disabled</a:t>
            </a:r>
          </a:p>
          <a:p>
            <a:pPr marL="204788" lvl="1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Allowing ISPs w/o alternatives to use disabled route</a:t>
            </a:r>
          </a:p>
          <a:p>
            <a:pPr marL="122635" indent="-122635">
              <a:spcBef>
                <a:spcPts val="450"/>
              </a:spcBef>
              <a:buClr>
                <a:srgbClr val="8590B2"/>
              </a:buClr>
            </a:pPr>
            <a:r>
              <a:rPr lang="en-US" sz="1725" b="1" dirty="0"/>
              <a:t>L</a:t>
            </a:r>
            <a:r>
              <a:rPr lang="en-US" sz="1575" b="1" dirty="0"/>
              <a:t>IFE</a:t>
            </a:r>
            <a:r>
              <a:rPr lang="en-US" sz="1725" b="1" dirty="0"/>
              <a:t>G</a:t>
            </a:r>
            <a:r>
              <a:rPr lang="en-US" sz="1575" b="1" dirty="0"/>
              <a:t>UARD</a:t>
            </a:r>
            <a:r>
              <a:rPr lang="ja-JP" altLang="en-US" sz="1725" b="1" dirty="0"/>
              <a:t>’</a:t>
            </a:r>
            <a:r>
              <a:rPr lang="en-US" sz="1725" b="1" dirty="0"/>
              <a:t>s scalability</a:t>
            </a:r>
          </a:p>
          <a:p>
            <a:pPr marL="122635" indent="-122635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Overhead and speed of failure location</a:t>
            </a:r>
          </a:p>
          <a:p>
            <a:pPr marL="122635" indent="-122635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Router update load if many ISPs deploy our approach</a:t>
            </a:r>
          </a:p>
          <a:p>
            <a:pPr marL="122635" indent="-122635">
              <a:spcBef>
                <a:spcPts val="450"/>
              </a:spcBef>
            </a:pPr>
            <a:r>
              <a:rPr lang="en-US" sz="1725" b="1" dirty="0"/>
              <a:t>Alternatives to poisoning</a:t>
            </a:r>
          </a:p>
          <a:p>
            <a:pPr marL="122635" indent="-122635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Compatibility with secure routing (BGPSEC, etc.)</a:t>
            </a:r>
          </a:p>
          <a:p>
            <a:pPr marL="122635" indent="-122635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725" dirty="0"/>
              <a:t>Comparing to other route control mechanisms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87408445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Can poisoning approximate </a:t>
            </a:r>
            <a:r>
              <a:rPr lang="en-US" sz="2250">
                <a:latin typeface="Arial" charset="0"/>
                <a:cs typeface="Arial" charset="0"/>
                <a:sym typeface="Arial" charset="0"/>
              </a:rPr>
              <a:t>AVOID </a:t>
            </a:r>
            <a:r>
              <a:rPr lang="en-US"/>
              <a:t>effects?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19" name="AutoShape 3"/>
          <p:cNvSpPr>
            <a:spLocks/>
          </p:cNvSpPr>
          <p:nvPr/>
        </p:nvSpPr>
        <p:spPr bwMode="auto">
          <a:xfrm>
            <a:off x="1410039" y="1440657"/>
            <a:ext cx="6172200" cy="32961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102394" indent="-102394">
              <a:spcBef>
                <a:spcPts val="450"/>
              </a:spcBef>
            </a:pPr>
            <a:r>
              <a:rPr lang="en-US" sz="1950" b="1" dirty="0"/>
              <a:t>L</a:t>
            </a:r>
            <a:r>
              <a:rPr lang="en-US" b="1" dirty="0"/>
              <a:t>IFE</a:t>
            </a:r>
            <a:r>
              <a:rPr lang="en-US" sz="1950" b="1" dirty="0"/>
              <a:t>G</a:t>
            </a:r>
            <a:r>
              <a:rPr lang="en-US" b="1" dirty="0"/>
              <a:t>UARD</a:t>
            </a:r>
            <a:r>
              <a:rPr lang="ja-JP" altLang="en-US" dirty="0"/>
              <a:t>’</a:t>
            </a:r>
            <a:r>
              <a:rPr lang="en-US" dirty="0"/>
              <a:t>s</a:t>
            </a:r>
            <a:r>
              <a:rPr lang="en-US" sz="1950" dirty="0"/>
              <a:t> </a:t>
            </a:r>
            <a:r>
              <a:rPr lang="en-US" dirty="0"/>
              <a:t>poisoning</a:t>
            </a:r>
            <a:r>
              <a:rPr lang="en-US" sz="1950" dirty="0"/>
              <a:t> repairs outages by disabling routes to induce route exploration.</a:t>
            </a:r>
          </a:p>
          <a:p>
            <a:pPr marL="102394" indent="-102394">
              <a:spcBef>
                <a:spcPts val="450"/>
              </a:spcBef>
              <a:buSzPct val="76000"/>
              <a:buFont typeface="Wingdings 3" charset="0"/>
              <a:buChar char=""/>
            </a:pPr>
            <a:endParaRPr lang="en-US" sz="1950" dirty="0"/>
          </a:p>
          <a:p>
            <a:pPr marL="102394" indent="-102394">
              <a:spcBef>
                <a:spcPts val="450"/>
              </a:spcBef>
            </a:pPr>
            <a:r>
              <a:rPr lang="en-US" sz="1950" i="1" dirty="0"/>
              <a:t>Q: Does poisoning disrupt working routes?</a:t>
            </a:r>
          </a:p>
          <a:p>
            <a:pPr marL="102394" indent="-102394">
              <a:spcBef>
                <a:spcPts val="450"/>
              </a:spcBef>
            </a:pPr>
            <a:r>
              <a:rPr lang="en-US" sz="1950" i="1" dirty="0"/>
              <a:t>A: No. As I will describe:</a:t>
            </a:r>
          </a:p>
          <a:p>
            <a:pPr marL="102394" indent="-102394">
              <a:spcBef>
                <a:spcPts val="450"/>
              </a:spcBef>
              <a:buSzPct val="100000"/>
              <a:buFontTx/>
              <a:buAutoNum type="alphaLcParenBoth"/>
            </a:pPr>
            <a:r>
              <a:rPr lang="en-US" sz="1950" dirty="0"/>
              <a:t> Under certain circumstances, we can disable a link without disabling the full ISP.</a:t>
            </a:r>
          </a:p>
          <a:p>
            <a:pPr marL="102394" indent="-102394">
              <a:spcBef>
                <a:spcPts val="450"/>
              </a:spcBef>
              <a:buSzPct val="100000"/>
              <a:buFontTx/>
              <a:buAutoNum type="alphaLcParenBoth"/>
            </a:pPr>
            <a:r>
              <a:rPr lang="en-US" sz="1950" dirty="0"/>
              <a:t> We can speed BGP convergence by carefully crafting announcements.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76136643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no_arr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85962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708118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8" name="AutoShape 4"/>
          <p:cNvSpPr>
            <a:spLocks/>
          </p:cNvSpPr>
          <p:nvPr/>
        </p:nvSpPr>
        <p:spPr bwMode="auto">
          <a:xfrm>
            <a:off x="3533775" y="2109887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8069" name="AutoShape 5"/>
          <p:cNvSpPr>
            <a:spLocks/>
          </p:cNvSpPr>
          <p:nvPr/>
        </p:nvSpPr>
        <p:spPr bwMode="auto">
          <a:xfrm>
            <a:off x="1485900" y="3814862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04709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fwd_ori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77533"/>
            <a:ext cx="5334001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638544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AutoShape 3"/>
          <p:cNvSpPr>
            <a:spLocks/>
          </p:cNvSpPr>
          <p:nvPr/>
        </p:nvSpPr>
        <p:spPr bwMode="auto">
          <a:xfrm>
            <a:off x="1601391" y="5151839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79471D57-2757-8B49-8668-000F0DF41146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89</a:t>
            </a:fld>
            <a:endParaRPr lang="en-US" sz="1350"/>
          </a:p>
        </p:txBody>
      </p:sp>
      <p:sp>
        <p:nvSpPr>
          <p:cNvPr id="90116" name="AutoShape 4"/>
          <p:cNvSpPr>
            <a:spLocks/>
          </p:cNvSpPr>
          <p:nvPr/>
        </p:nvSpPr>
        <p:spPr bwMode="auto">
          <a:xfrm>
            <a:off x="3533775" y="2101458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0117" name="AutoShape 5"/>
          <p:cNvSpPr>
            <a:spLocks/>
          </p:cNvSpPr>
          <p:nvPr/>
        </p:nvSpPr>
        <p:spPr bwMode="auto">
          <a:xfrm>
            <a:off x="1485900" y="3806433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95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Forward direction is easy: choose a different route</a:t>
            </a:r>
          </a:p>
        </p:txBody>
      </p:sp>
    </p:spTree>
    <p:extLst>
      <p:ext uri="{BB962C8B-B14F-4D97-AF65-F5344CB8AC3E}">
        <p14:creationId xmlns:p14="http://schemas.microsoft.com/office/powerpoint/2010/main" val="2270311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BGP Relationships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801145" y="4208903"/>
            <a:ext cx="1334535" cy="90190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1628" y="448672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6" name="Cloud 5"/>
          <p:cNvSpPr/>
          <p:nvPr/>
        </p:nvSpPr>
        <p:spPr>
          <a:xfrm>
            <a:off x="6493705" y="4208902"/>
            <a:ext cx="1334535" cy="90190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321271" y="4208902"/>
            <a:ext cx="1334535" cy="90190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1199199" y="2612985"/>
            <a:ext cx="1578680" cy="106689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3679072" y="2612985"/>
            <a:ext cx="1578680" cy="106689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6371632" y="2612985"/>
            <a:ext cx="1578680" cy="106689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2777878" y="1156022"/>
            <a:ext cx="3715826" cy="86665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7160972" y="3678747"/>
            <a:ext cx="0" cy="58172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1988539" y="3678747"/>
            <a:ext cx="0" cy="58172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68412" y="3678746"/>
            <a:ext cx="0" cy="58172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84048" y="1901142"/>
            <a:ext cx="833378" cy="77284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74489" y="1901142"/>
            <a:ext cx="885464" cy="88714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696560" y="2552218"/>
            <a:ext cx="856396" cy="1808044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3342562" y="2552218"/>
            <a:ext cx="917165" cy="1808044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0909" y="2973309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5147804" y="3578955"/>
            <a:ext cx="1938834" cy="781307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3" y="4922966"/>
              <a:ext cx="5181602" cy="130940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Customer pays provider</a:t>
              </a: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2776564" y="3146434"/>
            <a:ext cx="907406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5256437" y="3146434"/>
            <a:ext cx="112009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98753" y="3012891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78628" y="2973309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71186" y="2973309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Peer 3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5038400" y="1770911"/>
            <a:ext cx="1938834" cy="781307"/>
            <a:chOff x="1219200" y="4876799"/>
            <a:chExt cx="5181605" cy="1384995"/>
          </a:xfrm>
          <a:solidFill>
            <a:schemeClr val="accent2"/>
          </a:solidFill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3" y="4922966"/>
              <a:ext cx="5181602" cy="1309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Peers do </a:t>
              </a:r>
              <a:r>
                <a:rPr lang="en-US" sz="2100" b="1" kern="0" dirty="0">
                  <a:solidFill>
                    <a:sysClr val="window" lastClr="FFFFFF"/>
                  </a:solidFill>
                </a:rPr>
                <a:t>not</a:t>
              </a:r>
              <a:r>
                <a:rPr lang="en-US" sz="2100" kern="0" dirty="0">
                  <a:solidFill>
                    <a:sysClr val="window" lastClr="FFFFFF"/>
                  </a:solidFill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2202085" y="3319558"/>
            <a:ext cx="2170253" cy="1281380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1898248" y="3012892"/>
            <a:ext cx="5171027" cy="1590587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496112" y="2673747"/>
            <a:ext cx="815148" cy="815148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1" name="Group 50"/>
          <p:cNvGrpSpPr/>
          <p:nvPr/>
        </p:nvGrpSpPr>
        <p:grpSpPr>
          <a:xfrm flipH="1">
            <a:off x="3258632" y="1632022"/>
            <a:ext cx="3038034" cy="781307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chemeClr val="accent2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2" y="4922966"/>
              <a:ext cx="5181603" cy="130940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Peer 2 has no incentive to route 1</a:t>
              </a:r>
              <a:r>
                <a:rPr lang="en-US" sz="2100" kern="0" dirty="0">
                  <a:solidFill>
                    <a:sysClr val="window" lastClr="FFFFFF"/>
                  </a:solidFill>
                  <a:sym typeface="Wingdings" pitchFamily="2" charset="2"/>
                </a:rPr>
                <a:t> 3</a:t>
              </a:r>
              <a:r>
                <a:rPr lang="en-US" sz="2100" kern="0" dirty="0">
                  <a:solidFill>
                    <a:sysClr val="window" lastClr="FFFFFF"/>
                  </a:solidFill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14188" y="2968965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41755" y="297330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48519" y="1415981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Provider</a:t>
            </a:r>
          </a:p>
        </p:txBody>
      </p:sp>
      <p:sp>
        <p:nvSpPr>
          <p:cNvPr id="61" name="U-Turn Arrow 60"/>
          <p:cNvSpPr/>
          <p:nvPr/>
        </p:nvSpPr>
        <p:spPr>
          <a:xfrm>
            <a:off x="1898248" y="1762231"/>
            <a:ext cx="5188391" cy="2955548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 descr="fwd_af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85962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837326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AutoShape 3"/>
          <p:cNvSpPr>
            <a:spLocks/>
          </p:cNvSpPr>
          <p:nvPr/>
        </p:nvSpPr>
        <p:spPr bwMode="auto">
          <a:xfrm>
            <a:off x="1601391" y="5160268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AAB2639C-046E-174C-8291-0836BC2B3E66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90</a:t>
            </a:fld>
            <a:endParaRPr lang="en-US" sz="1350"/>
          </a:p>
        </p:txBody>
      </p:sp>
      <p:sp>
        <p:nvSpPr>
          <p:cNvPr id="92164" name="AutoShape 4"/>
          <p:cNvSpPr>
            <a:spLocks/>
          </p:cNvSpPr>
          <p:nvPr/>
        </p:nvSpPr>
        <p:spPr bwMode="auto">
          <a:xfrm>
            <a:off x="3533775" y="2109887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2165" name="AutoShape 5"/>
          <p:cNvSpPr>
            <a:spLocks/>
          </p:cNvSpPr>
          <p:nvPr/>
        </p:nvSpPr>
        <p:spPr bwMode="auto">
          <a:xfrm>
            <a:off x="1485900" y="3814862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95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Forward direction is easy: choose a different route</a:t>
            </a:r>
          </a:p>
        </p:txBody>
      </p:sp>
    </p:spTree>
    <p:extLst>
      <p:ext uri="{BB962C8B-B14F-4D97-AF65-F5344CB8AC3E}">
        <p14:creationId xmlns:p14="http://schemas.microsoft.com/office/powerpoint/2010/main" val="4284907600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 descr="un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57250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638544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2" name="AutoShape 4"/>
          <p:cNvSpPr>
            <a:spLocks/>
          </p:cNvSpPr>
          <p:nvPr/>
        </p:nvSpPr>
        <p:spPr bwMode="auto">
          <a:xfrm>
            <a:off x="3533775" y="1781175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4213" name="AutoShape 5"/>
          <p:cNvSpPr>
            <a:spLocks/>
          </p:cNvSpPr>
          <p:nvPr/>
        </p:nvSpPr>
        <p:spPr bwMode="auto">
          <a:xfrm>
            <a:off x="1485900" y="3486150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95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Poisoning seems blunt, disabling an entire ISP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0240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announce_poison_no_sel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02819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638544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AutoShape 3"/>
          <p:cNvSpPr>
            <a:spLocks/>
          </p:cNvSpPr>
          <p:nvPr/>
        </p:nvSpPr>
        <p:spPr bwMode="auto">
          <a:xfrm>
            <a:off x="1601391" y="5177125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CF7E4AC0-8732-894F-9743-7DC0EAB048AC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92</a:t>
            </a:fld>
            <a:endParaRPr lang="en-US" sz="1350"/>
          </a:p>
        </p:txBody>
      </p:sp>
      <p:sp>
        <p:nvSpPr>
          <p:cNvPr id="96260" name="AutoShape 4"/>
          <p:cNvSpPr>
            <a:spLocks/>
          </p:cNvSpPr>
          <p:nvPr/>
        </p:nvSpPr>
        <p:spPr bwMode="auto">
          <a:xfrm>
            <a:off x="3533775" y="2126744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6261" name="AutoShape 5"/>
          <p:cNvSpPr>
            <a:spLocks/>
          </p:cNvSpPr>
          <p:nvPr/>
        </p:nvSpPr>
        <p:spPr bwMode="auto">
          <a:xfrm>
            <a:off x="1485900" y="3831719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95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Poisoning seems blunt, disabling an entire ISP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1818831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poison_no_sele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45668"/>
            <a:ext cx="533400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747875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AutoShape 3"/>
          <p:cNvSpPr>
            <a:spLocks/>
          </p:cNvSpPr>
          <p:nvPr/>
        </p:nvSpPr>
        <p:spPr bwMode="auto">
          <a:xfrm>
            <a:off x="1601391" y="5177125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01293AF4-FB93-8046-9750-7BFCC0FE0607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93</a:t>
            </a:fld>
            <a:endParaRPr lang="en-US" sz="1350"/>
          </a:p>
        </p:txBody>
      </p:sp>
      <p:sp>
        <p:nvSpPr>
          <p:cNvPr id="98308" name="AutoShape 4"/>
          <p:cNvSpPr>
            <a:spLocks/>
          </p:cNvSpPr>
          <p:nvPr/>
        </p:nvSpPr>
        <p:spPr bwMode="auto">
          <a:xfrm>
            <a:off x="3533775" y="2126744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8309" name="AutoShape 5"/>
          <p:cNvSpPr>
            <a:spLocks/>
          </p:cNvSpPr>
          <p:nvPr/>
        </p:nvSpPr>
        <p:spPr bwMode="auto">
          <a:xfrm>
            <a:off x="1485900" y="3831719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95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Poisoning seems blunt, disabling an entire ISP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6076813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 descr="select_p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69105"/>
            <a:ext cx="5331619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638544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355" name="AutoShape 3"/>
          <p:cNvSpPr>
            <a:spLocks/>
          </p:cNvSpPr>
          <p:nvPr/>
        </p:nvSpPr>
        <p:spPr bwMode="auto">
          <a:xfrm>
            <a:off x="1601391" y="5143411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7472B476-9BA8-B443-B9C2-0DD162D142EF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94</a:t>
            </a:fld>
            <a:endParaRPr lang="en-US" sz="1350"/>
          </a:p>
        </p:txBody>
      </p:sp>
      <p:sp>
        <p:nvSpPr>
          <p:cNvPr id="100356" name="AutoShape 4"/>
          <p:cNvSpPr>
            <a:spLocks/>
          </p:cNvSpPr>
          <p:nvPr/>
        </p:nvSpPr>
        <p:spPr bwMode="auto">
          <a:xfrm>
            <a:off x="3533775" y="2093030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0357" name="AutoShape 5"/>
          <p:cNvSpPr>
            <a:spLocks/>
          </p:cNvSpPr>
          <p:nvPr/>
        </p:nvSpPr>
        <p:spPr bwMode="auto">
          <a:xfrm>
            <a:off x="1485900" y="3798005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95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Poisoning seems blunt, disabling an entire ISP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Selective advertising via just </a:t>
            </a:r>
            <a:r>
              <a:rPr lang="en-US" sz="1950" b="1" i="1"/>
              <a:t>D1 </a:t>
            </a:r>
            <a:r>
              <a:rPr lang="en-US" sz="1950"/>
              <a:t>is also blunt</a:t>
            </a:r>
            <a:endParaRPr lang="en-US" sz="1350"/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3409950" y="3188405"/>
            <a:ext cx="419100" cy="247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4" y="5324"/>
                </a:lnTo>
                <a:lnTo>
                  <a:pt x="18380" y="4456"/>
                </a:lnTo>
                <a:lnTo>
                  <a:pt x="16701" y="7314"/>
                </a:lnTo>
                <a:lnTo>
                  <a:pt x="21096" y="8137"/>
                </a:lnTo>
                <a:lnTo>
                  <a:pt x="17607" y="10474"/>
                </a:lnTo>
                <a:lnTo>
                  <a:pt x="21599" y="13289"/>
                </a:lnTo>
                <a:lnTo>
                  <a:pt x="16836" y="12941"/>
                </a:lnTo>
                <a:lnTo>
                  <a:pt x="18145" y="18094"/>
                </a:lnTo>
                <a:lnTo>
                  <a:pt x="14020" y="14456"/>
                </a:lnTo>
                <a:lnTo>
                  <a:pt x="13246" y="19737"/>
                </a:lnTo>
                <a:lnTo>
                  <a:pt x="10531" y="14935"/>
                </a:lnTo>
                <a:lnTo>
                  <a:pt x="8484" y="21599"/>
                </a:lnTo>
                <a:lnTo>
                  <a:pt x="7714" y="15626"/>
                </a:lnTo>
                <a:lnTo>
                  <a:pt x="4761" y="17616"/>
                </a:lnTo>
                <a:lnTo>
                  <a:pt x="5666" y="13936"/>
                </a:lnTo>
                <a:lnTo>
                  <a:pt x="134" y="14586"/>
                </a:lnTo>
                <a:lnTo>
                  <a:pt x="3721" y="11775"/>
                </a:lnTo>
                <a:lnTo>
                  <a:pt x="0" y="8614"/>
                </a:lnTo>
                <a:lnTo>
                  <a:pt x="4626" y="7616"/>
                </a:lnTo>
                <a:lnTo>
                  <a:pt x="370" y="2294"/>
                </a:lnTo>
                <a:lnTo>
                  <a:pt x="7311" y="6320"/>
                </a:lnTo>
                <a:lnTo>
                  <a:pt x="8351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00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 descr="select_po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85962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737936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03" name="AutoShape 3"/>
          <p:cNvSpPr>
            <a:spLocks/>
          </p:cNvSpPr>
          <p:nvPr/>
        </p:nvSpPr>
        <p:spPr bwMode="auto">
          <a:xfrm>
            <a:off x="1601391" y="5160268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116C1FA5-59DD-094A-9A48-E24018277F18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95</a:t>
            </a:fld>
            <a:endParaRPr lang="en-US" sz="1350"/>
          </a:p>
        </p:txBody>
      </p:sp>
      <p:sp>
        <p:nvSpPr>
          <p:cNvPr id="102404" name="AutoShape 4"/>
          <p:cNvSpPr>
            <a:spLocks/>
          </p:cNvSpPr>
          <p:nvPr/>
        </p:nvSpPr>
        <p:spPr bwMode="auto">
          <a:xfrm>
            <a:off x="3533775" y="2109887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405" name="AutoShape 5"/>
          <p:cNvSpPr>
            <a:spLocks/>
          </p:cNvSpPr>
          <p:nvPr/>
        </p:nvSpPr>
        <p:spPr bwMode="auto">
          <a:xfrm>
            <a:off x="1485900" y="3814862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We only want </a:t>
            </a:r>
            <a:r>
              <a:rPr lang="en-US" sz="1950" b="1" i="1"/>
              <a:t>C3 </a:t>
            </a:r>
            <a:r>
              <a:rPr lang="en-US" sz="1950"/>
              <a:t>to change its route, to avoid </a:t>
            </a:r>
            <a:r>
              <a:rPr lang="en-US" sz="1950" b="1" i="1"/>
              <a:t>A-B2</a:t>
            </a:r>
            <a:endParaRPr lang="en-US" sz="195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Poisoning seems blunt, disabling an entire ISP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/>
              <a:t>Selective advertising via just </a:t>
            </a:r>
            <a:r>
              <a:rPr lang="en-US" sz="1950" b="1" i="1"/>
              <a:t>D1 </a:t>
            </a:r>
            <a:r>
              <a:rPr lang="en-US" sz="1950"/>
              <a:t>is also blunt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81076385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un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85962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638544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AutoShape 3"/>
          <p:cNvSpPr>
            <a:spLocks/>
          </p:cNvSpPr>
          <p:nvPr/>
        </p:nvSpPr>
        <p:spPr bwMode="auto">
          <a:xfrm>
            <a:off x="1601391" y="5160268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C5D3CC18-67AB-C745-9EC6-311ABE5EC325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96</a:t>
            </a:fld>
            <a:endParaRPr lang="en-US" sz="1350"/>
          </a:p>
        </p:txBody>
      </p:sp>
      <p:sp>
        <p:nvSpPr>
          <p:cNvPr id="104452" name="AutoShape 4"/>
          <p:cNvSpPr>
            <a:spLocks/>
          </p:cNvSpPr>
          <p:nvPr/>
        </p:nvSpPr>
        <p:spPr bwMode="auto">
          <a:xfrm>
            <a:off x="3533775" y="2109887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4453" name="AutoShape 5"/>
          <p:cNvSpPr>
            <a:spLocks/>
          </p:cNvSpPr>
          <p:nvPr/>
        </p:nvSpPr>
        <p:spPr bwMode="auto">
          <a:xfrm>
            <a:off x="1485900" y="3735350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We only want </a:t>
            </a:r>
            <a:r>
              <a:rPr lang="en-US" sz="1950" b="1" i="1" dirty="0"/>
              <a:t>C3 </a:t>
            </a:r>
            <a:r>
              <a:rPr lang="en-US" sz="1950" dirty="0"/>
              <a:t>to change its route, to avoid </a:t>
            </a:r>
            <a:r>
              <a:rPr lang="en-US" sz="1950" b="1" i="1" dirty="0"/>
              <a:t>A-B2</a:t>
            </a:r>
            <a:endParaRPr lang="en-US" sz="1950" dirty="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Poisoning seems blunt, disabling an entire ISP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If </a:t>
            </a:r>
            <a:r>
              <a:rPr lang="en-US" sz="1950" b="1" i="1" dirty="0"/>
              <a:t>D1</a:t>
            </a:r>
            <a:r>
              <a:rPr lang="en-US" sz="1950" i="1" dirty="0"/>
              <a:t> </a:t>
            </a:r>
            <a:r>
              <a:rPr lang="en-US" sz="1950" dirty="0"/>
              <a:t>and </a:t>
            </a:r>
            <a:r>
              <a:rPr lang="en-US" sz="1950" b="1" i="1" dirty="0"/>
              <a:t>D2</a:t>
            </a:r>
            <a:r>
              <a:rPr lang="en-US" sz="1950" dirty="0"/>
              <a:t> (transitively) connect to different </a:t>
            </a:r>
            <a:r>
              <a:rPr lang="en-US" sz="1950" dirty="0" err="1"/>
              <a:t>PoPs</a:t>
            </a:r>
            <a:r>
              <a:rPr lang="en-US" sz="1950" dirty="0"/>
              <a:t> of </a:t>
            </a:r>
            <a:r>
              <a:rPr lang="en-US" sz="1950" b="1" i="1" dirty="0"/>
              <a:t>A</a:t>
            </a:r>
            <a:r>
              <a:rPr lang="en-US" sz="1950" dirty="0"/>
              <a:t>, selectively poison via </a:t>
            </a:r>
            <a:r>
              <a:rPr lang="en-US" sz="1950" b="1" i="1" dirty="0"/>
              <a:t>D2</a:t>
            </a:r>
            <a:r>
              <a:rPr lang="en-US" sz="1950" dirty="0"/>
              <a:t> and not </a:t>
            </a:r>
            <a:r>
              <a:rPr lang="en-US" sz="1950" b="1" i="1" dirty="0"/>
              <a:t>D1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16739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708118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What if some routes in an ISP still work?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362457" y="3769429"/>
            <a:ext cx="6501383" cy="1373981"/>
          </a:xfrm>
        </p:spPr>
        <p:txBody>
          <a:bodyPr>
            <a:normAutofit/>
          </a:bodyPr>
          <a:lstStyle/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We only want </a:t>
            </a:r>
            <a:r>
              <a:rPr lang="en-US" sz="1950" b="1" i="1">
                <a:latin typeface="Gill Sans MT" charset="0"/>
                <a:cs typeface="Gill Sans MT" charset="0"/>
                <a:sym typeface="Gill Sans MT" charset="0"/>
              </a:rPr>
              <a:t>C3 </a:t>
            </a:r>
            <a:r>
              <a:rPr lang="en-US" sz="1950">
                <a:latin typeface="Gill Sans MT" charset="0"/>
                <a:cs typeface="Gill Sans MT" charset="0"/>
                <a:sym typeface="Gill Sans MT" charset="0"/>
              </a:rPr>
              <a:t>to change its route, to avoid </a:t>
            </a:r>
            <a:r>
              <a:rPr lang="en-US" sz="1950" b="1" i="1">
                <a:latin typeface="Gill Sans MT" charset="0"/>
                <a:cs typeface="Gill Sans MT" charset="0"/>
                <a:sym typeface="Gill Sans MT" charset="0"/>
              </a:rPr>
              <a:t>A-B2</a:t>
            </a:r>
            <a:endParaRPr lang="en-US" sz="1950">
              <a:latin typeface="Gill Sans MT" charset="0"/>
              <a:cs typeface="Gill Sans MT" charset="0"/>
              <a:sym typeface="Gill Sans MT" charset="0"/>
            </a:endParaRP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Poisoning seems blunt, disabling an entire ISP</a:t>
            </a:r>
          </a:p>
          <a:p>
            <a:pPr marL="204788" indent="-204788">
              <a:spcBef>
                <a:spcPts val="450"/>
              </a:spcBef>
              <a:buSzPct val="76000"/>
              <a:buFont typeface="Wingdings 3" charset="0"/>
              <a:buChar char=""/>
            </a:pP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If </a:t>
            </a:r>
            <a:r>
              <a:rPr lang="en-US" sz="1950" b="1" i="1" dirty="0">
                <a:latin typeface="Gill Sans MT" charset="0"/>
                <a:cs typeface="Gill Sans MT" charset="0"/>
                <a:sym typeface="Gill Sans MT" charset="0"/>
              </a:rPr>
              <a:t>D1</a:t>
            </a:r>
            <a:r>
              <a:rPr lang="en-US" sz="1950" i="1" dirty="0">
                <a:latin typeface="Gill Sans MT" charset="0"/>
                <a:cs typeface="Gill Sans MT" charset="0"/>
                <a:sym typeface="Gill Sans MT" charset="0"/>
              </a:rPr>
              <a:t> 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and </a:t>
            </a:r>
            <a:r>
              <a:rPr lang="en-US" sz="1950" b="1" i="1" dirty="0">
                <a:latin typeface="Gill Sans MT" charset="0"/>
                <a:cs typeface="Gill Sans MT" charset="0"/>
                <a:sym typeface="Gill Sans MT" charset="0"/>
              </a:rPr>
              <a:t>D2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(transitively) connect to different </a:t>
            </a:r>
            <a:r>
              <a:rPr lang="en-US" sz="1950" dirty="0" err="1">
                <a:latin typeface="Gill Sans MT" charset="0"/>
                <a:cs typeface="Gill Sans MT" charset="0"/>
                <a:sym typeface="Gill Sans MT" charset="0"/>
              </a:rPr>
              <a:t>PoPs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of </a:t>
            </a:r>
            <a:r>
              <a:rPr lang="en-US" sz="1950" b="1" i="1" dirty="0">
                <a:latin typeface="Gill Sans MT" charset="0"/>
                <a:cs typeface="Gill Sans MT" charset="0"/>
                <a:sym typeface="Gill Sans MT" charset="0"/>
              </a:rPr>
              <a:t>A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, selectively poison via </a:t>
            </a:r>
            <a:r>
              <a:rPr lang="en-US" sz="1950" b="1" i="1" dirty="0">
                <a:latin typeface="Gill Sans MT" charset="0"/>
                <a:cs typeface="Gill Sans MT" charset="0"/>
                <a:sym typeface="Gill Sans MT" charset="0"/>
              </a:rPr>
              <a:t>D2</a:t>
            </a:r>
            <a:r>
              <a:rPr lang="en-US" sz="1950" dirty="0">
                <a:latin typeface="Gill Sans MT" charset="0"/>
                <a:cs typeface="Gill Sans MT" charset="0"/>
                <a:sym typeface="Gill Sans MT" charset="0"/>
              </a:rPr>
              <a:t> and not </a:t>
            </a:r>
            <a:r>
              <a:rPr lang="en-US" sz="1950" b="1" i="1" dirty="0">
                <a:latin typeface="Gill Sans MT" charset="0"/>
                <a:cs typeface="Gill Sans MT" charset="0"/>
                <a:sym typeface="Gill Sans MT" charset="0"/>
              </a:rPr>
              <a:t>D1</a:t>
            </a:r>
            <a:endParaRPr lang="en-US" dirty="0"/>
          </a:p>
        </p:txBody>
      </p:sp>
      <p:sp>
        <p:nvSpPr>
          <p:cNvPr id="106498" name="AutoShape 2"/>
          <p:cNvSpPr>
            <a:spLocks/>
          </p:cNvSpPr>
          <p:nvPr/>
        </p:nvSpPr>
        <p:spPr bwMode="auto">
          <a:xfrm>
            <a:off x="1601391" y="5143411"/>
            <a:ext cx="200025" cy="20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>
              <a:buClrTx/>
            </a:pPr>
            <a:fld id="{D58ADF4A-F58F-8841-BEF2-028AE11C6C4F}" type="slidenum">
              <a:rPr lang="en-US" sz="1050">
                <a:solidFill>
                  <a:srgbClr val="585866"/>
                </a:solidFill>
              </a:rPr>
              <a:pPr>
                <a:buClrTx/>
              </a:pPr>
              <a:t>97</a:t>
            </a:fld>
            <a:endParaRPr lang="en-US" sz="1350"/>
          </a:p>
        </p:txBody>
      </p:sp>
      <p:pic>
        <p:nvPicPr>
          <p:cNvPr id="106500" name="Picture 4" descr="announce_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69105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6501" name="AutoShape 5"/>
          <p:cNvSpPr>
            <a:spLocks/>
          </p:cNvSpPr>
          <p:nvPr/>
        </p:nvSpPr>
        <p:spPr bwMode="auto">
          <a:xfrm>
            <a:off x="3533775" y="2093030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38793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 descr="po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57904"/>
            <a:ext cx="5334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8547" name="AutoShape 3"/>
          <p:cNvSpPr>
            <a:spLocks/>
          </p:cNvSpPr>
          <p:nvPr/>
        </p:nvSpPr>
        <p:spPr bwMode="auto">
          <a:xfrm>
            <a:off x="3533775" y="1881829"/>
            <a:ext cx="2809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6"/>
                </a:lnTo>
                <a:lnTo>
                  <a:pt x="16702" y="7314"/>
                </a:lnTo>
                <a:lnTo>
                  <a:pt x="21097" y="8136"/>
                </a:lnTo>
                <a:lnTo>
                  <a:pt x="17606" y="10475"/>
                </a:lnTo>
                <a:lnTo>
                  <a:pt x="21599" y="13289"/>
                </a:lnTo>
                <a:lnTo>
                  <a:pt x="16837" y="12941"/>
                </a:lnTo>
                <a:lnTo>
                  <a:pt x="18145" y="18094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4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6"/>
                </a:lnTo>
                <a:lnTo>
                  <a:pt x="5667" y="13936"/>
                </a:lnTo>
                <a:lnTo>
                  <a:pt x="135" y="14586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4"/>
                </a:lnTo>
                <a:lnTo>
                  <a:pt x="7312" y="6319"/>
                </a:lnTo>
                <a:lnTo>
                  <a:pt x="8352" y="2294"/>
                </a:lnTo>
                <a:close/>
              </a:path>
            </a:pathLst>
          </a:custGeom>
          <a:solidFill>
            <a:srgbClr val="E13918"/>
          </a:solidFill>
          <a:ln w="952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42900"/>
            <a:endParaRPr lang="en-US" sz="9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8548" name="AutoShape 4"/>
          <p:cNvSpPr>
            <a:spLocks/>
          </p:cNvSpPr>
          <p:nvPr/>
        </p:nvSpPr>
        <p:spPr bwMode="auto">
          <a:xfrm>
            <a:off x="1485900" y="114300"/>
            <a:ext cx="6172200" cy="742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 anchor="b"/>
          <a:lstStyle/>
          <a:p>
            <a:pPr>
              <a:buClr>
                <a:srgbClr val="585866"/>
              </a:buClr>
            </a:pPr>
            <a:endParaRPr lang="en-US" sz="1500" dirty="0">
              <a:latin typeface="+mj-lt"/>
            </a:endParaRPr>
          </a:p>
        </p:txBody>
      </p:sp>
      <p:sp>
        <p:nvSpPr>
          <p:cNvPr id="108549" name="AutoShape 5"/>
          <p:cNvSpPr>
            <a:spLocks/>
          </p:cNvSpPr>
          <p:nvPr/>
        </p:nvSpPr>
        <p:spPr bwMode="auto">
          <a:xfrm>
            <a:off x="1485900" y="3586804"/>
            <a:ext cx="6172200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We only want </a:t>
            </a:r>
            <a:r>
              <a:rPr lang="en-US" sz="1950" b="1" i="1" dirty="0"/>
              <a:t>C3 </a:t>
            </a:r>
            <a:r>
              <a:rPr lang="en-US" sz="1950" dirty="0"/>
              <a:t>to change its route, to avoid </a:t>
            </a:r>
            <a:r>
              <a:rPr lang="en-US" sz="1950" b="1" i="1" dirty="0"/>
              <a:t>A-B2</a:t>
            </a:r>
            <a:endParaRPr lang="en-US" sz="1950" dirty="0"/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Poisoning seems blunt, disabling an entire ISP</a:t>
            </a:r>
          </a:p>
          <a:p>
            <a:pPr marL="204788" indent="-204788">
              <a:spcBef>
                <a:spcPts val="450"/>
              </a:spcBef>
              <a:buClr>
                <a:srgbClr val="8590B2"/>
              </a:buClr>
              <a:buSzPct val="76000"/>
              <a:buFont typeface="Wingdings 3" charset="0"/>
              <a:buChar char=""/>
            </a:pPr>
            <a:r>
              <a:rPr lang="en-US" sz="1950" dirty="0"/>
              <a:t>If </a:t>
            </a:r>
            <a:r>
              <a:rPr lang="en-US" sz="1950" b="1" i="1" dirty="0"/>
              <a:t>D1</a:t>
            </a:r>
            <a:r>
              <a:rPr lang="en-US" sz="1950" i="1" dirty="0"/>
              <a:t> </a:t>
            </a:r>
            <a:r>
              <a:rPr lang="en-US" sz="1950" dirty="0"/>
              <a:t>and </a:t>
            </a:r>
            <a:r>
              <a:rPr lang="en-US" sz="1950" b="1" i="1" dirty="0"/>
              <a:t>D2</a:t>
            </a:r>
            <a:r>
              <a:rPr lang="en-US" sz="1950" dirty="0"/>
              <a:t> (transitively) connect to different </a:t>
            </a:r>
            <a:r>
              <a:rPr lang="en-US" sz="1950" dirty="0" err="1"/>
              <a:t>PoPs</a:t>
            </a:r>
            <a:r>
              <a:rPr lang="en-US" sz="1950" dirty="0"/>
              <a:t> of </a:t>
            </a:r>
            <a:r>
              <a:rPr lang="en-US" sz="1950" b="1" i="1" dirty="0"/>
              <a:t>A</a:t>
            </a:r>
            <a:r>
              <a:rPr lang="en-US" sz="1950" dirty="0"/>
              <a:t>, selectively poison via </a:t>
            </a:r>
            <a:r>
              <a:rPr lang="en-US" sz="1950" b="1" i="1" dirty="0"/>
              <a:t>D2</a:t>
            </a:r>
            <a:r>
              <a:rPr lang="en-US" sz="1950" dirty="0"/>
              <a:t> and not </a:t>
            </a:r>
            <a:r>
              <a:rPr lang="en-US" sz="1950" b="1" i="1" dirty="0"/>
              <a:t>D1</a:t>
            </a: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214954"/>
            <a:ext cx="6737936" cy="551112"/>
          </a:xfrm>
        </p:spPr>
        <p:txBody>
          <a:bodyPr>
            <a:normAutofit fontScale="90000"/>
          </a:bodyPr>
          <a:lstStyle/>
          <a:p>
            <a:r>
              <a:rPr lang="en-US"/>
              <a:t>What if some routes in an ISP still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47539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ChangeArrowheads="1"/>
          </p:cNvSpPr>
          <p:nvPr>
            <p:ph type="title"/>
          </p:nvPr>
        </p:nvSpPr>
        <p:spPr>
          <a:xfrm>
            <a:off x="1362456" y="214954"/>
            <a:ext cx="6708118" cy="5511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Can poisoning approximate </a:t>
            </a:r>
            <a:r>
              <a:rPr lang="en-US" sz="2250" dirty="0">
                <a:latin typeface="Arial" charset="0"/>
                <a:cs typeface="Arial" charset="0"/>
                <a:sym typeface="Arial" charset="0"/>
              </a:rPr>
              <a:t>AVOID </a:t>
            </a:r>
            <a:r>
              <a:rPr lang="en-US" dirty="0"/>
              <a:t>effects?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5" name="AutoShape 3"/>
          <p:cNvSpPr>
            <a:spLocks/>
          </p:cNvSpPr>
          <p:nvPr/>
        </p:nvSpPr>
        <p:spPr bwMode="auto">
          <a:xfrm>
            <a:off x="1485900" y="1212574"/>
            <a:ext cx="6172200" cy="34046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575" tIns="28575" rIns="28575" bIns="28575"/>
          <a:lstStyle/>
          <a:p>
            <a:pPr marL="102394" indent="-102394">
              <a:spcBef>
                <a:spcPts val="450"/>
              </a:spcBef>
            </a:pPr>
            <a:r>
              <a:rPr lang="en-US" sz="1950" b="1" dirty="0"/>
              <a:t>L</a:t>
            </a:r>
            <a:r>
              <a:rPr lang="en-US" b="1" dirty="0"/>
              <a:t>IFE</a:t>
            </a:r>
            <a:r>
              <a:rPr lang="en-US" sz="1950" b="1" dirty="0"/>
              <a:t>G</a:t>
            </a:r>
            <a:r>
              <a:rPr lang="en-US" b="1" dirty="0"/>
              <a:t>UARD</a:t>
            </a:r>
            <a:r>
              <a:rPr lang="ja-JP" altLang="en-US" dirty="0"/>
              <a:t>’</a:t>
            </a:r>
            <a:r>
              <a:rPr lang="en-US" dirty="0"/>
              <a:t>s</a:t>
            </a:r>
            <a:r>
              <a:rPr lang="en-US" sz="1950" dirty="0"/>
              <a:t> </a:t>
            </a:r>
            <a:r>
              <a:rPr lang="en-US" dirty="0"/>
              <a:t>poisoning</a:t>
            </a:r>
            <a:r>
              <a:rPr lang="en-US" sz="1950" dirty="0"/>
              <a:t> repairs outages by disabling routes to induce route exploration.</a:t>
            </a:r>
          </a:p>
          <a:p>
            <a:pPr marL="102394" indent="-102394">
              <a:spcBef>
                <a:spcPts val="450"/>
              </a:spcBef>
              <a:buSzPct val="76000"/>
              <a:buFont typeface="Wingdings 3" charset="0"/>
              <a:buChar char=""/>
            </a:pPr>
            <a:endParaRPr lang="en-US" sz="1950" dirty="0"/>
          </a:p>
          <a:p>
            <a:pPr marL="102394" indent="-102394">
              <a:spcBef>
                <a:spcPts val="450"/>
              </a:spcBef>
            </a:pPr>
            <a:r>
              <a:rPr lang="en-US" sz="1950" i="1" dirty="0"/>
              <a:t>Q: Does poisoning disrupt working routes?</a:t>
            </a:r>
          </a:p>
          <a:p>
            <a:pPr marL="102394" indent="-102394">
              <a:spcBef>
                <a:spcPts val="450"/>
              </a:spcBef>
            </a:pPr>
            <a:r>
              <a:rPr lang="en-US" sz="1950" i="1" dirty="0"/>
              <a:t>A: No. As I will describe:</a:t>
            </a:r>
          </a:p>
          <a:p>
            <a:pPr marL="102394" indent="-102394">
              <a:spcBef>
                <a:spcPts val="450"/>
              </a:spcBef>
              <a:buSzPct val="100000"/>
              <a:buFontTx/>
              <a:buAutoNum type="alphaLcParenBoth"/>
            </a:pPr>
            <a:r>
              <a:rPr lang="en-US" sz="1950" dirty="0"/>
              <a:t> </a:t>
            </a:r>
            <a:r>
              <a:rPr lang="ja-JP" altLang="en-US" sz="1950" dirty="0"/>
              <a:t>“</a:t>
            </a:r>
            <a:r>
              <a:rPr lang="en-US" sz="1950" dirty="0"/>
              <a:t>Selective poisoning</a:t>
            </a:r>
            <a:r>
              <a:rPr lang="ja-JP" altLang="en-US" sz="1950" dirty="0"/>
              <a:t>”</a:t>
            </a:r>
            <a:r>
              <a:rPr lang="en-US" sz="1950" dirty="0"/>
              <a:t> can avoid 73% of links without disabling entire AS.</a:t>
            </a:r>
          </a:p>
          <a:p>
            <a:pPr marL="410766" lvl="1" indent="-205979">
              <a:spcBef>
                <a:spcPts val="450"/>
              </a:spcBef>
              <a:buSzPct val="76000"/>
              <a:buFont typeface="Lucida Grande" charset="0"/>
              <a:buChar char="‣"/>
            </a:pPr>
            <a:r>
              <a:rPr lang="en-US" sz="1950" dirty="0"/>
              <a:t>Real-world results from 5 provider BGP-Mux </a:t>
            </a:r>
            <a:r>
              <a:rPr lang="en-US" sz="1950" dirty="0" err="1"/>
              <a:t>testbed</a:t>
            </a:r>
            <a:endParaRPr lang="en-US" sz="1725" dirty="0"/>
          </a:p>
          <a:p>
            <a:pPr marL="102394" indent="-102394">
              <a:spcBef>
                <a:spcPts val="450"/>
              </a:spcBef>
              <a:buSzPct val="100000"/>
              <a:buFontTx/>
              <a:buAutoNum type="alphaLcParenBoth" startAt="2"/>
            </a:pPr>
            <a:r>
              <a:rPr lang="en-US" sz="1950" dirty="0"/>
              <a:t> We can speed BGP convergence by carefully crafting announcements.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7160691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133724</TotalTime>
  <Words>6368</Words>
  <Application>Microsoft Macintosh PowerPoint</Application>
  <PresentationFormat>On-screen Show (16:9)</PresentationFormat>
  <Paragraphs>1211</Paragraphs>
  <Slides>117</Slides>
  <Notes>78</Notes>
  <HiddenSlides>72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36" baseType="lpstr">
      <vt:lpstr>.AppleSystemUIFont</vt:lpstr>
      <vt:lpstr>Arial</vt:lpstr>
      <vt:lpstr>Arial Black</vt:lpstr>
      <vt:lpstr>Arial Narrow</vt:lpstr>
      <vt:lpstr>Calibri</vt:lpstr>
      <vt:lpstr>Calibri Light</vt:lpstr>
      <vt:lpstr>Gill Sans</vt:lpstr>
      <vt:lpstr>Gill Sans MT</vt:lpstr>
      <vt:lpstr>Helvetica</vt:lpstr>
      <vt:lpstr>Lucida Grande</vt:lpstr>
      <vt:lpstr>Times New Roman</vt:lpstr>
      <vt:lpstr>Tw Cen MT</vt:lpstr>
      <vt:lpstr>Wingdings</vt:lpstr>
      <vt:lpstr>Wingdings 2</vt:lpstr>
      <vt:lpstr>Wingdings 3</vt:lpstr>
      <vt:lpstr>Median</vt:lpstr>
      <vt:lpstr>Retrospect</vt:lpstr>
      <vt:lpstr>Bitmap Image</vt:lpstr>
      <vt:lpstr>Chart</vt:lpstr>
      <vt:lpstr>CS 4700 / CS 5700 Network Fundamentals</vt:lpstr>
      <vt:lpstr>Network Layer, Control Plane</vt:lpstr>
      <vt:lpstr>Outline</vt:lpstr>
      <vt:lpstr>ASs, Revisited</vt:lpstr>
      <vt:lpstr>AS Numbers</vt:lpstr>
      <vt:lpstr>Inter-Domain Routing</vt:lpstr>
      <vt:lpstr>BGP</vt:lpstr>
      <vt:lpstr>BGP Relationships</vt:lpstr>
      <vt:lpstr>BGP Relationships</vt:lpstr>
      <vt:lpstr>Tier-1 ISP Peering</vt:lpstr>
      <vt:lpstr>AS topology - 2017</vt:lpstr>
      <vt:lpstr>Peering/Interconnection Wars</vt:lpstr>
      <vt:lpstr>Two Types of BGP Neighbors</vt:lpstr>
      <vt:lpstr>Full iBGP Meshes</vt:lpstr>
      <vt:lpstr>Path Vector Protocol</vt:lpstr>
      <vt:lpstr>BGP Operations (Simplified)</vt:lpstr>
      <vt:lpstr>Four Types of BGP Messages</vt:lpstr>
      <vt:lpstr>CS 4700 / CS 5700 ECON 4700/5700 Network Fundamentals</vt:lpstr>
      <vt:lpstr>BGP Attributes</vt:lpstr>
      <vt:lpstr>Route Selection Summary</vt:lpstr>
      <vt:lpstr>Shortest AS Path != Shortest Path</vt:lpstr>
      <vt:lpstr>Hot Potato Routing</vt:lpstr>
      <vt:lpstr>Review</vt:lpstr>
      <vt:lpstr>Importing Routes</vt:lpstr>
      <vt:lpstr>Exporting Routes</vt:lpstr>
      <vt:lpstr>Modeling BGP</vt:lpstr>
      <vt:lpstr>AS Relationships: It’s Complicated</vt:lpstr>
      <vt:lpstr>Other BGP Attributes</vt:lpstr>
      <vt:lpstr>Outline</vt:lpstr>
      <vt:lpstr>What Problem is BGP Solving?</vt:lpstr>
      <vt:lpstr>The Stable Paths Problem (SPP)</vt:lpstr>
      <vt:lpstr>The Stable Paths Problem</vt:lpstr>
      <vt:lpstr>A Solution to the SPP</vt:lpstr>
      <vt:lpstr>Simple SPP Example</vt:lpstr>
      <vt:lpstr>Good Gadget</vt:lpstr>
      <vt:lpstr>SPP May Have Multiple Solutions</vt:lpstr>
      <vt:lpstr>Bad Gadget</vt:lpstr>
      <vt:lpstr>SPP Explains BGP Divergence</vt:lpstr>
      <vt:lpstr>Beware of Backup Policies</vt:lpstr>
      <vt:lpstr>BGP is Precarious</vt:lpstr>
      <vt:lpstr>Can BGP Be Fixed?</vt:lpstr>
      <vt:lpstr>Paper discussion</vt:lpstr>
      <vt:lpstr>PowerPoint Presentation</vt:lpstr>
      <vt:lpstr>Outline</vt:lpstr>
      <vt:lpstr>Motivation</vt:lpstr>
      <vt:lpstr>Conventional Wisdom</vt:lpstr>
      <vt:lpstr>Delayed Routing Convergence</vt:lpstr>
      <vt:lpstr>Open Question</vt:lpstr>
      <vt:lpstr>Bad News</vt:lpstr>
      <vt:lpstr>16 Month Study of Convergence</vt:lpstr>
      <vt:lpstr>Measurement Architecture</vt:lpstr>
      <vt:lpstr>Announcement Scenarios</vt:lpstr>
      <vt:lpstr>Major Convergence Results</vt:lpstr>
      <vt:lpstr>Example</vt:lpstr>
      <vt:lpstr>Why So Many Announcements?</vt:lpstr>
      <vt:lpstr>How Many Announcements Does it Take For an AS to Withdraw a Route?</vt:lpstr>
      <vt:lpstr>PowerPoint Presentation</vt:lpstr>
      <vt:lpstr>Failures, Fail-overs and Repairs</vt:lpstr>
      <vt:lpstr>Intuition for Delayed Convergence</vt:lpstr>
      <vt:lpstr>Impact of Delayed Convergence</vt:lpstr>
      <vt:lpstr>In real life …</vt:lpstr>
      <vt:lpstr>Outline</vt:lpstr>
      <vt:lpstr>Control plane vs. Data Plane</vt:lpstr>
      <vt:lpstr>Why Network Reliability Remains Hard</vt:lpstr>
      <vt:lpstr>Improving Internet Availability</vt:lpstr>
      <vt:lpstr>A Practical Approach</vt:lpstr>
      <vt:lpstr>Operators Struggle to Locate Failures</vt:lpstr>
      <vt:lpstr>Reasons for Long-Lasting Outages</vt:lpstr>
      <vt:lpstr>Key Challenges for Internet Repair</vt:lpstr>
      <vt:lpstr>Goals and Approach</vt:lpstr>
      <vt:lpstr>LIFEGUARD: Locating Internet Failures Effectively and          Generating Usable Alternate Routes Dynamically</vt:lpstr>
      <vt:lpstr>Building blocks for failure isolation</vt:lpstr>
      <vt:lpstr>How Does LIFEGUARD Locate a Failure?</vt:lpstr>
      <vt:lpstr>How Does LIFEGUARD Locate a Failure?</vt:lpstr>
      <vt:lpstr>How Does LIFEGUARD Locate a Failure?</vt:lpstr>
      <vt:lpstr>How Does LIFEGUARD Locate a Failure?</vt:lpstr>
      <vt:lpstr>How LIFEGUARD Locates Failures</vt:lpstr>
      <vt:lpstr>Our Approach and Outline</vt:lpstr>
      <vt:lpstr>Our Goal for Failure Avoidance</vt:lpstr>
      <vt:lpstr>Self-Repair of Forward Paths</vt:lpstr>
      <vt:lpstr>A Mechanism for Failure Avoidance</vt:lpstr>
      <vt:lpstr>Ideal Self-Repair of Reverse Paths</vt:lpstr>
      <vt:lpstr>Do paths exist that AVOID problem? </vt:lpstr>
      <vt:lpstr>Practical Self-Repair of Reverse Paths</vt:lpstr>
      <vt:lpstr>Practical Self-Repair of Reverse Paths</vt:lpstr>
      <vt:lpstr>Other results</vt:lpstr>
      <vt:lpstr>Can poisoning approximate AVOID effects?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What if some routes in an ISP still work?</vt:lpstr>
      <vt:lpstr>Can poisoning approximate AVOID effects?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Naive Poisoning Causes Transient Loss</vt:lpstr>
      <vt:lpstr>Prepend to Reduce Path Exploration</vt:lpstr>
      <vt:lpstr>Prepend to Reduce Path Exploration</vt:lpstr>
      <vt:lpstr>Prepend to Reduce Path Exploration</vt:lpstr>
      <vt:lpstr>Prepend to Reduce Path Exploration</vt:lpstr>
      <vt:lpstr>Prepend to Reduce Path Exploration</vt:lpstr>
      <vt:lpstr>Prepending Speeds Convergence</vt:lpstr>
      <vt:lpstr>LIFEGUARD Summary</vt:lpstr>
      <vt:lpstr>Inter-Domain Routing Summary</vt:lpstr>
      <vt:lpstr>Lots of research into how to fix this</vt:lpstr>
      <vt:lpstr>Why are these still issues?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1076</cp:revision>
  <cp:lastPrinted>2012-08-22T04:00:45Z</cp:lastPrinted>
  <dcterms:created xsi:type="dcterms:W3CDTF">2012-01-03T02:22:46Z</dcterms:created>
  <dcterms:modified xsi:type="dcterms:W3CDTF">2022-10-21T12:57:43Z</dcterms:modified>
</cp:coreProperties>
</file>