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27"/>
  </p:notesMasterIdLst>
  <p:handoutMasterIdLst>
    <p:handoutMasterId r:id="rId28"/>
  </p:handoutMasterIdLst>
  <p:sldIdLst>
    <p:sldId id="388" r:id="rId2"/>
    <p:sldId id="390" r:id="rId3"/>
    <p:sldId id="393" r:id="rId4"/>
    <p:sldId id="392" r:id="rId5"/>
    <p:sldId id="394" r:id="rId6"/>
    <p:sldId id="398" r:id="rId7"/>
    <p:sldId id="399" r:id="rId8"/>
    <p:sldId id="397" r:id="rId9"/>
    <p:sldId id="410" r:id="rId10"/>
    <p:sldId id="411" r:id="rId11"/>
    <p:sldId id="412" r:id="rId12"/>
    <p:sldId id="413" r:id="rId13"/>
    <p:sldId id="425" r:id="rId14"/>
    <p:sldId id="426" r:id="rId15"/>
    <p:sldId id="430" r:id="rId16"/>
    <p:sldId id="400" r:id="rId17"/>
    <p:sldId id="401" r:id="rId18"/>
    <p:sldId id="402" r:id="rId19"/>
    <p:sldId id="403" r:id="rId20"/>
    <p:sldId id="404" r:id="rId21"/>
    <p:sldId id="406" r:id="rId22"/>
    <p:sldId id="427" r:id="rId23"/>
    <p:sldId id="428" r:id="rId24"/>
    <p:sldId id="409" r:id="rId25"/>
    <p:sldId id="429" r:id="rId26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388"/>
            <p14:sldId id="390"/>
            <p14:sldId id="393"/>
            <p14:sldId id="392"/>
            <p14:sldId id="394"/>
            <p14:sldId id="398"/>
            <p14:sldId id="399"/>
            <p14:sldId id="397"/>
            <p14:sldId id="410"/>
            <p14:sldId id="411"/>
            <p14:sldId id="412"/>
            <p14:sldId id="413"/>
            <p14:sldId id="425"/>
            <p14:sldId id="426"/>
            <p14:sldId id="430"/>
            <p14:sldId id="400"/>
            <p14:sldId id="401"/>
            <p14:sldId id="402"/>
            <p14:sldId id="403"/>
            <p14:sldId id="404"/>
            <p14:sldId id="406"/>
            <p14:sldId id="427"/>
            <p14:sldId id="428"/>
            <p14:sldId id="409"/>
            <p14:sldId id="4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BD"/>
    <a:srgbClr val="8B2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8" autoAdjust="0"/>
    <p:restoredTop sz="90430" autoAdjust="0"/>
  </p:normalViewPr>
  <p:slideViewPr>
    <p:cSldViewPr snapToGrid="0">
      <p:cViewPr varScale="1">
        <p:scale>
          <a:sx n="148" d="100"/>
          <a:sy n="148" d="100"/>
        </p:scale>
        <p:origin x="256" y="2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52DFB-4EDA-410F-839E-B359D4BF755C}" type="slidenum">
              <a:rPr lang="en-US"/>
              <a:pPr/>
              <a:t>3</a:t>
            </a:fld>
            <a:endParaRPr lang="en-US"/>
          </a:p>
        </p:txBody>
      </p:sp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6075" y="700088"/>
            <a:ext cx="6192838" cy="3484562"/>
          </a:xfrm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46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2C7A1-342C-477F-B6FA-1A84ABDFBAED}" type="slidenum">
              <a:rPr lang="en-US"/>
              <a:pPr/>
              <a:t>6</a:t>
            </a:fld>
            <a:endParaRPr lang="en-US"/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6075" y="700088"/>
            <a:ext cx="6192838" cy="3484562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19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2C7A1-342C-477F-B6FA-1A84ABDFBAED}" type="slidenum">
              <a:rPr lang="en-US"/>
              <a:pPr/>
              <a:t>7</a:t>
            </a:fld>
            <a:endParaRPr lang="en-US"/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6075" y="700088"/>
            <a:ext cx="6192838" cy="3484562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3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B78D6-E512-4DE2-8202-B82B352C4A17}" type="slidenum">
              <a:rPr lang="en-US"/>
              <a:pPr/>
              <a:t>8</a:t>
            </a:fld>
            <a:endParaRPr lang="en-US"/>
          </a:p>
        </p:txBody>
      </p:sp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6075" y="700088"/>
            <a:ext cx="6192838" cy="3484562"/>
          </a:xfrm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49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42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28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circles to rectangles, don’t block the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18931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5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t">
            <a:normAutofit/>
          </a:bodyPr>
          <a:lstStyle>
            <a:lvl1pPr algn="l" fontAlgn="t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27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31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5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11085"/>
            <a:ext cx="1971675" cy="43180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311084"/>
            <a:ext cx="5800725" cy="4318065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2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11" y="1041400"/>
            <a:ext cx="8668511" cy="35946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93E9-CEF0-47B7-AEA6-AFACC79966BA}" type="datetimeFigureOut">
              <a:rPr lang="en-US" smtClean="0"/>
              <a:t>10/4/22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3715" y="4992626"/>
            <a:ext cx="984019" cy="153491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5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5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5"/>
            <a:ext cx="7543800" cy="1231011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952626"/>
            <a:ext cx="7543800" cy="2244471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4F47-3A99-4701-A7D9-FE6C4D9DA92E}" type="datetimeFigureOut">
              <a:rPr lang="en-US" smtClean="0"/>
              <a:t>10/4/22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822960" y="180022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580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4"/>
            <a:ext cx="3703320" cy="30175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40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40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7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5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7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40" y="548640"/>
            <a:ext cx="5009393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1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7" y="4844841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41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4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9520" cy="6172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1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4430268"/>
            <a:ext cx="7589520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6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" y="5020056"/>
            <a:ext cx="9144001" cy="1234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2608" y="214954"/>
            <a:ext cx="8668512" cy="5511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11" y="1041400"/>
            <a:ext cx="8668511" cy="35946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" y="4844841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0FE61780-2E25-4081-A2D9-4C0805256F67}" type="datetimeFigureOut">
              <a:rPr lang="en-US" smtClean="0"/>
              <a:t>10/4/22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2" y="4844841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7104" y="5019692"/>
            <a:ext cx="984019" cy="98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7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" charset="2"/>
        <a:buChar char="§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Arial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.AppleSystemUIFont" charset="0"/>
        <a:buChar char="-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500" dirty="0"/>
              <a:t>CS 4700 / CS 5700</a:t>
            </a:r>
            <a:br>
              <a:rPr lang="en-US" sz="4500" dirty="0"/>
            </a:br>
            <a:r>
              <a:rPr lang="en-US" sz="3675" dirty="0"/>
              <a:t>Network Fundamentals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Revised 9/25/21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75162" y="2622176"/>
            <a:ext cx="6874775" cy="1600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00" b="1" dirty="0">
                <a:solidFill>
                  <a:schemeClr val="tx1"/>
                </a:solidFill>
              </a:rPr>
              <a:t>Lecture 8: Intra Domain Routing</a:t>
            </a:r>
          </a:p>
          <a:p>
            <a:endParaRPr lang="en-US" sz="2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Link State Routing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node </a:t>
            </a:r>
            <a:r>
              <a:rPr lang="en-US" b="1" dirty="0"/>
              <a:t>knows its connectivity and cost </a:t>
            </a:r>
            <a:r>
              <a:rPr lang="en-US" dirty="0"/>
              <a:t>to direct neighbors</a:t>
            </a:r>
          </a:p>
          <a:p>
            <a:r>
              <a:rPr lang="en-US" dirty="0"/>
              <a:t>Each node </a:t>
            </a:r>
            <a:r>
              <a:rPr lang="en-US" b="1" dirty="0"/>
              <a:t>tells every other node </a:t>
            </a:r>
            <a:r>
              <a:rPr lang="en-US" dirty="0"/>
              <a:t>this information</a:t>
            </a:r>
          </a:p>
          <a:p>
            <a:r>
              <a:rPr lang="en-US" dirty="0"/>
              <a:t>Each node </a:t>
            </a:r>
            <a:r>
              <a:rPr lang="en-US" b="1" dirty="0"/>
              <a:t>learns complete network topology</a:t>
            </a:r>
          </a:p>
          <a:p>
            <a:r>
              <a:rPr lang="en-US" dirty="0"/>
              <a:t>Use </a:t>
            </a:r>
            <a:r>
              <a:rPr lang="en-US" dirty="0" err="1"/>
              <a:t>Dijkstra</a:t>
            </a:r>
            <a:r>
              <a:rPr lang="en-US" dirty="0"/>
              <a:t> to compute shortest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t>10</a:t>
            </a:fld>
            <a:endParaRPr lang="en-US"/>
          </a:p>
        </p:txBody>
      </p:sp>
      <p:cxnSp>
        <p:nvCxnSpPr>
          <p:cNvPr id="14" name="Straight Connector 13"/>
          <p:cNvCxnSpPr>
            <a:stCxn id="9" idx="1"/>
            <a:endCxn id="8" idx="3"/>
          </p:cNvCxnSpPr>
          <p:nvPr/>
        </p:nvCxnSpPr>
        <p:spPr>
          <a:xfrm flipH="1">
            <a:off x="3408519" y="3281591"/>
            <a:ext cx="858118" cy="38372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1"/>
            <a:endCxn id="8" idx="3"/>
          </p:cNvCxnSpPr>
          <p:nvPr/>
        </p:nvCxnSpPr>
        <p:spPr>
          <a:xfrm flipH="1" flipV="1">
            <a:off x="3408518" y="3665311"/>
            <a:ext cx="858117" cy="428851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1"/>
            <a:endCxn id="7" idx="3"/>
          </p:cNvCxnSpPr>
          <p:nvPr/>
        </p:nvCxnSpPr>
        <p:spPr>
          <a:xfrm flipH="1">
            <a:off x="3408519" y="4094162"/>
            <a:ext cx="858118" cy="248324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1"/>
            <a:endCxn id="7" idx="3"/>
          </p:cNvCxnSpPr>
          <p:nvPr/>
        </p:nvCxnSpPr>
        <p:spPr>
          <a:xfrm flipH="1" flipV="1">
            <a:off x="3408517" y="4342484"/>
            <a:ext cx="858117" cy="53159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2"/>
            <a:endCxn id="7" idx="0"/>
          </p:cNvCxnSpPr>
          <p:nvPr/>
        </p:nvCxnSpPr>
        <p:spPr>
          <a:xfrm flipH="1">
            <a:off x="3166601" y="3807959"/>
            <a:ext cx="1" cy="39187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2" idx="2"/>
            <a:endCxn id="13" idx="0"/>
          </p:cNvCxnSpPr>
          <p:nvPr/>
        </p:nvCxnSpPr>
        <p:spPr>
          <a:xfrm>
            <a:off x="5855660" y="3807958"/>
            <a:ext cx="0" cy="39187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3"/>
            <a:endCxn id="12" idx="1"/>
          </p:cNvCxnSpPr>
          <p:nvPr/>
        </p:nvCxnSpPr>
        <p:spPr>
          <a:xfrm>
            <a:off x="4750474" y="3281589"/>
            <a:ext cx="863270" cy="383721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1" idx="3"/>
            <a:endCxn id="13" idx="1"/>
          </p:cNvCxnSpPr>
          <p:nvPr/>
        </p:nvCxnSpPr>
        <p:spPr>
          <a:xfrm flipV="1">
            <a:off x="4750472" y="4342484"/>
            <a:ext cx="863272" cy="53159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3"/>
            <a:endCxn id="12" idx="1"/>
          </p:cNvCxnSpPr>
          <p:nvPr/>
        </p:nvCxnSpPr>
        <p:spPr>
          <a:xfrm flipV="1">
            <a:off x="4750471" y="3665310"/>
            <a:ext cx="863271" cy="42885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683" y="4199838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683" y="3522663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637" y="3138943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637" y="3951514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634" y="4731429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744" y="3522664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744" y="4199838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Straight Arrow Connector 43"/>
          <p:cNvCxnSpPr>
            <a:stCxn id="8" idx="2"/>
            <a:endCxn id="7" idx="0"/>
          </p:cNvCxnSpPr>
          <p:nvPr/>
        </p:nvCxnSpPr>
        <p:spPr>
          <a:xfrm flipH="1">
            <a:off x="3166601" y="3807959"/>
            <a:ext cx="1" cy="391879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9" idx="1"/>
          </p:cNvCxnSpPr>
          <p:nvPr/>
        </p:nvCxnSpPr>
        <p:spPr>
          <a:xfrm flipV="1">
            <a:off x="3408519" y="3281591"/>
            <a:ext cx="858118" cy="383720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8" idx="3"/>
            <a:endCxn id="10" idx="1"/>
          </p:cNvCxnSpPr>
          <p:nvPr/>
        </p:nvCxnSpPr>
        <p:spPr>
          <a:xfrm>
            <a:off x="3408518" y="3665311"/>
            <a:ext cx="858117" cy="428851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7" idx="3"/>
            <a:endCxn id="10" idx="1"/>
          </p:cNvCxnSpPr>
          <p:nvPr/>
        </p:nvCxnSpPr>
        <p:spPr>
          <a:xfrm flipV="1">
            <a:off x="3408519" y="4094162"/>
            <a:ext cx="858118" cy="248324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11" idx="1"/>
          </p:cNvCxnSpPr>
          <p:nvPr/>
        </p:nvCxnSpPr>
        <p:spPr>
          <a:xfrm>
            <a:off x="3408520" y="4342484"/>
            <a:ext cx="858116" cy="531593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9" idx="3"/>
            <a:endCxn id="12" idx="1"/>
          </p:cNvCxnSpPr>
          <p:nvPr/>
        </p:nvCxnSpPr>
        <p:spPr>
          <a:xfrm>
            <a:off x="4750474" y="3281589"/>
            <a:ext cx="863270" cy="383721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0" idx="3"/>
            <a:endCxn id="12" idx="1"/>
          </p:cNvCxnSpPr>
          <p:nvPr/>
        </p:nvCxnSpPr>
        <p:spPr>
          <a:xfrm flipV="1">
            <a:off x="4750471" y="3665310"/>
            <a:ext cx="863271" cy="428850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1" idx="3"/>
            <a:endCxn id="13" idx="1"/>
          </p:cNvCxnSpPr>
          <p:nvPr/>
        </p:nvCxnSpPr>
        <p:spPr>
          <a:xfrm flipV="1">
            <a:off x="4750472" y="4342484"/>
            <a:ext cx="863272" cy="531593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2" idx="2"/>
            <a:endCxn id="13" idx="0"/>
          </p:cNvCxnSpPr>
          <p:nvPr/>
        </p:nvCxnSpPr>
        <p:spPr>
          <a:xfrm>
            <a:off x="5855660" y="3807958"/>
            <a:ext cx="0" cy="391878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1722489" y="2147405"/>
            <a:ext cx="1669522" cy="1052739"/>
            <a:chOff x="729342" y="2971800"/>
            <a:chExt cx="2226029" cy="1403652"/>
          </a:xfrm>
          <a:solidFill>
            <a:schemeClr val="bg2"/>
          </a:solidFill>
        </p:grpSpPr>
        <p:sp>
          <p:nvSpPr>
            <p:cNvPr id="95" name="Rectangular Callout 94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33822"/>
                <a:gd name="adj2" fmla="val 92456"/>
              </a:avLst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69" name="Straight Connector 68"/>
            <p:cNvCxnSpPr>
              <a:stCxn id="80" idx="1"/>
              <a:endCxn id="79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81" idx="1"/>
              <a:endCxn id="79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81" idx="1"/>
              <a:endCxn id="78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82" idx="1"/>
              <a:endCxn id="78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79" idx="2"/>
              <a:endCxn id="78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83" idx="2"/>
              <a:endCxn id="84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80" idx="3"/>
              <a:endCxn id="83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82" idx="3"/>
              <a:endCxn id="84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81" idx="3"/>
              <a:endCxn id="83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8" name="Group 97"/>
          <p:cNvGrpSpPr/>
          <p:nvPr/>
        </p:nvGrpSpPr>
        <p:grpSpPr>
          <a:xfrm>
            <a:off x="2452030" y="878172"/>
            <a:ext cx="1669522" cy="1052739"/>
            <a:chOff x="729342" y="2971800"/>
            <a:chExt cx="2226029" cy="1403652"/>
          </a:xfrm>
          <a:solidFill>
            <a:schemeClr val="bg2"/>
          </a:solidFill>
        </p:grpSpPr>
        <p:sp>
          <p:nvSpPr>
            <p:cNvPr id="99" name="Rectangular Callout 98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64631"/>
                <a:gd name="adj2" fmla="val 249888"/>
              </a:avLst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00" name="Straight Connector 99"/>
            <p:cNvCxnSpPr>
              <a:stCxn id="111" idx="1"/>
              <a:endCxn id="110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112" idx="1"/>
              <a:endCxn id="110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112" idx="1"/>
              <a:endCxn id="109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113" idx="1"/>
              <a:endCxn id="109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10" idx="2"/>
              <a:endCxn id="109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14" idx="2"/>
              <a:endCxn id="115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11" idx="3"/>
              <a:endCxn id="114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3" idx="3"/>
              <a:endCxn id="115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112" idx="3"/>
              <a:endCxn id="114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6" name="Group 115"/>
          <p:cNvGrpSpPr/>
          <p:nvPr/>
        </p:nvGrpSpPr>
        <p:grpSpPr>
          <a:xfrm>
            <a:off x="5164636" y="1238945"/>
            <a:ext cx="1669522" cy="1052739"/>
            <a:chOff x="729342" y="2971800"/>
            <a:chExt cx="2226029" cy="1403652"/>
          </a:xfrm>
          <a:solidFill>
            <a:schemeClr val="bg2"/>
          </a:solidFill>
        </p:grpSpPr>
        <p:sp>
          <p:nvSpPr>
            <p:cNvPr id="117" name="Rectangular Callout 116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12635"/>
                <a:gd name="adj2" fmla="val 171560"/>
              </a:avLst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18" name="Straight Connector 117"/>
            <p:cNvCxnSpPr>
              <a:stCxn id="129" idx="1"/>
              <a:endCxn id="128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30" idx="1"/>
              <a:endCxn id="128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30" idx="1"/>
              <a:endCxn id="127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131" idx="1"/>
              <a:endCxn id="127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128" idx="2"/>
              <a:endCxn id="127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32" idx="2"/>
              <a:endCxn id="133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9" idx="3"/>
              <a:endCxn id="132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31" idx="3"/>
              <a:endCxn id="133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30" idx="3"/>
              <a:endCxn id="132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4" name="Group 133"/>
          <p:cNvGrpSpPr/>
          <p:nvPr/>
        </p:nvGrpSpPr>
        <p:grpSpPr>
          <a:xfrm>
            <a:off x="6228265" y="2371498"/>
            <a:ext cx="1669522" cy="1052739"/>
            <a:chOff x="729342" y="2971800"/>
            <a:chExt cx="2226029" cy="1403652"/>
          </a:xfrm>
          <a:solidFill>
            <a:schemeClr val="bg2"/>
          </a:solidFill>
        </p:grpSpPr>
        <p:sp>
          <p:nvSpPr>
            <p:cNvPr id="135" name="Rectangular Callout 134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69850"/>
                <a:gd name="adj2" fmla="val 130458"/>
              </a:avLst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36" name="Straight Connector 135"/>
            <p:cNvCxnSpPr>
              <a:stCxn id="147" idx="1"/>
              <a:endCxn id="146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stCxn id="148" idx="1"/>
              <a:endCxn id="146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48" idx="1"/>
              <a:endCxn id="145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>
              <a:stCxn id="149" idx="1"/>
              <a:endCxn id="145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46" idx="2"/>
              <a:endCxn id="145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50" idx="2"/>
              <a:endCxn id="151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47" idx="3"/>
              <a:endCxn id="150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149" idx="3"/>
              <a:endCxn id="151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48" idx="3"/>
              <a:endCxn id="150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2" name="Group 151"/>
          <p:cNvGrpSpPr/>
          <p:nvPr/>
        </p:nvGrpSpPr>
        <p:grpSpPr>
          <a:xfrm>
            <a:off x="1183017" y="3603955"/>
            <a:ext cx="1669522" cy="1052739"/>
            <a:chOff x="729342" y="2971800"/>
            <a:chExt cx="2226029" cy="1403652"/>
          </a:xfrm>
          <a:solidFill>
            <a:schemeClr val="bg2"/>
          </a:solidFill>
        </p:grpSpPr>
        <p:sp>
          <p:nvSpPr>
            <p:cNvPr id="153" name="Rectangular Callout 152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62674"/>
                <a:gd name="adj2" fmla="val 17230"/>
              </a:avLst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54" name="Straight Connector 153"/>
            <p:cNvCxnSpPr>
              <a:stCxn id="165" idx="1"/>
              <a:endCxn id="164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66" idx="1"/>
              <a:endCxn id="164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66" idx="1"/>
              <a:endCxn id="163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167" idx="1"/>
              <a:endCxn id="163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64" idx="2"/>
              <a:endCxn id="163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68" idx="2"/>
              <a:endCxn id="169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65" idx="3"/>
              <a:endCxn id="168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67" idx="3"/>
              <a:endCxn id="169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66" idx="3"/>
              <a:endCxn id="168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0" name="Group 169"/>
          <p:cNvGrpSpPr/>
          <p:nvPr/>
        </p:nvGrpSpPr>
        <p:grpSpPr>
          <a:xfrm>
            <a:off x="4352658" y="97985"/>
            <a:ext cx="1669522" cy="1052739"/>
            <a:chOff x="729342" y="2971800"/>
            <a:chExt cx="2226029" cy="1403652"/>
          </a:xfrm>
          <a:solidFill>
            <a:schemeClr val="bg2"/>
          </a:solidFill>
        </p:grpSpPr>
        <p:sp>
          <p:nvSpPr>
            <p:cNvPr id="171" name="Rectangular Callout 170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46378"/>
                <a:gd name="adj2" fmla="val 246011"/>
              </a:avLst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72" name="Straight Connector 171"/>
            <p:cNvCxnSpPr>
              <a:stCxn id="183" idx="1"/>
              <a:endCxn id="182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>
              <a:stCxn id="184" idx="1"/>
              <a:endCxn id="182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84" idx="1"/>
              <a:endCxn id="181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85" idx="1"/>
              <a:endCxn id="181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>
              <a:stCxn id="182" idx="2"/>
              <a:endCxn id="181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>
              <a:stCxn id="186" idx="2"/>
              <a:endCxn id="187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83" idx="3"/>
              <a:endCxn id="186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5" idx="3"/>
              <a:endCxn id="187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4" idx="3"/>
              <a:endCxn id="186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242854" y="3951512"/>
            <a:ext cx="1669522" cy="1052739"/>
            <a:chOff x="729342" y="2971800"/>
            <a:chExt cx="2226029" cy="1403652"/>
          </a:xfrm>
          <a:solidFill>
            <a:schemeClr val="bg2"/>
          </a:solidFill>
        </p:grpSpPr>
        <p:sp>
          <p:nvSpPr>
            <p:cNvPr id="189" name="Rectangular Callout 188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145159"/>
                <a:gd name="adj2" fmla="val 41271"/>
              </a:avLst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90" name="Straight Connector 189"/>
            <p:cNvCxnSpPr>
              <a:stCxn id="201" idx="1"/>
              <a:endCxn id="200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202" idx="1"/>
              <a:endCxn id="200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202" idx="1"/>
              <a:endCxn id="199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203" idx="1"/>
              <a:endCxn id="199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stCxn id="200" idx="2"/>
              <a:endCxn id="199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204" idx="2"/>
              <a:endCxn id="205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201" idx="3"/>
              <a:endCxn id="204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203" idx="3"/>
              <a:endCxn id="205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202" idx="3"/>
              <a:endCxn id="204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259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Flooding Details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Each </a:t>
            </a:r>
            <a:r>
              <a:rPr lang="en-US" b="1" dirty="0"/>
              <a:t>router</a:t>
            </a:r>
            <a:r>
              <a:rPr lang="en-US" dirty="0"/>
              <a:t> periodically </a:t>
            </a:r>
            <a:r>
              <a:rPr lang="en-US" b="1" dirty="0"/>
              <a:t>generates</a:t>
            </a:r>
            <a:r>
              <a:rPr lang="en-US" dirty="0"/>
              <a:t> </a:t>
            </a:r>
            <a:r>
              <a:rPr lang="en-US" b="1" dirty="0"/>
              <a:t>Link State Packet (LSP)</a:t>
            </a:r>
          </a:p>
          <a:p>
            <a:pPr lvl="1"/>
            <a:r>
              <a:rPr lang="en-US" dirty="0"/>
              <a:t>ID of node generating the LSP</a:t>
            </a:r>
          </a:p>
          <a:p>
            <a:pPr lvl="1"/>
            <a:r>
              <a:rPr lang="en-US" dirty="0"/>
              <a:t>List of direct neighbors and costs</a:t>
            </a:r>
          </a:p>
          <a:p>
            <a:pPr lvl="1"/>
            <a:r>
              <a:rPr lang="en-US" dirty="0"/>
              <a:t>Sequence number (64-bit, assumed to never wrap)</a:t>
            </a:r>
          </a:p>
          <a:p>
            <a:pPr lvl="1"/>
            <a:r>
              <a:rPr lang="en-US" dirty="0"/>
              <a:t>Time to live</a:t>
            </a:r>
          </a:p>
          <a:p>
            <a:r>
              <a:rPr lang="en-US" dirty="0"/>
              <a:t>Flood is </a:t>
            </a:r>
            <a:r>
              <a:rPr lang="en-US" b="1" dirty="0"/>
              <a:t>reliable</a:t>
            </a:r>
            <a:r>
              <a:rPr lang="en-US" dirty="0"/>
              <a:t> (</a:t>
            </a:r>
            <a:r>
              <a:rPr lang="en-US" dirty="0" err="1"/>
              <a:t>ack</a:t>
            </a:r>
            <a:r>
              <a:rPr lang="en-US" dirty="0"/>
              <a:t> + retransmission)</a:t>
            </a:r>
          </a:p>
          <a:p>
            <a:r>
              <a:rPr lang="en-US" dirty="0"/>
              <a:t>Sequence number </a:t>
            </a:r>
            <a:r>
              <a:rPr lang="en-US" b="1" dirty="0"/>
              <a:t>“versions” </a:t>
            </a:r>
            <a:r>
              <a:rPr lang="en-US" dirty="0"/>
              <a:t>each LSP</a:t>
            </a:r>
          </a:p>
          <a:p>
            <a:r>
              <a:rPr lang="en-US" dirty="0"/>
              <a:t>Receivers </a:t>
            </a:r>
            <a:r>
              <a:rPr lang="en-US" b="1" dirty="0"/>
              <a:t>flood received LSPs to</a:t>
            </a:r>
            <a:r>
              <a:rPr lang="en-US" dirty="0"/>
              <a:t> their own </a:t>
            </a:r>
            <a:r>
              <a:rPr lang="en-US" b="1" dirty="0"/>
              <a:t>neighbors</a:t>
            </a:r>
          </a:p>
          <a:p>
            <a:pPr lvl="1"/>
            <a:r>
              <a:rPr lang="en-US" dirty="0"/>
              <a:t>Except whoever originated the LSP</a:t>
            </a:r>
          </a:p>
          <a:p>
            <a:r>
              <a:rPr lang="en-US" b="1" dirty="0"/>
              <a:t>LSPs</a:t>
            </a:r>
            <a:r>
              <a:rPr lang="en-US" dirty="0"/>
              <a:t> also </a:t>
            </a:r>
            <a:r>
              <a:rPr lang="en-US" b="1" dirty="0"/>
              <a:t>generated</a:t>
            </a:r>
            <a:r>
              <a:rPr lang="en-US" dirty="0"/>
              <a:t> when </a:t>
            </a:r>
            <a:r>
              <a:rPr lang="en-US" b="1" dirty="0"/>
              <a:t>link states change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4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Dijkstra’s</a:t>
            </a:r>
            <a:r>
              <a:rPr lang="en-US" dirty="0"/>
              <a:t> Algorithm</a:t>
            </a:r>
          </a:p>
        </p:txBody>
      </p:sp>
      <p:graphicFrame>
        <p:nvGraphicFramePr>
          <p:cNvPr id="34" name="Content Placeholder 3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190398"/>
              </p:ext>
            </p:extLst>
          </p:nvPr>
        </p:nvGraphicFramePr>
        <p:xfrm>
          <a:off x="1362077" y="1041797"/>
          <a:ext cx="6502006" cy="197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88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88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Step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Start S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Wingdings" pitchFamily="2" charset="2"/>
                        </a:rPr>
                        <a:t>B</a:t>
                      </a:r>
                      <a:endParaRPr lang="en-US" sz="1400" dirty="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Wingdings" pitchFamily="2" charset="2"/>
                        </a:rPr>
                        <a:t>C</a:t>
                      </a:r>
                      <a:endParaRPr lang="en-US" sz="1400" dirty="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Wingdings" pitchFamily="2" charset="2"/>
                        </a:rPr>
                        <a:t>D</a:t>
                      </a:r>
                      <a:endParaRPr lang="en-US" sz="1400" dirty="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Wingdings" pitchFamily="2" charset="2"/>
                        </a:rPr>
                        <a:t>E</a:t>
                      </a:r>
                      <a:endParaRPr lang="en-US" sz="1400" dirty="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Wingdings" pitchFamily="2" charset="2"/>
                        </a:rPr>
                        <a:t>F</a:t>
                      </a:r>
                      <a:endParaRPr lang="en-US" sz="1400" dirty="0"/>
                    </a:p>
                  </a:txBody>
                  <a:tcPr marL="67262" marR="67262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2, A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5, A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1, A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sz="1400" dirty="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sz="1400" dirty="0"/>
                    </a:p>
                  </a:txBody>
                  <a:tcPr marL="67262" marR="67262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4, D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2, D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sz="1400" dirty="0"/>
                    </a:p>
                  </a:txBody>
                  <a:tcPr marL="67262" marR="67262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ADE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3, E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4, E</a:t>
                      </a:r>
                    </a:p>
                  </a:txBody>
                  <a:tcPr marL="67262" marR="67262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ADEB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ADEBC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ADEBCF</a:t>
                      </a:r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7262" marR="67262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7262" marR="67262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1188414" y="3306623"/>
            <a:ext cx="2648211" cy="1648387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>
            <a:stCxn id="18" idx="3"/>
            <a:endCxn id="17" idx="4"/>
          </p:cNvCxnSpPr>
          <p:nvPr/>
        </p:nvCxnSpPr>
        <p:spPr>
          <a:xfrm flipH="1">
            <a:off x="3329539" y="4261664"/>
            <a:ext cx="406682" cy="36338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5" idx="4"/>
            <a:endCxn id="18" idx="1"/>
          </p:cNvCxnSpPr>
          <p:nvPr/>
        </p:nvCxnSpPr>
        <p:spPr>
          <a:xfrm>
            <a:off x="3329539" y="3600098"/>
            <a:ext cx="406682" cy="41611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4" idx="4"/>
            <a:endCxn id="15" idx="2"/>
          </p:cNvCxnSpPr>
          <p:nvPr/>
        </p:nvCxnSpPr>
        <p:spPr>
          <a:xfrm>
            <a:off x="2455961" y="3600096"/>
            <a:ext cx="3724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7" idx="2"/>
            <a:endCxn id="16" idx="4"/>
          </p:cNvCxnSpPr>
          <p:nvPr/>
        </p:nvCxnSpPr>
        <p:spPr>
          <a:xfrm flipH="1">
            <a:off x="2455961" y="4625044"/>
            <a:ext cx="372432" cy="375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3"/>
            <a:endCxn id="16" idx="2"/>
          </p:cNvCxnSpPr>
          <p:nvPr/>
        </p:nvCxnSpPr>
        <p:spPr>
          <a:xfrm>
            <a:off x="1603632" y="4261663"/>
            <a:ext cx="351182" cy="36713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1603632" y="3722821"/>
            <a:ext cx="601755" cy="29339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6" idx="1"/>
            <a:endCxn id="14" idx="3"/>
          </p:cNvCxnSpPr>
          <p:nvPr/>
        </p:nvCxnSpPr>
        <p:spPr>
          <a:xfrm flipV="1">
            <a:off x="2205387" y="3722823"/>
            <a:ext cx="0" cy="78325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Magnetic Disk 12"/>
          <p:cNvSpPr/>
          <p:nvPr/>
        </p:nvSpPr>
        <p:spPr>
          <a:xfrm>
            <a:off x="1353059" y="4016215"/>
            <a:ext cx="501147" cy="24545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en-US" sz="1350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1954814" y="3477373"/>
            <a:ext cx="501147" cy="24545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sz="1350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2828393" y="3477373"/>
            <a:ext cx="501147" cy="24545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en-US" sz="1350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1954814" y="4506071"/>
            <a:ext cx="501147" cy="24545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en-US" sz="1350" dirty="0"/>
          </a:p>
        </p:txBody>
      </p:sp>
      <p:sp>
        <p:nvSpPr>
          <p:cNvPr id="17" name="Flowchart: Magnetic Disk 16"/>
          <p:cNvSpPr/>
          <p:nvPr/>
        </p:nvSpPr>
        <p:spPr>
          <a:xfrm>
            <a:off x="2828393" y="4502320"/>
            <a:ext cx="501147" cy="24545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en-US" sz="1350" dirty="0"/>
          </a:p>
        </p:txBody>
      </p:sp>
      <p:sp>
        <p:nvSpPr>
          <p:cNvPr id="18" name="Flowchart: Magnetic Disk 17"/>
          <p:cNvSpPr/>
          <p:nvPr/>
        </p:nvSpPr>
        <p:spPr>
          <a:xfrm>
            <a:off x="3485648" y="4016215"/>
            <a:ext cx="501147" cy="24545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endParaRPr lang="en-US" sz="1350" dirty="0"/>
          </a:p>
        </p:txBody>
      </p:sp>
      <p:cxnSp>
        <p:nvCxnSpPr>
          <p:cNvPr id="19" name="Straight Connector 18"/>
          <p:cNvCxnSpPr>
            <a:stCxn id="15" idx="3"/>
            <a:endCxn id="16" idx="4"/>
          </p:cNvCxnSpPr>
          <p:nvPr/>
        </p:nvCxnSpPr>
        <p:spPr>
          <a:xfrm flipH="1">
            <a:off x="2455960" y="3722823"/>
            <a:ext cx="623006" cy="90597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3" idx="1"/>
            <a:endCxn id="15" idx="1"/>
          </p:cNvCxnSpPr>
          <p:nvPr/>
        </p:nvCxnSpPr>
        <p:spPr>
          <a:xfrm rot="5400000" flipH="1" flipV="1">
            <a:off x="2071880" y="3009125"/>
            <a:ext cx="538843" cy="1475334"/>
          </a:xfrm>
          <a:prstGeom prst="bentConnector3">
            <a:avLst>
              <a:gd name="adj1" fmla="val 13948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10806" y="2970763"/>
            <a:ext cx="24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endParaRPr lang="en-US" sz="1350" dirty="0"/>
          </a:p>
        </p:txBody>
      </p:sp>
      <p:sp>
        <p:nvSpPr>
          <p:cNvPr id="22" name="TextBox 21"/>
          <p:cNvSpPr txBox="1"/>
          <p:nvPr/>
        </p:nvSpPr>
        <p:spPr>
          <a:xfrm>
            <a:off x="1697296" y="3582030"/>
            <a:ext cx="24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2528496" y="3311663"/>
            <a:ext cx="24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US" sz="1350" dirty="0"/>
          </a:p>
        </p:txBody>
      </p:sp>
      <p:sp>
        <p:nvSpPr>
          <p:cNvPr id="24" name="TextBox 23"/>
          <p:cNvSpPr txBox="1"/>
          <p:nvPr/>
        </p:nvSpPr>
        <p:spPr>
          <a:xfrm>
            <a:off x="3507200" y="3521728"/>
            <a:ext cx="24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endParaRPr lang="en-US" sz="1350" dirty="0"/>
          </a:p>
        </p:txBody>
      </p:sp>
      <p:sp>
        <p:nvSpPr>
          <p:cNvPr id="25" name="TextBox 24"/>
          <p:cNvSpPr txBox="1"/>
          <p:nvPr/>
        </p:nvSpPr>
        <p:spPr>
          <a:xfrm>
            <a:off x="3497380" y="4417593"/>
            <a:ext cx="24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sp>
        <p:nvSpPr>
          <p:cNvPr id="26" name="TextBox 25"/>
          <p:cNvSpPr txBox="1"/>
          <p:nvPr/>
        </p:nvSpPr>
        <p:spPr>
          <a:xfrm>
            <a:off x="2528497" y="4608759"/>
            <a:ext cx="24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85483" y="4385824"/>
            <a:ext cx="24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18892" y="3960724"/>
            <a:ext cx="24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cxnSp>
        <p:nvCxnSpPr>
          <p:cNvPr id="29" name="Straight Connector 28"/>
          <p:cNvCxnSpPr>
            <a:stCxn id="15" idx="3"/>
            <a:endCxn id="17" idx="1"/>
          </p:cNvCxnSpPr>
          <p:nvPr/>
        </p:nvCxnSpPr>
        <p:spPr>
          <a:xfrm>
            <a:off x="3078966" y="3722823"/>
            <a:ext cx="0" cy="77949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724046" y="4122005"/>
            <a:ext cx="24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US" sz="1350" dirty="0"/>
          </a:p>
        </p:txBody>
      </p:sp>
      <p:sp>
        <p:nvSpPr>
          <p:cNvPr id="31" name="TextBox 30"/>
          <p:cNvSpPr txBox="1"/>
          <p:nvPr/>
        </p:nvSpPr>
        <p:spPr>
          <a:xfrm>
            <a:off x="3099102" y="3962420"/>
            <a:ext cx="24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US" sz="1350" dirty="0"/>
          </a:p>
        </p:txBody>
      </p:sp>
      <p:sp>
        <p:nvSpPr>
          <p:cNvPr id="35" name="Rectangle 34"/>
          <p:cNvSpPr/>
          <p:nvPr/>
        </p:nvSpPr>
        <p:spPr>
          <a:xfrm>
            <a:off x="1188416" y="1609921"/>
            <a:ext cx="6729959" cy="2644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Rectangle 35"/>
          <p:cNvSpPr/>
          <p:nvPr/>
        </p:nvSpPr>
        <p:spPr>
          <a:xfrm>
            <a:off x="1167790" y="1880140"/>
            <a:ext cx="6729959" cy="2644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Rectangle 36"/>
          <p:cNvSpPr/>
          <p:nvPr/>
        </p:nvSpPr>
        <p:spPr>
          <a:xfrm>
            <a:off x="1221466" y="2150350"/>
            <a:ext cx="6729959" cy="2644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Rectangle 37"/>
          <p:cNvSpPr/>
          <p:nvPr/>
        </p:nvSpPr>
        <p:spPr>
          <a:xfrm>
            <a:off x="1188416" y="2419190"/>
            <a:ext cx="6729959" cy="2644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Rectangle 38"/>
          <p:cNvSpPr/>
          <p:nvPr/>
        </p:nvSpPr>
        <p:spPr>
          <a:xfrm>
            <a:off x="1213204" y="2691861"/>
            <a:ext cx="6729959" cy="3617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Text Box 89"/>
          <p:cNvSpPr txBox="1">
            <a:spLocks noChangeArrowheads="1"/>
          </p:cNvSpPr>
          <p:nvPr/>
        </p:nvSpPr>
        <p:spPr bwMode="auto">
          <a:xfrm>
            <a:off x="4824011" y="3302326"/>
            <a:ext cx="2982848" cy="168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500" dirty="0"/>
              <a:t> </a:t>
            </a:r>
            <a:r>
              <a:rPr lang="en-US" sz="1500" b="1" i="1" dirty="0"/>
              <a:t>Initialization:</a:t>
            </a:r>
            <a:r>
              <a:rPr lang="en-US" sz="1500" dirty="0"/>
              <a:t>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500" dirty="0"/>
              <a:t>   S = {A};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500" dirty="0"/>
              <a:t>   for all nodes </a:t>
            </a:r>
            <a:r>
              <a:rPr lang="en-US" sz="1500" i="1" dirty="0"/>
              <a:t>v</a:t>
            </a:r>
            <a:r>
              <a:rPr lang="en-US" sz="1500" dirty="0"/>
              <a:t>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500" dirty="0"/>
              <a:t>     if </a:t>
            </a:r>
            <a:r>
              <a:rPr lang="en-US" sz="1500" i="1" dirty="0"/>
              <a:t>v</a:t>
            </a:r>
            <a:r>
              <a:rPr lang="en-US" sz="1500" dirty="0"/>
              <a:t> adjacent to </a:t>
            </a:r>
            <a:r>
              <a:rPr lang="en-US" sz="1500" i="1" dirty="0"/>
              <a:t>A</a:t>
            </a:r>
            <a:r>
              <a:rPr lang="en-US" sz="1500" dirty="0"/>
              <a:t>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500" dirty="0"/>
              <a:t>       then D(v) = c(</a:t>
            </a:r>
            <a:r>
              <a:rPr lang="en-US" sz="1500" dirty="0" err="1"/>
              <a:t>A,v</a:t>
            </a:r>
            <a:r>
              <a:rPr lang="en-US" sz="1500" dirty="0"/>
              <a:t>);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500" dirty="0"/>
              <a:t>       else D(v) = 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∞</a:t>
            </a:r>
            <a:r>
              <a:rPr lang="en-US" sz="1500" dirty="0"/>
              <a:t>;</a:t>
            </a:r>
          </a:p>
          <a:p>
            <a:pPr algn="l"/>
            <a:r>
              <a:rPr lang="en-US" sz="1500" dirty="0"/>
              <a:t>…</a:t>
            </a:r>
          </a:p>
        </p:txBody>
      </p:sp>
      <p:cxnSp>
        <p:nvCxnSpPr>
          <p:cNvPr id="42" name="Straight Arrow Connector 41"/>
          <p:cNvCxnSpPr>
            <a:stCxn id="13" idx="3"/>
            <a:endCxn id="16" idx="2"/>
          </p:cNvCxnSpPr>
          <p:nvPr/>
        </p:nvCxnSpPr>
        <p:spPr>
          <a:xfrm>
            <a:off x="1603632" y="4261663"/>
            <a:ext cx="351182" cy="367133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6" idx="4"/>
            <a:endCxn id="17" idx="2"/>
          </p:cNvCxnSpPr>
          <p:nvPr/>
        </p:nvCxnSpPr>
        <p:spPr>
          <a:xfrm flipV="1">
            <a:off x="2455961" y="4625044"/>
            <a:ext cx="372432" cy="375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3" idx="1"/>
            <a:endCxn id="14" idx="3"/>
          </p:cNvCxnSpPr>
          <p:nvPr/>
        </p:nvCxnSpPr>
        <p:spPr>
          <a:xfrm flipV="1">
            <a:off x="1603632" y="3722821"/>
            <a:ext cx="601755" cy="293393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7" idx="1"/>
            <a:endCxn id="15" idx="3"/>
          </p:cNvCxnSpPr>
          <p:nvPr/>
        </p:nvCxnSpPr>
        <p:spPr>
          <a:xfrm flipV="1">
            <a:off x="3078966" y="3722823"/>
            <a:ext cx="0" cy="779498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4"/>
            <a:endCxn id="18" idx="3"/>
          </p:cNvCxnSpPr>
          <p:nvPr/>
        </p:nvCxnSpPr>
        <p:spPr>
          <a:xfrm flipV="1">
            <a:off x="3329539" y="4261664"/>
            <a:ext cx="406682" cy="363381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91"/>
          <p:cNvSpPr txBox="1">
            <a:spLocks noChangeArrowheads="1"/>
          </p:cNvSpPr>
          <p:nvPr/>
        </p:nvSpPr>
        <p:spPr bwMode="auto">
          <a:xfrm>
            <a:off x="4047509" y="3119027"/>
            <a:ext cx="3945230" cy="191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en-US" sz="1500" dirty="0"/>
              <a:t>…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1500" dirty="0"/>
              <a:t> </a:t>
            </a:r>
            <a:r>
              <a:rPr lang="en-US" sz="1500" b="1" i="1" dirty="0"/>
              <a:t>Loop</a:t>
            </a:r>
            <a:r>
              <a:rPr lang="en-US" sz="1500" i="1" dirty="0"/>
              <a:t> </a:t>
            </a:r>
            <a:endParaRPr lang="en-US" sz="1500" dirty="0"/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1500" dirty="0"/>
              <a:t>   find w not in S </a:t>
            </a:r>
            <a:r>
              <a:rPr lang="en-US" sz="1500" dirty="0" err="1"/>
              <a:t>s.t.</a:t>
            </a:r>
            <a:r>
              <a:rPr lang="en-US" sz="1500" dirty="0"/>
              <a:t> </a:t>
            </a:r>
            <a:r>
              <a:rPr lang="en-US" sz="1500" dirty="0" err="1"/>
              <a:t>D(w</a:t>
            </a:r>
            <a:r>
              <a:rPr lang="en-US" sz="1500" dirty="0"/>
              <a:t>) is a minimum;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1500" dirty="0"/>
              <a:t>   add w to S;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1500" dirty="0"/>
              <a:t>   update D(v) for all v adjacent </a:t>
            </a:r>
          </a:p>
          <a:p>
            <a:pPr lvl="1">
              <a:buClr>
                <a:schemeClr val="accent2"/>
              </a:buClr>
              <a:tabLst>
                <a:tab pos="511969" algn="l"/>
              </a:tabLst>
            </a:pPr>
            <a:r>
              <a:rPr lang="en-US" sz="1500" dirty="0"/>
              <a:t>	to w and not in S: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1500" dirty="0"/>
              <a:t>      D(v) = min( D(v), D(w) + c(</a:t>
            </a:r>
            <a:r>
              <a:rPr lang="en-US" sz="1500" dirty="0" err="1"/>
              <a:t>w,v</a:t>
            </a:r>
            <a:r>
              <a:rPr lang="en-US" sz="1500" dirty="0"/>
              <a:t>) );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1500" dirty="0"/>
              <a:t> </a:t>
            </a:r>
            <a:r>
              <a:rPr lang="en-US" sz="1500" b="1" i="1" dirty="0"/>
              <a:t>until all nodes in S;</a:t>
            </a:r>
            <a:r>
              <a:rPr lang="en-US" sz="1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480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OSPF vs. IS-IS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62457" y="2244634"/>
            <a:ext cx="2963085" cy="274799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Favored by companies, datacenters</a:t>
            </a:r>
          </a:p>
          <a:p>
            <a:r>
              <a:rPr lang="en-US" dirty="0"/>
              <a:t>More optional features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Built on top of IPv4</a:t>
            </a:r>
          </a:p>
          <a:p>
            <a:pPr lvl="1"/>
            <a:r>
              <a:rPr lang="en-US" dirty="0"/>
              <a:t>LSAs are sent via IPv4</a:t>
            </a:r>
          </a:p>
          <a:p>
            <a:pPr lvl="1"/>
            <a:r>
              <a:rPr lang="en-US" dirty="0"/>
              <a:t>OSPFv3 needed for IPv6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820841" y="2245521"/>
            <a:ext cx="3042999" cy="274710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Favored by ISPs</a:t>
            </a:r>
          </a:p>
          <a:p>
            <a:endParaRPr lang="en-US" sz="900" dirty="0"/>
          </a:p>
          <a:p>
            <a:r>
              <a:rPr lang="en-US" dirty="0"/>
              <a:t>Less “chatty”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Less network overhead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Supports more devices</a:t>
            </a:r>
          </a:p>
          <a:p>
            <a:r>
              <a:rPr lang="en-US" dirty="0">
                <a:sym typeface="Wingdings" panose="05000000000000000000" pitchFamily="2" charset="2"/>
              </a:rPr>
              <a:t>Not tied to IP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Works with IPv4 or IPv6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1362458" y="1731169"/>
            <a:ext cx="2963086" cy="481013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2400" dirty="0"/>
              <a:t>OSPF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4820841" y="1731169"/>
            <a:ext cx="3042999" cy="48101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400" dirty="0"/>
              <a:t>IS-IS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1229020" y="1229032"/>
            <a:ext cx="6673000" cy="5526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/>
              <a:t>Two different implementations of link-state routing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858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 Organizational Structure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idx="1"/>
          </p:nvPr>
        </p:nvSpPr>
        <p:spPr>
          <a:xfrm>
            <a:off x="1143002" y="1539895"/>
            <a:ext cx="3461291" cy="3440063"/>
          </a:xfrm>
        </p:spPr>
        <p:txBody>
          <a:bodyPr>
            <a:normAutofit/>
          </a:bodyPr>
          <a:lstStyle/>
          <a:p>
            <a:r>
              <a:rPr lang="en-US" sz="1800" dirty="0"/>
              <a:t>Organized around overlapping areas</a:t>
            </a:r>
          </a:p>
          <a:p>
            <a:r>
              <a:rPr lang="en-US" sz="1800" dirty="0"/>
              <a:t>Area 0 is the core network</a:t>
            </a:r>
            <a:endParaRPr lang="en-US" sz="1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205785" y="4756879"/>
            <a:ext cx="738014" cy="153491"/>
          </a:xfrm>
        </p:spPr>
        <p:txBody>
          <a:bodyPr>
            <a:noAutofit/>
          </a:bodyPr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1143002" y="965595"/>
            <a:ext cx="3461291" cy="47982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2400" dirty="0"/>
              <a:t>OSPF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4820841" y="965595"/>
            <a:ext cx="3180159" cy="4798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400" dirty="0"/>
              <a:t>IS-IS</a:t>
            </a:r>
          </a:p>
        </p:txBody>
      </p:sp>
      <p:sp>
        <p:nvSpPr>
          <p:cNvPr id="3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820841" y="1487091"/>
            <a:ext cx="3180159" cy="867302"/>
          </a:xfrm>
        </p:spPr>
        <p:txBody>
          <a:bodyPr>
            <a:normAutofit/>
          </a:bodyPr>
          <a:lstStyle/>
          <a:p>
            <a:r>
              <a:rPr lang="en-US" sz="1800" dirty="0"/>
              <a:t>Organized as a 2-level hierarchy</a:t>
            </a:r>
          </a:p>
          <a:p>
            <a:r>
              <a:rPr lang="en-US" sz="1800" dirty="0"/>
              <a:t>Level 2 is the backbone</a:t>
            </a:r>
            <a:endParaRPr lang="en-US" sz="1500" dirty="0"/>
          </a:p>
        </p:txBody>
      </p:sp>
      <p:grpSp>
        <p:nvGrpSpPr>
          <p:cNvPr id="202" name="Group 201"/>
          <p:cNvGrpSpPr/>
          <p:nvPr/>
        </p:nvGrpSpPr>
        <p:grpSpPr>
          <a:xfrm>
            <a:off x="2168738" y="3124160"/>
            <a:ext cx="1478931" cy="1068650"/>
            <a:chOff x="1367651" y="4479872"/>
            <a:chExt cx="1971908" cy="1424867"/>
          </a:xfrm>
        </p:grpSpPr>
        <p:sp>
          <p:nvSpPr>
            <p:cNvPr id="27" name="Oval 26"/>
            <p:cNvSpPr/>
            <p:nvPr/>
          </p:nvSpPr>
          <p:spPr>
            <a:xfrm>
              <a:off x="1367651" y="4479872"/>
              <a:ext cx="1971908" cy="1424867"/>
            </a:xfrm>
            <a:prstGeom prst="ellipse">
              <a:avLst/>
            </a:prstGeom>
            <a:solidFill>
              <a:schemeClr val="accent1"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95790" y="4976359"/>
              <a:ext cx="861348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/>
                <a:t>Area 0</a:t>
              </a: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1211328" y="2486261"/>
            <a:ext cx="1699442" cy="1366068"/>
            <a:chOff x="91104" y="3629343"/>
            <a:chExt cx="2265922" cy="1821424"/>
          </a:xfrm>
        </p:grpSpPr>
        <p:sp>
          <p:nvSpPr>
            <p:cNvPr id="31" name="Oval 30"/>
            <p:cNvSpPr/>
            <p:nvPr/>
          </p:nvSpPr>
          <p:spPr>
            <a:xfrm>
              <a:off x="91104" y="3629343"/>
              <a:ext cx="2265922" cy="1821424"/>
            </a:xfrm>
            <a:prstGeom prst="ellipse">
              <a:avLst/>
            </a:prstGeom>
            <a:solidFill>
              <a:schemeClr val="accent4">
                <a:alpha val="3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9645" y="4386182"/>
              <a:ext cx="861348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/>
                <a:t>Area 1</a:t>
              </a: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2993845" y="2622481"/>
            <a:ext cx="1409651" cy="1193255"/>
            <a:chOff x="2467791" y="3810970"/>
            <a:chExt cx="1879535" cy="1591006"/>
          </a:xfrm>
        </p:grpSpPr>
        <p:sp>
          <p:nvSpPr>
            <p:cNvPr id="28" name="Oval 27"/>
            <p:cNvSpPr/>
            <p:nvPr/>
          </p:nvSpPr>
          <p:spPr>
            <a:xfrm>
              <a:off x="2467791" y="3810970"/>
              <a:ext cx="1879535" cy="1591006"/>
            </a:xfrm>
            <a:prstGeom prst="ellipse">
              <a:avLst/>
            </a:prstGeom>
            <a:solidFill>
              <a:schemeClr val="accent2">
                <a:alpha val="3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962306" y="4384099"/>
              <a:ext cx="861348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/>
                <a:t>Area 2</a:t>
              </a: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2592199" y="3728864"/>
            <a:ext cx="1811297" cy="1118796"/>
            <a:chOff x="1932263" y="5286147"/>
            <a:chExt cx="2415063" cy="1491728"/>
          </a:xfrm>
        </p:grpSpPr>
        <p:sp>
          <p:nvSpPr>
            <p:cNvPr id="29" name="Oval 28"/>
            <p:cNvSpPr/>
            <p:nvPr/>
          </p:nvSpPr>
          <p:spPr>
            <a:xfrm>
              <a:off x="1932263" y="5286147"/>
              <a:ext cx="2415063" cy="1491728"/>
            </a:xfrm>
            <a:prstGeom prst="ellipse">
              <a:avLst/>
            </a:prstGeom>
            <a:solidFill>
              <a:schemeClr val="accent6">
                <a:alpha val="3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41112" y="6120562"/>
              <a:ext cx="861348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/>
                <a:t>Area 3</a:t>
              </a: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1362175" y="3521029"/>
            <a:ext cx="1763975" cy="1233768"/>
            <a:chOff x="292230" y="5009033"/>
            <a:chExt cx="2351967" cy="1645024"/>
          </a:xfrm>
        </p:grpSpPr>
        <p:sp>
          <p:nvSpPr>
            <p:cNvPr id="30" name="Oval 29"/>
            <p:cNvSpPr/>
            <p:nvPr/>
          </p:nvSpPr>
          <p:spPr>
            <a:xfrm>
              <a:off x="292230" y="5009033"/>
              <a:ext cx="2351967" cy="1645024"/>
            </a:xfrm>
            <a:prstGeom prst="ellipse">
              <a:avLst/>
            </a:prstGeom>
            <a:solidFill>
              <a:schemeClr val="accent3">
                <a:alpha val="3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1323" y="5878588"/>
              <a:ext cx="861348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/>
                <a:t>Area 4</a:t>
              </a:r>
            </a:p>
          </p:txBody>
        </p:sp>
      </p:grpSp>
      <p:cxnSp>
        <p:nvCxnSpPr>
          <p:cNvPr id="40" name="Straight Connector 39"/>
          <p:cNvCxnSpPr/>
          <p:nvPr/>
        </p:nvCxnSpPr>
        <p:spPr>
          <a:xfrm>
            <a:off x="3647669" y="2797850"/>
            <a:ext cx="408039" cy="256042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909078" y="3095878"/>
            <a:ext cx="232148" cy="53394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278676" y="2797850"/>
            <a:ext cx="261406" cy="61439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278674" y="3412240"/>
            <a:ext cx="561968" cy="18788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278675" y="3414510"/>
            <a:ext cx="1" cy="4678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506854" y="3412238"/>
            <a:ext cx="771819" cy="227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2507099" y="3880042"/>
            <a:ext cx="771819" cy="227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08780" y="3430722"/>
            <a:ext cx="1" cy="4678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724577" y="3629818"/>
            <a:ext cx="127112" cy="508095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3278919" y="3629818"/>
            <a:ext cx="561724" cy="254048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3724579" y="4137915"/>
            <a:ext cx="300562" cy="33986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809347" y="3898526"/>
            <a:ext cx="469573" cy="45615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2809345" y="4137915"/>
            <a:ext cx="915233" cy="23107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2162847" y="3891914"/>
            <a:ext cx="345934" cy="60126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652379" y="3883865"/>
            <a:ext cx="856402" cy="20015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971479" y="3728866"/>
            <a:ext cx="149247" cy="783178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1652378" y="3708911"/>
            <a:ext cx="319101" cy="37510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2162848" y="4354677"/>
            <a:ext cx="646499" cy="1385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467879" y="3219109"/>
            <a:ext cx="510468" cy="4898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2322358" y="2925870"/>
            <a:ext cx="184742" cy="48637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 flipV="1">
            <a:off x="1836875" y="2689060"/>
            <a:ext cx="485481" cy="2175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1467881" y="2689059"/>
            <a:ext cx="371485" cy="503332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1971479" y="3412238"/>
            <a:ext cx="514616" cy="29667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358" y="3305719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178" y="3303451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358" y="3773524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177" y="3783127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51" y="3600124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383" y="3085870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860" y="2797850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736" y="2580270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401" y="2689060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714" y="3521030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728" y="2974811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881" y="3975230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230" y="4403254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082" y="4029124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849" y="4260198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643" y="4384386"/>
            <a:ext cx="368996" cy="2175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3" name="Group 202"/>
          <p:cNvGrpSpPr/>
          <p:nvPr/>
        </p:nvGrpSpPr>
        <p:grpSpPr>
          <a:xfrm>
            <a:off x="4797046" y="2510942"/>
            <a:ext cx="2698442" cy="2342061"/>
            <a:chOff x="4872062" y="3662250"/>
            <a:chExt cx="3597922" cy="3122748"/>
          </a:xfrm>
        </p:grpSpPr>
        <p:cxnSp>
          <p:nvCxnSpPr>
            <p:cNvPr id="110" name="Straight Connector 109"/>
            <p:cNvCxnSpPr/>
            <p:nvPr/>
          </p:nvCxnSpPr>
          <p:spPr>
            <a:xfrm flipV="1">
              <a:off x="8223985" y="3956022"/>
              <a:ext cx="0" cy="115846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8223986" y="5089453"/>
              <a:ext cx="0" cy="147099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H="1" flipV="1">
              <a:off x="7153142" y="3956023"/>
              <a:ext cx="1070843" cy="115846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 flipV="1">
              <a:off x="7115874" y="5589119"/>
              <a:ext cx="1072645" cy="97132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H="1">
              <a:off x="7170874" y="3956023"/>
              <a:ext cx="1017646" cy="167022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7117676" y="5107257"/>
              <a:ext cx="1088576" cy="145319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7170874" y="6539108"/>
              <a:ext cx="1053111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7162007" y="5190571"/>
              <a:ext cx="1053112" cy="445227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7144274" y="3972848"/>
              <a:ext cx="1053111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246593" y="3810970"/>
              <a:ext cx="871083" cy="8876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V="1">
              <a:off x="6492591" y="3952358"/>
              <a:ext cx="625085" cy="328382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5414763" y="3807303"/>
              <a:ext cx="831830" cy="23748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 flipV="1">
              <a:off x="6246593" y="3855355"/>
              <a:ext cx="245997" cy="42538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H="1" flipV="1">
              <a:off x="5437459" y="4068047"/>
              <a:ext cx="1055131" cy="229064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890840" y="4751527"/>
              <a:ext cx="1225034" cy="863104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V="1">
              <a:off x="5191462" y="4798125"/>
              <a:ext cx="699378" cy="54626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V="1">
              <a:off x="6369591" y="5626250"/>
              <a:ext cx="746283" cy="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V="1">
              <a:off x="5541151" y="5626250"/>
              <a:ext cx="795209" cy="1820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5168765" y="5344386"/>
              <a:ext cx="367888" cy="48946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5890840" y="4751526"/>
              <a:ext cx="450440" cy="86310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flipH="1" flipV="1">
              <a:off x="6369591" y="6185331"/>
              <a:ext cx="748085" cy="375117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V="1">
              <a:off x="5683457" y="6185331"/>
              <a:ext cx="657824" cy="454613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V="1">
              <a:off x="5782651" y="6560448"/>
              <a:ext cx="1335025" cy="7949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 flipV="1">
              <a:off x="5290656" y="6284696"/>
              <a:ext cx="392801" cy="35524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2062" y="618533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679" y="3810969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9" y="381097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9" y="5054279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8" y="6415395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9877" y="5469578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7145" y="6415395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593" y="4152058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0596" y="366225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1462" y="3899737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4843" y="4606473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0363" y="548534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2768" y="5222253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0656" y="568649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283" y="606784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4763" y="649489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5" name="Group 204"/>
          <p:cNvGrpSpPr/>
          <p:nvPr/>
        </p:nvGrpSpPr>
        <p:grpSpPr>
          <a:xfrm>
            <a:off x="6246850" y="2436753"/>
            <a:ext cx="1539161" cy="2471001"/>
            <a:chOff x="6805134" y="3563332"/>
            <a:chExt cx="2052214" cy="3294668"/>
          </a:xfrm>
        </p:grpSpPr>
        <p:sp>
          <p:nvSpPr>
            <p:cNvPr id="185" name="Rectangle 184"/>
            <p:cNvSpPr/>
            <p:nvPr/>
          </p:nvSpPr>
          <p:spPr>
            <a:xfrm>
              <a:off x="6805134" y="3563332"/>
              <a:ext cx="2036826" cy="3294668"/>
            </a:xfrm>
            <a:prstGeom prst="rect">
              <a:avLst/>
            </a:prstGeom>
            <a:solidFill>
              <a:schemeClr val="accent3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FF00"/>
                </a:solidFill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 rot="5400000">
              <a:off x="8203451" y="4500260"/>
              <a:ext cx="90768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/>
                <a:t>Level 2</a:t>
              </a: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4702059" y="2436753"/>
            <a:ext cx="2104096" cy="2471001"/>
            <a:chOff x="4745409" y="3563332"/>
            <a:chExt cx="2805461" cy="3294668"/>
          </a:xfrm>
        </p:grpSpPr>
        <p:sp>
          <p:nvSpPr>
            <p:cNvPr id="184" name="Rectangle 183"/>
            <p:cNvSpPr/>
            <p:nvPr/>
          </p:nvSpPr>
          <p:spPr>
            <a:xfrm>
              <a:off x="4751109" y="3563332"/>
              <a:ext cx="2799761" cy="3294668"/>
            </a:xfrm>
            <a:prstGeom prst="rect">
              <a:avLst/>
            </a:prstGeom>
            <a:solidFill>
              <a:schemeClr val="accent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7" name="TextBox 186"/>
            <p:cNvSpPr txBox="1"/>
            <p:nvPr/>
          </p:nvSpPr>
          <p:spPr>
            <a:xfrm rot="5400000">
              <a:off x="4491621" y="4485772"/>
              <a:ext cx="90768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/>
                <a:t>Level 1</a:t>
              </a:r>
            </a:p>
          </p:txBody>
        </p:sp>
      </p:grpSp>
      <p:sp>
        <p:nvSpPr>
          <p:cNvPr id="188" name="TextBox 187"/>
          <p:cNvSpPr txBox="1"/>
          <p:nvPr/>
        </p:nvSpPr>
        <p:spPr>
          <a:xfrm rot="5400000">
            <a:off x="6070344" y="3139449"/>
            <a:ext cx="8218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Level 1-2</a:t>
            </a:r>
          </a:p>
        </p:txBody>
      </p:sp>
    </p:spTree>
    <p:extLst>
      <p:ext uri="{BB962C8B-B14F-4D97-AF65-F5344CB8AC3E}">
        <p14:creationId xmlns:p14="http://schemas.microsoft.com/office/powerpoint/2010/main" val="129453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/>
      <p:bldP spid="1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22960" y="1952625"/>
            <a:ext cx="7040880" cy="2244471"/>
          </a:xfrm>
        </p:spPr>
        <p:txBody>
          <a:bodyPr>
            <a:noAutofit/>
          </a:bodyPr>
          <a:lstStyle/>
          <a:p>
            <a:pPr marL="428625" indent="-428625">
              <a:buFont typeface="Wingdings" pitchFamily="2" charset="2"/>
              <a:buChar char="q"/>
            </a:pPr>
            <a:r>
              <a:rPr lang="en-US" sz="3300" b="1" dirty="0"/>
              <a:t>Link State Routing</a:t>
            </a:r>
          </a:p>
          <a:p>
            <a:pPr marL="908685" lvl="1" indent="-428625">
              <a:buFont typeface="Wingdings" pitchFamily="2" charset="2"/>
              <a:buChar char="q"/>
            </a:pPr>
            <a:r>
              <a:rPr lang="en-US" sz="2550" dirty="0"/>
              <a:t>OSPF</a:t>
            </a:r>
          </a:p>
          <a:p>
            <a:pPr marL="908685" lvl="1" indent="-428625">
              <a:buFont typeface="Wingdings" pitchFamily="2" charset="2"/>
              <a:buChar char="q"/>
            </a:pPr>
            <a:r>
              <a:rPr lang="en-US" sz="2550" dirty="0"/>
              <a:t>IS-IS</a:t>
            </a:r>
          </a:p>
          <a:p>
            <a:pPr marL="428625" indent="-428625">
              <a:buFont typeface="Wingdings" pitchFamily="2" charset="2"/>
              <a:buChar char="q"/>
            </a:pPr>
            <a:r>
              <a:rPr lang="en-US" sz="3300" dirty="0"/>
              <a:t>Distance Vector Routing</a:t>
            </a:r>
          </a:p>
          <a:p>
            <a:pPr marL="908685" lvl="1" indent="-428625">
              <a:buFont typeface="Wingdings" pitchFamily="2" charset="2"/>
              <a:buChar char="q"/>
            </a:pPr>
            <a:r>
              <a:rPr lang="en-US" sz="2550" dirty="0"/>
              <a:t>RIP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393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Distance Vector Routing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distance vector?</a:t>
            </a:r>
          </a:p>
          <a:p>
            <a:pPr lvl="1"/>
            <a:r>
              <a:rPr lang="en-US" dirty="0"/>
              <a:t>Current best known cost to reach a destination</a:t>
            </a:r>
          </a:p>
          <a:p>
            <a:r>
              <a:rPr lang="en-US" dirty="0"/>
              <a:t>Idea: exchange </a:t>
            </a:r>
            <a:r>
              <a:rPr lang="en-US" b="1" dirty="0"/>
              <a:t>vectors among neighbors </a:t>
            </a:r>
            <a:r>
              <a:rPr lang="en-US" dirty="0"/>
              <a:t>to learn about lowest cost paths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t>16</a:t>
            </a:fld>
            <a:endParaRPr lang="en-US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1257303" y="4653643"/>
            <a:ext cx="6629400" cy="4735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75" dirty="0"/>
              <a:t>Routing Information Protocol (RIP)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437127"/>
              </p:ext>
            </p:extLst>
          </p:nvPr>
        </p:nvGraphicFramePr>
        <p:xfrm>
          <a:off x="2513689" y="2742949"/>
          <a:ext cx="168402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Destination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F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92788" y="3265717"/>
            <a:ext cx="1107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DV Table</a:t>
            </a:r>
          </a:p>
          <a:p>
            <a:pPr algn="ctr"/>
            <a:r>
              <a:rPr lang="en-US" dirty="0"/>
              <a:t>at Node C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4404254" y="2604407"/>
            <a:ext cx="3429003" cy="1959429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/>
              <a:t>No entry for C</a:t>
            </a:r>
          </a:p>
          <a:p>
            <a:r>
              <a:rPr lang="en-US" sz="2100" dirty="0"/>
              <a:t>Initially, only has info for immediate neighbors</a:t>
            </a:r>
          </a:p>
          <a:p>
            <a:pPr lvl="1"/>
            <a:r>
              <a:rPr lang="en-US" sz="1800" dirty="0"/>
              <a:t>Other destinations cost =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∞</a:t>
            </a:r>
          </a:p>
          <a:p>
            <a:r>
              <a:rPr lang="en-US" sz="2100" dirty="0">
                <a:cs typeface="Consolas" pitchFamily="49" charset="0"/>
              </a:rPr>
              <a:t>Eventua</a:t>
            </a:r>
            <a:r>
              <a:rPr lang="en-US" sz="2100" dirty="0"/>
              <a:t>lly, vector is filled</a:t>
            </a:r>
          </a:p>
        </p:txBody>
      </p:sp>
    </p:spTree>
    <p:extLst>
      <p:ext uri="{BB962C8B-B14F-4D97-AF65-F5344CB8AC3E}">
        <p14:creationId xmlns:p14="http://schemas.microsoft.com/office/powerpoint/2010/main" val="220830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Distance Vector Routing Algorithm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43115" y="1725216"/>
            <a:ext cx="4564856" cy="2910792"/>
          </a:xfrm>
        </p:spPr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Wait</a:t>
            </a:r>
            <a:r>
              <a:rPr lang="en-US" dirty="0"/>
              <a:t> for change in local link cost or message from neighbor</a:t>
            </a:r>
          </a:p>
          <a:p>
            <a:pPr marL="385763" indent="-385763">
              <a:buFont typeface="+mj-lt"/>
              <a:buAutoNum type="arabicPeriod"/>
            </a:pP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dirty="0" err="1">
                <a:solidFill>
                  <a:schemeClr val="accent1"/>
                </a:solidFill>
              </a:rPr>
              <a:t>Recompute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distance table</a:t>
            </a:r>
          </a:p>
          <a:p>
            <a:pPr marL="385763" indent="-385763">
              <a:buFont typeface="+mj-lt"/>
              <a:buAutoNum type="arabicPeriod"/>
            </a:pP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If least cost path to any destination has changed, </a:t>
            </a:r>
            <a:r>
              <a:rPr lang="en-US" dirty="0">
                <a:solidFill>
                  <a:schemeClr val="accent1"/>
                </a:solidFill>
              </a:rPr>
              <a:t>notify</a:t>
            </a:r>
            <a:r>
              <a:rPr lang="en-US" dirty="0"/>
              <a:t> neighbors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6" name="Elbow Connector 5"/>
          <p:cNvCxnSpPr>
            <a:stCxn id="4" idx="2"/>
            <a:endCxn id="4" idx="0"/>
          </p:cNvCxnSpPr>
          <p:nvPr/>
        </p:nvCxnSpPr>
        <p:spPr>
          <a:xfrm rot="5400000" flipH="1">
            <a:off x="2870145" y="3180612"/>
            <a:ext cx="2910792" cy="9525"/>
          </a:xfrm>
          <a:prstGeom prst="bentConnector5">
            <a:avLst>
              <a:gd name="adj1" fmla="val -5890"/>
              <a:gd name="adj2" fmla="val 25762496"/>
              <a:gd name="adj3" fmla="val 114725"/>
            </a:avLst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308531" y="2457454"/>
            <a:ext cx="0" cy="44903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308531" y="3257554"/>
            <a:ext cx="0" cy="44903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360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Distance Vector Initialization</a:t>
            </a:r>
          </a:p>
        </p:txBody>
      </p:sp>
      <p:graphicFrame>
        <p:nvGraphicFramePr>
          <p:cNvPr id="51" name="Content Placeholder 5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69114"/>
              </p:ext>
            </p:extLst>
          </p:nvPr>
        </p:nvGraphicFramePr>
        <p:xfrm>
          <a:off x="4157222" y="1515719"/>
          <a:ext cx="1724334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258287" marR="258287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258287" marR="258287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sz="1400" dirty="0"/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258287" marR="258287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1241024" y="1152299"/>
            <a:ext cx="2593058" cy="1664983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stCxn id="14" idx="4"/>
            <a:endCxn id="16" idx="2"/>
          </p:cNvCxnSpPr>
          <p:nvPr/>
        </p:nvCxnSpPr>
        <p:spPr>
          <a:xfrm>
            <a:off x="2714679" y="1634045"/>
            <a:ext cx="39492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4"/>
            <a:endCxn id="15" idx="2"/>
          </p:cNvCxnSpPr>
          <p:nvPr/>
        </p:nvCxnSpPr>
        <p:spPr>
          <a:xfrm>
            <a:off x="1963417" y="2287191"/>
            <a:ext cx="33294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1684543" y="1770634"/>
            <a:ext cx="751260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5" idx="1"/>
            <a:endCxn id="14" idx="3"/>
          </p:cNvCxnSpPr>
          <p:nvPr/>
        </p:nvCxnSpPr>
        <p:spPr>
          <a:xfrm flipH="1" flipV="1">
            <a:off x="2435803" y="1770634"/>
            <a:ext cx="139437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1"/>
            <a:endCxn id="16" idx="3"/>
          </p:cNvCxnSpPr>
          <p:nvPr/>
        </p:nvCxnSpPr>
        <p:spPr>
          <a:xfrm flipV="1">
            <a:off x="2575242" y="1770634"/>
            <a:ext cx="813236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20984" y="16984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2761296" y="13276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US" sz="1350" dirty="0"/>
          </a:p>
        </p:txBody>
      </p:sp>
      <p:sp>
        <p:nvSpPr>
          <p:cNvPr id="31" name="TextBox 30"/>
          <p:cNvSpPr txBox="1"/>
          <p:nvPr/>
        </p:nvSpPr>
        <p:spPr>
          <a:xfrm>
            <a:off x="2440726" y="17650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US" sz="1350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1405669" y="2150605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en-US" sz="1350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2156929" y="1497459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sz="1350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2296366" y="2150605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en-US" sz="1350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3109602" y="1497459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en-US" sz="1350" dirty="0"/>
          </a:p>
        </p:txBody>
      </p:sp>
      <p:sp>
        <p:nvSpPr>
          <p:cNvPr id="49" name="TextBox 48"/>
          <p:cNvSpPr txBox="1"/>
          <p:nvPr/>
        </p:nvSpPr>
        <p:spPr>
          <a:xfrm>
            <a:off x="2942430" y="18812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US" sz="1350" dirty="0"/>
          </a:p>
        </p:txBody>
      </p:sp>
      <p:sp>
        <p:nvSpPr>
          <p:cNvPr id="50" name="TextBox 49"/>
          <p:cNvSpPr txBox="1"/>
          <p:nvPr/>
        </p:nvSpPr>
        <p:spPr>
          <a:xfrm>
            <a:off x="1979048" y="22506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7</a:t>
            </a:r>
            <a:endParaRPr lang="en-US" sz="1350" dirty="0"/>
          </a:p>
        </p:txBody>
      </p:sp>
      <p:sp>
        <p:nvSpPr>
          <p:cNvPr id="52" name="TextBox 51"/>
          <p:cNvSpPr txBox="1"/>
          <p:nvPr/>
        </p:nvSpPr>
        <p:spPr>
          <a:xfrm>
            <a:off x="4597149" y="118198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A</a:t>
            </a:r>
          </a:p>
        </p:txBody>
      </p:sp>
      <p:graphicFrame>
        <p:nvGraphicFramePr>
          <p:cNvPr id="53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129736"/>
              </p:ext>
            </p:extLst>
          </p:nvPr>
        </p:nvGraphicFramePr>
        <p:xfrm>
          <a:off x="6260354" y="1502009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6705885" y="1152677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B</a:t>
            </a:r>
          </a:p>
        </p:txBody>
      </p:sp>
      <p:graphicFrame>
        <p:nvGraphicFramePr>
          <p:cNvPr id="55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223436"/>
              </p:ext>
            </p:extLst>
          </p:nvPr>
        </p:nvGraphicFramePr>
        <p:xfrm>
          <a:off x="4155626" y="3732590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601959" y="3405915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C</a:t>
            </a:r>
          </a:p>
        </p:txBody>
      </p:sp>
      <p:graphicFrame>
        <p:nvGraphicFramePr>
          <p:cNvPr id="57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102784"/>
              </p:ext>
            </p:extLst>
          </p:nvPr>
        </p:nvGraphicFramePr>
        <p:xfrm>
          <a:off x="6260354" y="3732590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6697070" y="3383258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D</a:t>
            </a:r>
          </a:p>
        </p:txBody>
      </p:sp>
      <p:sp>
        <p:nvSpPr>
          <p:cNvPr id="60" name="Text Box 141"/>
          <p:cNvSpPr txBox="1">
            <a:spLocks noChangeArrowheads="1"/>
          </p:cNvSpPr>
          <p:nvPr/>
        </p:nvSpPr>
        <p:spPr bwMode="auto">
          <a:xfrm>
            <a:off x="1245901" y="3290209"/>
            <a:ext cx="2607642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350" dirty="0"/>
              <a:t> </a:t>
            </a:r>
            <a:r>
              <a:rPr lang="en-US" sz="1350" b="1" dirty="0"/>
              <a:t>Initialization:</a:t>
            </a:r>
            <a:r>
              <a:rPr lang="en-US" sz="1350" dirty="0"/>
              <a:t>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350" dirty="0"/>
              <a:t>   </a:t>
            </a:r>
            <a:r>
              <a:rPr lang="en-US" sz="1350" b="1" dirty="0"/>
              <a:t>for all</a:t>
            </a:r>
            <a:r>
              <a:rPr lang="en-US" sz="1350" dirty="0"/>
              <a:t> neighbors </a:t>
            </a:r>
            <a:r>
              <a:rPr lang="en-US" sz="1350" i="1" dirty="0"/>
              <a:t>V </a:t>
            </a:r>
            <a:r>
              <a:rPr lang="en-US" sz="1350" dirty="0"/>
              <a:t> </a:t>
            </a:r>
            <a:r>
              <a:rPr lang="en-US" sz="1350" b="1" dirty="0"/>
              <a:t>do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350" dirty="0"/>
              <a:t>     </a:t>
            </a:r>
            <a:r>
              <a:rPr lang="en-US" sz="1350" b="1" dirty="0"/>
              <a:t>if</a:t>
            </a:r>
            <a:r>
              <a:rPr lang="en-US" sz="1350" dirty="0"/>
              <a:t> </a:t>
            </a:r>
            <a:r>
              <a:rPr lang="en-US" sz="1350" i="1" dirty="0"/>
              <a:t>V</a:t>
            </a:r>
            <a:r>
              <a:rPr lang="en-US" sz="1350" dirty="0"/>
              <a:t> adjacent to </a:t>
            </a:r>
            <a:r>
              <a:rPr lang="en-US" sz="1350" i="1" dirty="0"/>
              <a:t>A</a:t>
            </a:r>
            <a:r>
              <a:rPr lang="en-US" sz="1350" dirty="0"/>
              <a:t>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350" dirty="0"/>
              <a:t>       D(</a:t>
            </a:r>
            <a:r>
              <a:rPr lang="en-US" sz="1350" i="1" dirty="0"/>
              <a:t>A, V</a:t>
            </a:r>
            <a:r>
              <a:rPr lang="en-US" sz="1350" dirty="0"/>
              <a:t>) = c(</a:t>
            </a:r>
            <a:r>
              <a:rPr lang="en-US" sz="1350" i="1" dirty="0"/>
              <a:t>A,V</a:t>
            </a:r>
            <a:r>
              <a:rPr lang="en-US" sz="1350" dirty="0"/>
              <a:t>);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350" b="1" dirty="0"/>
              <a:t>   else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en-US" sz="1350" dirty="0"/>
              <a:t>       D(</a:t>
            </a:r>
            <a:r>
              <a:rPr lang="en-US" sz="1350" i="1" dirty="0"/>
              <a:t>A, V</a:t>
            </a:r>
            <a:r>
              <a:rPr lang="en-US" sz="1350" dirty="0"/>
              <a:t>) = ∞; </a:t>
            </a:r>
          </a:p>
          <a:p>
            <a:pPr marL="342900" indent="-342900"/>
            <a:r>
              <a:rPr lang="en-US" sz="135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08202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Distance Vector: 1</a:t>
            </a:r>
            <a:r>
              <a:rPr lang="en-US" baseline="30000" dirty="0"/>
              <a:t>st</a:t>
            </a:r>
            <a:r>
              <a:rPr lang="en-US" dirty="0"/>
              <a:t> Iteration</a:t>
            </a:r>
          </a:p>
        </p:txBody>
      </p:sp>
      <p:graphicFrame>
        <p:nvGraphicFramePr>
          <p:cNvPr id="51" name="Content Placeholder 5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598706"/>
              </p:ext>
            </p:extLst>
          </p:nvPr>
        </p:nvGraphicFramePr>
        <p:xfrm>
          <a:off x="4005602" y="1510821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258287" marR="258287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258287" marR="258287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sz="1400" dirty="0"/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258287" marR="258287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1241024" y="1152299"/>
            <a:ext cx="2593058" cy="1664983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stCxn id="14" idx="4"/>
            <a:endCxn id="16" idx="2"/>
          </p:cNvCxnSpPr>
          <p:nvPr/>
        </p:nvCxnSpPr>
        <p:spPr>
          <a:xfrm>
            <a:off x="2714679" y="1634045"/>
            <a:ext cx="39492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4"/>
            <a:endCxn id="15" idx="2"/>
          </p:cNvCxnSpPr>
          <p:nvPr/>
        </p:nvCxnSpPr>
        <p:spPr>
          <a:xfrm>
            <a:off x="1963417" y="2287191"/>
            <a:ext cx="33294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1684543" y="1770634"/>
            <a:ext cx="751260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5" idx="1"/>
            <a:endCxn id="14" idx="3"/>
          </p:cNvCxnSpPr>
          <p:nvPr/>
        </p:nvCxnSpPr>
        <p:spPr>
          <a:xfrm flipH="1" flipV="1">
            <a:off x="2435803" y="1770634"/>
            <a:ext cx="139437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1"/>
            <a:endCxn id="16" idx="3"/>
          </p:cNvCxnSpPr>
          <p:nvPr/>
        </p:nvCxnSpPr>
        <p:spPr>
          <a:xfrm flipV="1">
            <a:off x="2575242" y="1770634"/>
            <a:ext cx="813236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20984" y="16984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2761296" y="13276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US" sz="1350" dirty="0"/>
          </a:p>
        </p:txBody>
      </p:sp>
      <p:sp>
        <p:nvSpPr>
          <p:cNvPr id="31" name="TextBox 30"/>
          <p:cNvSpPr txBox="1"/>
          <p:nvPr/>
        </p:nvSpPr>
        <p:spPr>
          <a:xfrm>
            <a:off x="2440726" y="17650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US" sz="1350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1405669" y="2150605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en-US" sz="1350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2156929" y="1497459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sz="1350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2296366" y="2150605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en-US" sz="1350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3109602" y="1497459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en-US" sz="1350" dirty="0"/>
          </a:p>
        </p:txBody>
      </p:sp>
      <p:sp>
        <p:nvSpPr>
          <p:cNvPr id="49" name="TextBox 48"/>
          <p:cNvSpPr txBox="1"/>
          <p:nvPr/>
        </p:nvSpPr>
        <p:spPr>
          <a:xfrm>
            <a:off x="2942430" y="18812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US" sz="1350" dirty="0"/>
          </a:p>
        </p:txBody>
      </p:sp>
      <p:sp>
        <p:nvSpPr>
          <p:cNvPr id="50" name="TextBox 49"/>
          <p:cNvSpPr txBox="1"/>
          <p:nvPr/>
        </p:nvSpPr>
        <p:spPr>
          <a:xfrm>
            <a:off x="1979048" y="22506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7</a:t>
            </a:r>
            <a:endParaRPr lang="en-US" sz="1350" dirty="0"/>
          </a:p>
        </p:txBody>
      </p:sp>
      <p:sp>
        <p:nvSpPr>
          <p:cNvPr id="52" name="TextBox 51"/>
          <p:cNvSpPr txBox="1"/>
          <p:nvPr/>
        </p:nvSpPr>
        <p:spPr>
          <a:xfrm>
            <a:off x="4597149" y="118198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A</a:t>
            </a:r>
          </a:p>
        </p:txBody>
      </p:sp>
      <p:graphicFrame>
        <p:nvGraphicFramePr>
          <p:cNvPr id="53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31509"/>
              </p:ext>
            </p:extLst>
          </p:nvPr>
        </p:nvGraphicFramePr>
        <p:xfrm>
          <a:off x="6260354" y="1502009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6705885" y="1152677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B</a:t>
            </a:r>
          </a:p>
        </p:txBody>
      </p:sp>
      <p:graphicFrame>
        <p:nvGraphicFramePr>
          <p:cNvPr id="55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621314"/>
              </p:ext>
            </p:extLst>
          </p:nvPr>
        </p:nvGraphicFramePr>
        <p:xfrm>
          <a:off x="4155626" y="3732590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585630" y="3405915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C</a:t>
            </a:r>
          </a:p>
        </p:txBody>
      </p:sp>
      <p:graphicFrame>
        <p:nvGraphicFramePr>
          <p:cNvPr id="57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698083"/>
              </p:ext>
            </p:extLst>
          </p:nvPr>
        </p:nvGraphicFramePr>
        <p:xfrm>
          <a:off x="6260354" y="3732590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6680741" y="3383258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D</a:t>
            </a:r>
          </a:p>
        </p:txBody>
      </p:sp>
      <p:sp>
        <p:nvSpPr>
          <p:cNvPr id="28" name="Text Box 144"/>
          <p:cNvSpPr txBox="1">
            <a:spLocks noChangeArrowheads="1"/>
          </p:cNvSpPr>
          <p:nvPr/>
        </p:nvSpPr>
        <p:spPr bwMode="auto">
          <a:xfrm>
            <a:off x="1127824" y="2486068"/>
            <a:ext cx="2968633" cy="265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en-US" sz="1200" i="1" dirty="0"/>
              <a:t>…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i="1" dirty="0"/>
              <a:t> </a:t>
            </a:r>
            <a:r>
              <a:rPr lang="en-US" sz="1200" b="1" i="1" dirty="0"/>
              <a:t>loop:</a:t>
            </a:r>
            <a:r>
              <a:rPr lang="en-US" sz="1200" dirty="0"/>
              <a:t> </a:t>
            </a:r>
          </a:p>
          <a:p>
            <a:pPr marL="342900" indent="-342900"/>
            <a:r>
              <a:rPr lang="en-US" sz="1200" dirty="0"/>
              <a:t>…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</a:t>
            </a:r>
            <a:r>
              <a:rPr lang="en-US" sz="1200" b="1" dirty="0"/>
              <a:t>else if</a:t>
            </a:r>
            <a:r>
              <a:rPr lang="en-US" sz="1200" dirty="0"/>
              <a:t> (update D(</a:t>
            </a:r>
            <a:r>
              <a:rPr lang="en-US" sz="1200" i="1" dirty="0"/>
              <a:t>V, Y</a:t>
            </a:r>
            <a:r>
              <a:rPr lang="en-US" sz="1200" dirty="0"/>
              <a:t>) received from </a:t>
            </a:r>
            <a:r>
              <a:rPr lang="en-US" sz="1200" i="1" dirty="0"/>
              <a:t>V</a:t>
            </a:r>
            <a:r>
              <a:rPr lang="en-US" sz="1200" dirty="0"/>
              <a:t>)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  </a:t>
            </a:r>
            <a:r>
              <a:rPr lang="en-US" sz="1200" b="1" dirty="0"/>
              <a:t>for all</a:t>
            </a:r>
            <a:r>
              <a:rPr lang="en-US" sz="1200" dirty="0"/>
              <a:t> destinations Y </a:t>
            </a:r>
            <a:r>
              <a:rPr lang="en-US" sz="1200" b="1" dirty="0"/>
              <a:t>do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     </a:t>
            </a:r>
            <a:r>
              <a:rPr lang="en-US" sz="1200" b="1" dirty="0"/>
              <a:t>if</a:t>
            </a:r>
            <a:r>
              <a:rPr lang="en-US" sz="1200" dirty="0"/>
              <a:t> (destination </a:t>
            </a:r>
            <a:r>
              <a:rPr lang="en-US" sz="1200" i="1" dirty="0"/>
              <a:t>Y</a:t>
            </a:r>
            <a:r>
              <a:rPr lang="en-US" sz="1200" dirty="0"/>
              <a:t> through </a:t>
            </a:r>
            <a:r>
              <a:rPr lang="en-US" sz="1200" i="1" dirty="0"/>
              <a:t>V</a:t>
            </a:r>
            <a:r>
              <a:rPr lang="en-US" sz="1200" dirty="0"/>
              <a:t>)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       D(</a:t>
            </a:r>
            <a:r>
              <a:rPr lang="en-US" sz="1200" i="1" dirty="0"/>
              <a:t>A,Y</a:t>
            </a:r>
            <a:r>
              <a:rPr lang="en-US" sz="1200" dirty="0"/>
              <a:t>) = D(</a:t>
            </a:r>
            <a:r>
              <a:rPr lang="en-US" sz="1200" i="1" dirty="0"/>
              <a:t>A,V</a:t>
            </a:r>
            <a:r>
              <a:rPr lang="en-US" sz="1200" dirty="0"/>
              <a:t>) + D(</a:t>
            </a:r>
            <a:r>
              <a:rPr lang="en-US" sz="1200" i="1" dirty="0"/>
              <a:t>V, Y</a:t>
            </a:r>
            <a:r>
              <a:rPr lang="en-US" sz="1200" dirty="0"/>
              <a:t>);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     </a:t>
            </a:r>
            <a:r>
              <a:rPr lang="en-US" sz="1200" b="1" dirty="0"/>
              <a:t>else</a:t>
            </a:r>
            <a:endParaRPr lang="en-US" sz="1200" dirty="0">
              <a:solidFill>
                <a:schemeClr val="accent2"/>
              </a:solidFill>
            </a:endParaRP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       D(A, Y) =</a:t>
            </a:r>
          </a:p>
          <a:p>
            <a:pPr>
              <a:buClr>
                <a:schemeClr val="accent2"/>
              </a:buClr>
              <a:tabLst>
                <a:tab pos="1117997" algn="l"/>
              </a:tabLst>
            </a:pPr>
            <a:r>
              <a:rPr lang="en-US" sz="1200" dirty="0"/>
              <a:t>	min(D(</a:t>
            </a:r>
            <a:r>
              <a:rPr lang="en-US" sz="1200" i="1" dirty="0"/>
              <a:t>A, Y</a:t>
            </a:r>
            <a:r>
              <a:rPr lang="en-US" sz="1200" dirty="0"/>
              <a:t>),</a:t>
            </a:r>
          </a:p>
          <a:p>
            <a:pPr>
              <a:buClr>
                <a:schemeClr val="accent2"/>
              </a:buClr>
              <a:tabLst>
                <a:tab pos="1117997" algn="l"/>
              </a:tabLst>
            </a:pPr>
            <a:r>
              <a:rPr lang="en-US" sz="1200" dirty="0"/>
              <a:t>	D(</a:t>
            </a:r>
            <a:r>
              <a:rPr lang="en-US" sz="1200" i="1" dirty="0"/>
              <a:t>A, V</a:t>
            </a:r>
            <a:r>
              <a:rPr lang="en-US" sz="1200" dirty="0"/>
              <a:t>) + D(</a:t>
            </a:r>
            <a:r>
              <a:rPr lang="en-US" sz="1200" i="1" dirty="0"/>
              <a:t>V, Y</a:t>
            </a:r>
            <a:r>
              <a:rPr lang="en-US" sz="1200" dirty="0"/>
              <a:t>));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200" dirty="0"/>
              <a:t> </a:t>
            </a:r>
            <a:r>
              <a:rPr lang="en-US" sz="1200" b="1" dirty="0"/>
              <a:t>if</a:t>
            </a:r>
            <a:r>
              <a:rPr lang="en-US" sz="1200" dirty="0"/>
              <a:t> (there is a new min. for </a:t>
            </a:r>
            <a:r>
              <a:rPr lang="en-US" sz="1200" dirty="0" err="1"/>
              <a:t>dest</a:t>
            </a:r>
            <a:r>
              <a:rPr lang="en-US" sz="1200" dirty="0"/>
              <a:t>. </a:t>
            </a:r>
            <a:r>
              <a:rPr lang="en-US" sz="1200" i="1" dirty="0"/>
              <a:t>Y</a:t>
            </a:r>
            <a:r>
              <a:rPr lang="en-US" sz="1200" dirty="0"/>
              <a:t>)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200" dirty="0"/>
              <a:t>   </a:t>
            </a:r>
            <a:r>
              <a:rPr lang="en-US" sz="1200" b="1" dirty="0"/>
              <a:t>send</a:t>
            </a:r>
            <a:r>
              <a:rPr lang="en-US" sz="1200" dirty="0"/>
              <a:t> D(</a:t>
            </a:r>
            <a:r>
              <a:rPr lang="en-US" sz="1200" i="1" dirty="0"/>
              <a:t>A, Y</a:t>
            </a:r>
            <a:r>
              <a:rPr lang="en-US" sz="1200" dirty="0"/>
              <a:t>) to all neighbors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200" dirty="0"/>
              <a:t> </a:t>
            </a:r>
            <a:r>
              <a:rPr lang="en-US" sz="1200" b="1" dirty="0"/>
              <a:t>forever</a:t>
            </a:r>
            <a:r>
              <a:rPr lang="en-US" sz="1200" dirty="0"/>
              <a:t> </a:t>
            </a:r>
          </a:p>
        </p:txBody>
      </p:sp>
      <p:cxnSp>
        <p:nvCxnSpPr>
          <p:cNvPr id="6" name="Straight Arrow Connector 5"/>
          <p:cNvCxnSpPr>
            <a:stCxn id="15" idx="2"/>
            <a:endCxn id="13" idx="4"/>
          </p:cNvCxnSpPr>
          <p:nvPr/>
        </p:nvCxnSpPr>
        <p:spPr>
          <a:xfrm flipH="1">
            <a:off x="1963417" y="2287191"/>
            <a:ext cx="332949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6" idx="0"/>
            <a:endCxn id="51" idx="2"/>
          </p:cNvCxnSpPr>
          <p:nvPr/>
        </p:nvCxnSpPr>
        <p:spPr>
          <a:xfrm flipH="1" flipV="1">
            <a:off x="4868567" y="2638581"/>
            <a:ext cx="151638" cy="76733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4764831" y="2337532"/>
            <a:ext cx="272832" cy="300082"/>
            <a:chOff x="5710815" y="3828962"/>
            <a:chExt cx="363776" cy="400109"/>
          </a:xfrm>
        </p:grpSpPr>
        <p:sp>
          <p:nvSpPr>
            <p:cNvPr id="24" name="Rectangle 23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10815" y="3828962"/>
              <a:ext cx="363776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8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345907" y="2337532"/>
            <a:ext cx="277641" cy="300082"/>
            <a:chOff x="5707610" y="3828962"/>
            <a:chExt cx="370188" cy="400109"/>
          </a:xfrm>
        </p:grpSpPr>
        <p:sp>
          <p:nvSpPr>
            <p:cNvPr id="41" name="Rectangle 40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07610" y="3828962"/>
              <a:ext cx="370188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 flipH="1">
            <a:off x="2458000" y="3654355"/>
            <a:ext cx="4809754" cy="738664"/>
            <a:chOff x="1219200" y="4876799"/>
            <a:chExt cx="5181605" cy="1429674"/>
          </a:xfrm>
          <a:solidFill>
            <a:schemeClr val="accent2"/>
          </a:solidFill>
        </p:grpSpPr>
        <p:sp>
          <p:nvSpPr>
            <p:cNvPr id="44" name="Rectangular Callout 43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1257"/>
                <a:gd name="adj2" fmla="val -187072"/>
              </a:avLst>
            </a:prstGeom>
            <a:grpFill/>
            <a:ln w="38100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219204" y="4876799"/>
              <a:ext cx="5181601" cy="14296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D(A,D) = min(D(A,D), D(A,C)+D(C,D))</a:t>
              </a:r>
            </a:p>
            <a:p>
              <a:pPr lvl="0"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= min(</a:t>
              </a:r>
              <a:r>
                <a:rPr lang="en-US" sz="210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∞</a:t>
              </a:r>
              <a:r>
                <a:rPr lang="en-US" sz="2100" dirty="0">
                  <a:solidFill>
                    <a:schemeClr val="bg1"/>
                  </a:solidFill>
                  <a:cs typeface="Consolas" pitchFamily="49" charset="0"/>
                </a:rPr>
                <a:t>, 7 + 1) = 8</a:t>
              </a:r>
              <a:endParaRPr lang="en-US" sz="2100" kern="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6" name="Straight Arrow Connector 45"/>
          <p:cNvCxnSpPr>
            <a:stCxn id="14" idx="3"/>
            <a:endCxn id="13" idx="1"/>
          </p:cNvCxnSpPr>
          <p:nvPr/>
        </p:nvCxnSpPr>
        <p:spPr>
          <a:xfrm flipH="1">
            <a:off x="1684543" y="1770634"/>
            <a:ext cx="751260" cy="379973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5882274" y="2150605"/>
            <a:ext cx="332949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4765362" y="2044686"/>
            <a:ext cx="272832" cy="300082"/>
            <a:chOff x="5710816" y="3828962"/>
            <a:chExt cx="363776" cy="400109"/>
          </a:xfrm>
        </p:grpSpPr>
        <p:sp>
          <p:nvSpPr>
            <p:cNvPr id="63" name="Rectangle 62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710816" y="3828962"/>
              <a:ext cx="363776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345639" y="2044686"/>
            <a:ext cx="279244" cy="300082"/>
            <a:chOff x="5706542" y="3828962"/>
            <a:chExt cx="372325" cy="400109"/>
          </a:xfrm>
        </p:grpSpPr>
        <p:sp>
          <p:nvSpPr>
            <p:cNvPr id="66" name="Rectangle 65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706542" y="3828962"/>
              <a:ext cx="37232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764833" y="2337532"/>
            <a:ext cx="272832" cy="300082"/>
            <a:chOff x="5710816" y="3828962"/>
            <a:chExt cx="363776" cy="400109"/>
          </a:xfrm>
        </p:grpSpPr>
        <p:sp>
          <p:nvSpPr>
            <p:cNvPr id="69" name="Rectangle 68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710816" y="3828962"/>
              <a:ext cx="363776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345110" y="2337532"/>
            <a:ext cx="279244" cy="300082"/>
            <a:chOff x="5706542" y="3828962"/>
            <a:chExt cx="372325" cy="400109"/>
          </a:xfrm>
        </p:grpSpPr>
        <p:sp>
          <p:nvSpPr>
            <p:cNvPr id="72" name="Rectangle 71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6542" y="3828962"/>
              <a:ext cx="37232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 flipH="1">
            <a:off x="2385854" y="3221249"/>
            <a:ext cx="4809754" cy="738664"/>
            <a:chOff x="1219200" y="4876799"/>
            <a:chExt cx="5181605" cy="1429674"/>
          </a:xfrm>
          <a:solidFill>
            <a:schemeClr val="accent2"/>
          </a:solidFill>
        </p:grpSpPr>
        <p:sp>
          <p:nvSpPr>
            <p:cNvPr id="75" name="Rectangular Callout 74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1257"/>
                <a:gd name="adj2" fmla="val -187072"/>
              </a:avLst>
            </a:prstGeom>
            <a:grpFill/>
            <a:ln w="38100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219204" y="4876799"/>
              <a:ext cx="5181601" cy="14296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D(A,C) = min(D(A,C), D(A,B)+D(B,C))</a:t>
              </a:r>
            </a:p>
            <a:p>
              <a:pPr lvl="0"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= min(</a:t>
              </a:r>
              <a:r>
                <a:rPr lang="en-US" sz="2100" dirty="0">
                  <a:solidFill>
                    <a:schemeClr val="bg1"/>
                  </a:solidFill>
                  <a:cs typeface="Consolas" pitchFamily="49" charset="0"/>
                </a:rPr>
                <a:t>7, 2 + 1) = 3</a:t>
              </a:r>
              <a:endParaRPr lang="en-US" sz="2100" kern="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0" name="Straight Arrow Connector 79"/>
          <p:cNvCxnSpPr/>
          <p:nvPr/>
        </p:nvCxnSpPr>
        <p:spPr>
          <a:xfrm flipH="1">
            <a:off x="5836879" y="2150605"/>
            <a:ext cx="423743" cy="0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5836879" y="4373330"/>
            <a:ext cx="423743" cy="0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7195604" y="2675230"/>
            <a:ext cx="4" cy="794594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5020206" y="2614531"/>
            <a:ext cx="4" cy="794594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5734198" y="2675229"/>
            <a:ext cx="526424" cy="944794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6854991" y="2337532"/>
            <a:ext cx="272832" cy="300082"/>
            <a:chOff x="5710816" y="3828962"/>
            <a:chExt cx="363776" cy="400109"/>
          </a:xfrm>
        </p:grpSpPr>
        <p:sp>
          <p:nvSpPr>
            <p:cNvPr id="92" name="Rectangle 91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710816" y="3828962"/>
              <a:ext cx="363776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7436065" y="2337532"/>
            <a:ext cx="277641" cy="300082"/>
            <a:chOff x="5707610" y="3828962"/>
            <a:chExt cx="370188" cy="400109"/>
          </a:xfrm>
        </p:grpSpPr>
        <p:sp>
          <p:nvSpPr>
            <p:cNvPr id="95" name="Rectangle 94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707610" y="3828962"/>
              <a:ext cx="370188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6862639" y="4010425"/>
            <a:ext cx="272832" cy="300082"/>
            <a:chOff x="5710816" y="3828962"/>
            <a:chExt cx="363776" cy="400109"/>
          </a:xfrm>
        </p:grpSpPr>
        <p:sp>
          <p:nvSpPr>
            <p:cNvPr id="104" name="Rectangle 103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710816" y="3828962"/>
              <a:ext cx="363776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7442916" y="4010425"/>
            <a:ext cx="279244" cy="300082"/>
            <a:chOff x="5706542" y="3828962"/>
            <a:chExt cx="372325" cy="400109"/>
          </a:xfrm>
        </p:grpSpPr>
        <p:sp>
          <p:nvSpPr>
            <p:cNvPr id="107" name="Rectangle 106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706542" y="3828962"/>
              <a:ext cx="37232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4744117" y="4006966"/>
            <a:ext cx="272832" cy="300082"/>
            <a:chOff x="5710816" y="3828962"/>
            <a:chExt cx="363776" cy="400109"/>
          </a:xfrm>
        </p:grpSpPr>
        <p:sp>
          <p:nvSpPr>
            <p:cNvPr id="116" name="Rectangle 115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710816" y="3828962"/>
              <a:ext cx="363776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324394" y="4006966"/>
            <a:ext cx="279244" cy="300082"/>
            <a:chOff x="5706542" y="3828962"/>
            <a:chExt cx="372325" cy="400109"/>
          </a:xfrm>
        </p:grpSpPr>
        <p:sp>
          <p:nvSpPr>
            <p:cNvPr id="119" name="Rectangle 118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706542" y="3828962"/>
              <a:ext cx="37232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 flipH="1">
            <a:off x="2457992" y="3665603"/>
            <a:ext cx="4809754" cy="738664"/>
            <a:chOff x="1219200" y="4876799"/>
            <a:chExt cx="5181605" cy="1429674"/>
          </a:xfrm>
          <a:solidFill>
            <a:schemeClr val="accent2"/>
          </a:solidFill>
        </p:grpSpPr>
        <p:sp>
          <p:nvSpPr>
            <p:cNvPr id="87" name="Rectangular Callout 86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1257"/>
                <a:gd name="adj2" fmla="val -187072"/>
              </a:avLst>
            </a:prstGeom>
            <a:solidFill>
              <a:schemeClr val="accent2"/>
            </a:solidFill>
            <a:ln w="38100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219204" y="4876799"/>
              <a:ext cx="5181601" cy="1429674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D(A,D) = min(D(A,D), D(A,B)+D(B,D))</a:t>
              </a:r>
            </a:p>
            <a:p>
              <a:pPr lvl="0"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= min(</a:t>
              </a:r>
              <a:r>
                <a:rPr lang="en-US" sz="2100" dirty="0">
                  <a:solidFill>
                    <a:schemeClr val="bg1"/>
                  </a:solidFill>
                  <a:cs typeface="Consolas" pitchFamily="49" charset="0"/>
                </a:rPr>
                <a:t>8, 2 + 3) = 5</a:t>
              </a:r>
              <a:endParaRPr lang="en-US" sz="2100" kern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511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Network Layer, Control Plane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25682" y="1041400"/>
            <a:ext cx="4838157" cy="3594608"/>
          </a:xfrm>
        </p:spPr>
        <p:txBody>
          <a:bodyPr>
            <a:normAutofit/>
          </a:bodyPr>
          <a:lstStyle/>
          <a:p>
            <a:r>
              <a:rPr lang="en-US" dirty="0"/>
              <a:t>Function:</a:t>
            </a:r>
          </a:p>
          <a:p>
            <a:pPr lvl="1"/>
            <a:r>
              <a:rPr lang="en-US" dirty="0"/>
              <a:t>Set up routes within a single network</a:t>
            </a:r>
          </a:p>
          <a:p>
            <a:r>
              <a:rPr lang="en-US" dirty="0"/>
              <a:t>Key challenges:</a:t>
            </a:r>
          </a:p>
          <a:p>
            <a:pPr lvl="1"/>
            <a:r>
              <a:rPr lang="en-US" dirty="0"/>
              <a:t>Distributing and updating routes</a:t>
            </a:r>
          </a:p>
          <a:p>
            <a:pPr lvl="1"/>
            <a:r>
              <a:rPr lang="en-US" dirty="0"/>
              <a:t>Convergence time</a:t>
            </a:r>
          </a:p>
          <a:p>
            <a:pPr lvl="1"/>
            <a:r>
              <a:rPr lang="en-US" dirty="0"/>
              <a:t>Avoiding loops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41408" y="1972619"/>
            <a:ext cx="1681997" cy="429883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41209" y="2404235"/>
            <a:ext cx="1681991" cy="429883"/>
          </a:xfrm>
          <a:prstGeom prst="rect">
            <a:avLst/>
          </a:prstGeom>
          <a:solidFill>
            <a:srgbClr val="00206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Presentation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41308" y="2834118"/>
            <a:ext cx="1681991" cy="429883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Session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41308" y="3264000"/>
            <a:ext cx="1681991" cy="429883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241308" y="3693883"/>
            <a:ext cx="1681991" cy="429883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241308" y="4127184"/>
            <a:ext cx="1681991" cy="429883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241406" y="4557065"/>
            <a:ext cx="1681991" cy="429883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Physical</a:t>
            </a:r>
          </a:p>
        </p:txBody>
      </p:sp>
      <p:sp>
        <p:nvSpPr>
          <p:cNvPr id="20" name="Left Brace 19"/>
          <p:cNvSpPr/>
          <p:nvPr/>
        </p:nvSpPr>
        <p:spPr>
          <a:xfrm rot="5400000">
            <a:off x="3786199" y="2438092"/>
            <a:ext cx="419669" cy="1940697"/>
          </a:xfrm>
          <a:prstGeom prst="leftBrace">
            <a:avLst>
              <a:gd name="adj1" fmla="val 8333"/>
              <a:gd name="adj2" fmla="val 49996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5044622" y="3697301"/>
            <a:ext cx="925646" cy="429883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BGP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025686" y="3697301"/>
            <a:ext cx="925646" cy="42988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RIP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40737" y="3697300"/>
            <a:ext cx="925646" cy="429883"/>
          </a:xfrm>
          <a:prstGeom prst="rect">
            <a:avLst/>
          </a:prstGeom>
          <a:solidFill>
            <a:schemeClr val="tx2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OSPF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56941" y="3716032"/>
            <a:ext cx="16621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Control Plane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5705" y="1573849"/>
            <a:ext cx="13571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Data Plane</a:t>
            </a:r>
          </a:p>
        </p:txBody>
      </p:sp>
    </p:spTree>
    <p:extLst>
      <p:ext uri="{BB962C8B-B14F-4D97-AF65-F5344CB8AC3E}">
        <p14:creationId xmlns:p14="http://schemas.microsoft.com/office/powerpoint/2010/main" val="693795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Distance Vector: End of 3</a:t>
            </a:r>
            <a:r>
              <a:rPr lang="en-US" baseline="30000" dirty="0"/>
              <a:t>rd</a:t>
            </a:r>
            <a:r>
              <a:rPr lang="en-US" dirty="0"/>
              <a:t> Iteration</a:t>
            </a:r>
          </a:p>
        </p:txBody>
      </p:sp>
      <p:graphicFrame>
        <p:nvGraphicFramePr>
          <p:cNvPr id="51" name="Content Placeholder 5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087067"/>
              </p:ext>
            </p:extLst>
          </p:nvPr>
        </p:nvGraphicFramePr>
        <p:xfrm>
          <a:off x="4155626" y="1505819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258287" marR="258287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258287" marR="258287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n-US" sz="1400" dirty="0"/>
                    </a:p>
                  </a:txBody>
                  <a:tcPr marL="258287" marR="258287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258287" marR="258287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1241024" y="1152299"/>
            <a:ext cx="2593058" cy="1664983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stCxn id="14" idx="4"/>
            <a:endCxn id="16" idx="2"/>
          </p:cNvCxnSpPr>
          <p:nvPr/>
        </p:nvCxnSpPr>
        <p:spPr>
          <a:xfrm>
            <a:off x="2714679" y="1634045"/>
            <a:ext cx="39492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4"/>
            <a:endCxn id="15" idx="2"/>
          </p:cNvCxnSpPr>
          <p:nvPr/>
        </p:nvCxnSpPr>
        <p:spPr>
          <a:xfrm>
            <a:off x="1963417" y="2287191"/>
            <a:ext cx="33294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1684543" y="1770634"/>
            <a:ext cx="751260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5" idx="1"/>
            <a:endCxn id="14" idx="3"/>
          </p:cNvCxnSpPr>
          <p:nvPr/>
        </p:nvCxnSpPr>
        <p:spPr>
          <a:xfrm flipH="1" flipV="1">
            <a:off x="2435803" y="1770634"/>
            <a:ext cx="139437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1"/>
            <a:endCxn id="16" idx="3"/>
          </p:cNvCxnSpPr>
          <p:nvPr/>
        </p:nvCxnSpPr>
        <p:spPr>
          <a:xfrm flipV="1">
            <a:off x="2575242" y="1770634"/>
            <a:ext cx="813236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20984" y="16984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2761296" y="13276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US" sz="1350" dirty="0"/>
          </a:p>
        </p:txBody>
      </p:sp>
      <p:sp>
        <p:nvSpPr>
          <p:cNvPr id="31" name="TextBox 30"/>
          <p:cNvSpPr txBox="1"/>
          <p:nvPr/>
        </p:nvSpPr>
        <p:spPr>
          <a:xfrm>
            <a:off x="2440726" y="17650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US" sz="1350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1405669" y="2150605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en-US" sz="1350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2156929" y="1497459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sz="1350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2296366" y="2150605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en-US" sz="1350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3109602" y="1497459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en-US" sz="1350" dirty="0"/>
          </a:p>
        </p:txBody>
      </p:sp>
      <p:sp>
        <p:nvSpPr>
          <p:cNvPr id="49" name="TextBox 48"/>
          <p:cNvSpPr txBox="1"/>
          <p:nvPr/>
        </p:nvSpPr>
        <p:spPr>
          <a:xfrm>
            <a:off x="2942430" y="18812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US" sz="1350" dirty="0"/>
          </a:p>
        </p:txBody>
      </p:sp>
      <p:sp>
        <p:nvSpPr>
          <p:cNvPr id="50" name="TextBox 49"/>
          <p:cNvSpPr txBox="1"/>
          <p:nvPr/>
        </p:nvSpPr>
        <p:spPr>
          <a:xfrm>
            <a:off x="1979048" y="22506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7</a:t>
            </a:r>
            <a:endParaRPr lang="en-US" sz="1350" dirty="0"/>
          </a:p>
        </p:txBody>
      </p:sp>
      <p:sp>
        <p:nvSpPr>
          <p:cNvPr id="52" name="TextBox 51"/>
          <p:cNvSpPr txBox="1"/>
          <p:nvPr/>
        </p:nvSpPr>
        <p:spPr>
          <a:xfrm>
            <a:off x="4597149" y="118198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A</a:t>
            </a:r>
          </a:p>
        </p:txBody>
      </p:sp>
      <p:graphicFrame>
        <p:nvGraphicFramePr>
          <p:cNvPr id="53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531464"/>
              </p:ext>
            </p:extLst>
          </p:nvPr>
        </p:nvGraphicFramePr>
        <p:xfrm>
          <a:off x="6260354" y="1502009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6705885" y="1152677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B</a:t>
            </a:r>
          </a:p>
        </p:txBody>
      </p:sp>
      <p:graphicFrame>
        <p:nvGraphicFramePr>
          <p:cNvPr id="55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862076"/>
              </p:ext>
            </p:extLst>
          </p:nvPr>
        </p:nvGraphicFramePr>
        <p:xfrm>
          <a:off x="4155626" y="3732590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585630" y="3405915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C</a:t>
            </a:r>
          </a:p>
        </p:txBody>
      </p:sp>
      <p:graphicFrame>
        <p:nvGraphicFramePr>
          <p:cNvPr id="57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970842"/>
              </p:ext>
            </p:extLst>
          </p:nvPr>
        </p:nvGraphicFramePr>
        <p:xfrm>
          <a:off x="6260354" y="3732590"/>
          <a:ext cx="17259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err="1"/>
                        <a:t>Dest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Next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6680741" y="3383258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D</a:t>
            </a:r>
          </a:p>
        </p:txBody>
      </p:sp>
      <p:sp>
        <p:nvSpPr>
          <p:cNvPr id="28" name="Text Box 144"/>
          <p:cNvSpPr txBox="1">
            <a:spLocks noChangeArrowheads="1"/>
          </p:cNvSpPr>
          <p:nvPr/>
        </p:nvSpPr>
        <p:spPr bwMode="auto">
          <a:xfrm>
            <a:off x="1127824" y="2486068"/>
            <a:ext cx="2968633" cy="265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en-US" sz="1200" i="1" dirty="0"/>
              <a:t>…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i="1" dirty="0"/>
              <a:t> </a:t>
            </a:r>
            <a:r>
              <a:rPr lang="en-US" sz="1200" b="1" i="1" dirty="0"/>
              <a:t>loop:</a:t>
            </a:r>
            <a:r>
              <a:rPr lang="en-US" sz="1200" dirty="0"/>
              <a:t> </a:t>
            </a:r>
          </a:p>
          <a:p>
            <a:pPr marL="342900" indent="-342900"/>
            <a:r>
              <a:rPr lang="en-US" sz="1200" dirty="0"/>
              <a:t>…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</a:t>
            </a:r>
            <a:r>
              <a:rPr lang="en-US" sz="1200" b="1" dirty="0"/>
              <a:t>else if</a:t>
            </a:r>
            <a:r>
              <a:rPr lang="en-US" sz="1200" dirty="0"/>
              <a:t> (update D(</a:t>
            </a:r>
            <a:r>
              <a:rPr lang="en-US" sz="1200" i="1" dirty="0"/>
              <a:t>V, Y</a:t>
            </a:r>
            <a:r>
              <a:rPr lang="en-US" sz="1200" dirty="0"/>
              <a:t>) received from </a:t>
            </a:r>
            <a:r>
              <a:rPr lang="en-US" sz="1200" i="1" dirty="0"/>
              <a:t>V</a:t>
            </a:r>
            <a:r>
              <a:rPr lang="en-US" sz="1200" dirty="0"/>
              <a:t>)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  </a:t>
            </a:r>
            <a:r>
              <a:rPr lang="en-US" sz="1200" b="1" dirty="0"/>
              <a:t>for all</a:t>
            </a:r>
            <a:r>
              <a:rPr lang="en-US" sz="1200" dirty="0"/>
              <a:t> destinations Y </a:t>
            </a:r>
            <a:r>
              <a:rPr lang="en-US" sz="1200" b="1" dirty="0"/>
              <a:t>do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     </a:t>
            </a:r>
            <a:r>
              <a:rPr lang="en-US" sz="1200" b="1" dirty="0"/>
              <a:t>if</a:t>
            </a:r>
            <a:r>
              <a:rPr lang="en-US" sz="1200" dirty="0"/>
              <a:t> (destination </a:t>
            </a:r>
            <a:r>
              <a:rPr lang="en-US" sz="1200" i="1" dirty="0"/>
              <a:t>Y</a:t>
            </a:r>
            <a:r>
              <a:rPr lang="en-US" sz="1200" dirty="0"/>
              <a:t> through </a:t>
            </a:r>
            <a:r>
              <a:rPr lang="en-US" sz="1200" i="1" dirty="0"/>
              <a:t>V</a:t>
            </a:r>
            <a:r>
              <a:rPr lang="en-US" sz="1200" dirty="0"/>
              <a:t>)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       D(</a:t>
            </a:r>
            <a:r>
              <a:rPr lang="en-US" sz="1200" i="1" dirty="0"/>
              <a:t>A,Y</a:t>
            </a:r>
            <a:r>
              <a:rPr lang="en-US" sz="1200" dirty="0"/>
              <a:t>) = D(</a:t>
            </a:r>
            <a:r>
              <a:rPr lang="en-US" sz="1200" i="1" dirty="0"/>
              <a:t>A,V</a:t>
            </a:r>
            <a:r>
              <a:rPr lang="en-US" sz="1200" dirty="0"/>
              <a:t>) + D(</a:t>
            </a:r>
            <a:r>
              <a:rPr lang="en-US" sz="1200" i="1" dirty="0"/>
              <a:t>V, Y</a:t>
            </a:r>
            <a:r>
              <a:rPr lang="en-US" sz="1200" dirty="0"/>
              <a:t>);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     </a:t>
            </a:r>
            <a:r>
              <a:rPr lang="en-US" sz="1200" b="1" dirty="0"/>
              <a:t>else</a:t>
            </a:r>
            <a:endParaRPr lang="en-US" sz="1200" dirty="0">
              <a:solidFill>
                <a:schemeClr val="accent2"/>
              </a:solidFill>
            </a:endParaRP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200" dirty="0"/>
              <a:t>        D(A, Y) =</a:t>
            </a:r>
          </a:p>
          <a:p>
            <a:pPr>
              <a:buClr>
                <a:schemeClr val="accent2"/>
              </a:buClr>
              <a:tabLst>
                <a:tab pos="1117997" algn="l"/>
              </a:tabLst>
            </a:pPr>
            <a:r>
              <a:rPr lang="en-US" sz="1200" dirty="0"/>
              <a:t>	min(D(</a:t>
            </a:r>
            <a:r>
              <a:rPr lang="en-US" sz="1200" i="1" dirty="0"/>
              <a:t>A, Y</a:t>
            </a:r>
            <a:r>
              <a:rPr lang="en-US" sz="1200" dirty="0"/>
              <a:t>),</a:t>
            </a:r>
          </a:p>
          <a:p>
            <a:pPr>
              <a:buClr>
                <a:schemeClr val="accent2"/>
              </a:buClr>
              <a:tabLst>
                <a:tab pos="1117997" algn="l"/>
              </a:tabLst>
            </a:pPr>
            <a:r>
              <a:rPr lang="en-US" sz="1200" dirty="0"/>
              <a:t>	D(</a:t>
            </a:r>
            <a:r>
              <a:rPr lang="en-US" sz="1200" i="1" dirty="0"/>
              <a:t>A, V</a:t>
            </a:r>
            <a:r>
              <a:rPr lang="en-US" sz="1200" dirty="0"/>
              <a:t>) + D(</a:t>
            </a:r>
            <a:r>
              <a:rPr lang="en-US" sz="1200" i="1" dirty="0"/>
              <a:t>V, Y</a:t>
            </a:r>
            <a:r>
              <a:rPr lang="en-US" sz="1200" dirty="0"/>
              <a:t>));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200" dirty="0"/>
              <a:t> </a:t>
            </a:r>
            <a:r>
              <a:rPr lang="en-US" sz="1200" b="1" dirty="0"/>
              <a:t>if</a:t>
            </a:r>
            <a:r>
              <a:rPr lang="en-US" sz="1200" dirty="0"/>
              <a:t> (there is a new min. for </a:t>
            </a:r>
            <a:r>
              <a:rPr lang="en-US" sz="1200" dirty="0" err="1"/>
              <a:t>dest</a:t>
            </a:r>
            <a:r>
              <a:rPr lang="en-US" sz="1200" dirty="0"/>
              <a:t>. </a:t>
            </a:r>
            <a:r>
              <a:rPr lang="en-US" sz="1200" i="1" dirty="0"/>
              <a:t>Y</a:t>
            </a:r>
            <a:r>
              <a:rPr lang="en-US" sz="1200" dirty="0"/>
              <a:t>)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200" dirty="0"/>
              <a:t>   </a:t>
            </a:r>
            <a:r>
              <a:rPr lang="en-US" sz="1200" b="1" dirty="0"/>
              <a:t>send</a:t>
            </a:r>
            <a:r>
              <a:rPr lang="en-US" sz="1200" dirty="0"/>
              <a:t> D(</a:t>
            </a:r>
            <a:r>
              <a:rPr lang="en-US" sz="1200" i="1" dirty="0"/>
              <a:t>A, Y</a:t>
            </a:r>
            <a:r>
              <a:rPr lang="en-US" sz="1200" dirty="0"/>
              <a:t>) to all neighbors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200" dirty="0"/>
              <a:t> </a:t>
            </a:r>
            <a:r>
              <a:rPr lang="en-US" sz="1200" b="1" dirty="0"/>
              <a:t>forever</a:t>
            </a:r>
            <a:r>
              <a:rPr lang="en-US" sz="1200" dirty="0"/>
              <a:t> </a:t>
            </a:r>
          </a:p>
        </p:txBody>
      </p:sp>
      <p:cxnSp>
        <p:nvCxnSpPr>
          <p:cNvPr id="34" name="Straight Arrow Connector 33"/>
          <p:cNvCxnSpPr>
            <a:stCxn id="51" idx="2"/>
            <a:endCxn id="56" idx="0"/>
          </p:cNvCxnSpPr>
          <p:nvPr/>
        </p:nvCxnSpPr>
        <p:spPr>
          <a:xfrm>
            <a:off x="5018591" y="2633579"/>
            <a:ext cx="1614" cy="77233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51" idx="3"/>
            <a:endCxn id="53" idx="1"/>
          </p:cNvCxnSpPr>
          <p:nvPr/>
        </p:nvCxnSpPr>
        <p:spPr>
          <a:xfrm flipV="1">
            <a:off x="5881556" y="2065889"/>
            <a:ext cx="378798" cy="381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1828287" y="2741729"/>
            <a:ext cx="5757832" cy="1148319"/>
            <a:chOff x="414979" y="3333623"/>
            <a:chExt cx="8263530" cy="1523216"/>
          </a:xfrm>
        </p:grpSpPr>
        <p:sp>
          <p:nvSpPr>
            <p:cNvPr id="89" name="Rectangle 88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0" name="Content Placeholder 2"/>
            <p:cNvSpPr txBox="1">
              <a:spLocks/>
            </p:cNvSpPr>
            <p:nvPr/>
          </p:nvSpPr>
          <p:spPr>
            <a:xfrm>
              <a:off x="514376" y="3496212"/>
              <a:ext cx="8118848" cy="12083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68580" tIns="34290" rIns="68580" bIns="3429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Nothing changes, algorithm terminates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Until something changes…</a:t>
              </a:r>
            </a:p>
          </p:txBody>
        </p:sp>
      </p:grpSp>
      <p:cxnSp>
        <p:nvCxnSpPr>
          <p:cNvPr id="33" name="Straight Arrow Connector 32"/>
          <p:cNvCxnSpPr>
            <a:endCxn id="53" idx="2"/>
          </p:cNvCxnSpPr>
          <p:nvPr/>
        </p:nvCxnSpPr>
        <p:spPr>
          <a:xfrm flipH="1" flipV="1">
            <a:off x="7123319" y="2629769"/>
            <a:ext cx="4" cy="77614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7" idx="1"/>
            <a:endCxn id="55" idx="3"/>
          </p:cNvCxnSpPr>
          <p:nvPr/>
        </p:nvCxnSpPr>
        <p:spPr>
          <a:xfrm flipH="1">
            <a:off x="5881556" y="4296470"/>
            <a:ext cx="378798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53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283B9EA5-CE9A-4950-A80C-5ADF06B45BB8}" type="slidenum">
              <a:rPr lang="en-US" sz="1275">
                <a:solidFill>
                  <a:schemeClr val="bg1"/>
                </a:solidFill>
              </a:rPr>
              <a:pPr/>
              <a:t>21</a:t>
            </a:fld>
            <a:endParaRPr lang="en-US" sz="1275" dirty="0">
              <a:solidFill>
                <a:schemeClr val="bg1"/>
              </a:solidFill>
            </a:endParaRPr>
          </a:p>
        </p:txBody>
      </p:sp>
      <p:sp>
        <p:nvSpPr>
          <p:cNvPr id="10" name="Cloud 9"/>
          <p:cNvSpPr/>
          <p:nvPr/>
        </p:nvSpPr>
        <p:spPr>
          <a:xfrm>
            <a:off x="5766909" y="455418"/>
            <a:ext cx="1934883" cy="160080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>
            <a:stCxn id="18" idx="4"/>
            <a:endCxn id="20" idx="2"/>
          </p:cNvCxnSpPr>
          <p:nvPr/>
        </p:nvCxnSpPr>
        <p:spPr>
          <a:xfrm>
            <a:off x="6489302" y="1526131"/>
            <a:ext cx="33294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8" idx="1"/>
            <a:endCxn id="19" idx="3"/>
          </p:cNvCxnSpPr>
          <p:nvPr/>
        </p:nvCxnSpPr>
        <p:spPr>
          <a:xfrm flipV="1">
            <a:off x="6210427" y="1009573"/>
            <a:ext cx="445349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0" idx="1"/>
            <a:endCxn id="19" idx="3"/>
          </p:cNvCxnSpPr>
          <p:nvPr/>
        </p:nvCxnSpPr>
        <p:spPr>
          <a:xfrm flipH="1" flipV="1">
            <a:off x="6655776" y="1009573"/>
            <a:ext cx="445349" cy="379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19008" y="9537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4</a:t>
            </a:r>
            <a:endParaRPr lang="en-US" sz="1350" dirty="0"/>
          </a:p>
        </p:txBody>
      </p:sp>
      <p:sp>
        <p:nvSpPr>
          <p:cNvPr id="17" name="TextBox 16"/>
          <p:cNvSpPr txBox="1"/>
          <p:nvPr/>
        </p:nvSpPr>
        <p:spPr>
          <a:xfrm>
            <a:off x="6872129" y="9634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US" sz="1350" dirty="0"/>
          </a:p>
        </p:txBody>
      </p:sp>
      <p:sp>
        <p:nvSpPr>
          <p:cNvPr id="18" name="Flowchart: Magnetic Disk 17"/>
          <p:cNvSpPr/>
          <p:nvPr/>
        </p:nvSpPr>
        <p:spPr>
          <a:xfrm>
            <a:off x="5931554" y="1389544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en-US" sz="1350" dirty="0"/>
          </a:p>
        </p:txBody>
      </p:sp>
      <p:sp>
        <p:nvSpPr>
          <p:cNvPr id="19" name="Flowchart: Magnetic Disk 18"/>
          <p:cNvSpPr/>
          <p:nvPr/>
        </p:nvSpPr>
        <p:spPr>
          <a:xfrm>
            <a:off x="6376902" y="736399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sz="1350" dirty="0"/>
          </a:p>
        </p:txBody>
      </p:sp>
      <p:sp>
        <p:nvSpPr>
          <p:cNvPr id="20" name="Flowchart: Magnetic Disk 19"/>
          <p:cNvSpPr/>
          <p:nvPr/>
        </p:nvSpPr>
        <p:spPr>
          <a:xfrm>
            <a:off x="6822251" y="1389544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en-US" sz="1350" dirty="0"/>
          </a:p>
        </p:txBody>
      </p:sp>
      <p:sp>
        <p:nvSpPr>
          <p:cNvPr id="21" name="TextBox 20"/>
          <p:cNvSpPr txBox="1"/>
          <p:nvPr/>
        </p:nvSpPr>
        <p:spPr>
          <a:xfrm>
            <a:off x="6446426" y="14895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50</a:t>
            </a:r>
            <a:endParaRPr lang="en-US" sz="1350" dirty="0"/>
          </a:p>
        </p:txBody>
      </p:sp>
      <p:sp>
        <p:nvSpPr>
          <p:cNvPr id="22" name="Text Box 194"/>
          <p:cNvSpPr txBox="1">
            <a:spLocks noChangeArrowheads="1"/>
          </p:cNvSpPr>
          <p:nvPr/>
        </p:nvSpPr>
        <p:spPr bwMode="auto">
          <a:xfrm>
            <a:off x="1769266" y="52403"/>
            <a:ext cx="3383427" cy="26545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i="1" dirty="0"/>
              <a:t> </a:t>
            </a:r>
            <a:r>
              <a:rPr lang="en-US" sz="1200" b="1" i="1" dirty="0"/>
              <a:t>loop:</a:t>
            </a:r>
            <a:r>
              <a:rPr lang="en-US" sz="1200" dirty="0"/>
              <a:t>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</a:t>
            </a:r>
            <a:r>
              <a:rPr lang="en-US" sz="1200" b="1" dirty="0"/>
              <a:t>wait</a:t>
            </a:r>
            <a:r>
              <a:rPr lang="en-US" sz="1200" dirty="0"/>
              <a:t> (link cost update or update message)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</a:t>
            </a:r>
            <a:r>
              <a:rPr lang="en-US" sz="1200" b="1" dirty="0"/>
              <a:t>if</a:t>
            </a:r>
            <a:r>
              <a:rPr lang="en-US" sz="1200" dirty="0"/>
              <a:t> (c(</a:t>
            </a:r>
            <a:r>
              <a:rPr lang="en-US" sz="1200" i="1" dirty="0"/>
              <a:t>A</a:t>
            </a:r>
            <a:r>
              <a:rPr lang="en-US" sz="1200" dirty="0"/>
              <a:t>,</a:t>
            </a:r>
            <a:r>
              <a:rPr lang="en-US" sz="1200" i="1" dirty="0"/>
              <a:t>V</a:t>
            </a:r>
            <a:r>
              <a:rPr lang="en-US" sz="1200" dirty="0"/>
              <a:t>) changes by </a:t>
            </a:r>
            <a:r>
              <a:rPr lang="en-US" sz="1200" i="1" dirty="0"/>
              <a:t>d</a:t>
            </a:r>
            <a:r>
              <a:rPr lang="en-US" sz="1200" dirty="0"/>
              <a:t>)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   </a:t>
            </a:r>
            <a:r>
              <a:rPr lang="en-US" sz="1200" b="1" dirty="0"/>
              <a:t>for all</a:t>
            </a:r>
            <a:r>
              <a:rPr lang="en-US" sz="1200" dirty="0"/>
              <a:t> destinations </a:t>
            </a:r>
            <a:r>
              <a:rPr lang="en-US" sz="1200" i="1" dirty="0"/>
              <a:t>Y</a:t>
            </a:r>
            <a:r>
              <a:rPr lang="en-US" sz="1200" dirty="0"/>
              <a:t> through </a:t>
            </a:r>
            <a:r>
              <a:rPr lang="en-US" sz="1200" i="1" dirty="0"/>
              <a:t>V</a:t>
            </a:r>
            <a:r>
              <a:rPr lang="en-US" sz="1200" dirty="0"/>
              <a:t> </a:t>
            </a:r>
            <a:r>
              <a:rPr lang="en-US" sz="1200" b="1" dirty="0"/>
              <a:t>do</a:t>
            </a:r>
            <a:r>
              <a:rPr lang="en-US" sz="1200" dirty="0"/>
              <a:t>  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      D(</a:t>
            </a:r>
            <a:r>
              <a:rPr lang="en-US" sz="1200" i="1" dirty="0"/>
              <a:t>A,Y</a:t>
            </a:r>
            <a:r>
              <a:rPr lang="en-US" sz="1200" dirty="0"/>
              <a:t>) =  D(</a:t>
            </a:r>
            <a:r>
              <a:rPr lang="en-US" sz="1200" i="1" dirty="0"/>
              <a:t>A,Y</a:t>
            </a:r>
            <a:r>
              <a:rPr lang="en-US" sz="1200" dirty="0"/>
              <a:t>) + </a:t>
            </a:r>
            <a:r>
              <a:rPr lang="en-US" sz="1200" i="1" dirty="0"/>
              <a:t>d</a:t>
            </a:r>
            <a:r>
              <a:rPr lang="en-US" sz="1200" dirty="0"/>
              <a:t>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</a:t>
            </a:r>
            <a:r>
              <a:rPr lang="en-US" sz="1200" b="1" dirty="0"/>
              <a:t> else if</a:t>
            </a:r>
            <a:r>
              <a:rPr lang="en-US" sz="1200" dirty="0"/>
              <a:t> (update D(</a:t>
            </a:r>
            <a:r>
              <a:rPr lang="en-US" sz="1200" i="1" dirty="0"/>
              <a:t>V, Y</a:t>
            </a:r>
            <a:r>
              <a:rPr lang="en-US" sz="1200" dirty="0"/>
              <a:t>) received from </a:t>
            </a:r>
            <a:r>
              <a:rPr lang="en-US" sz="1200" i="1" dirty="0"/>
              <a:t>V</a:t>
            </a:r>
            <a:r>
              <a:rPr lang="en-US" sz="1200" dirty="0"/>
              <a:t>)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   </a:t>
            </a:r>
            <a:r>
              <a:rPr lang="en-US" sz="1200" b="1" dirty="0"/>
              <a:t>for all</a:t>
            </a:r>
            <a:r>
              <a:rPr lang="en-US" sz="1200" dirty="0"/>
              <a:t> destinations Y </a:t>
            </a:r>
            <a:r>
              <a:rPr lang="en-US" sz="1200" b="1" dirty="0"/>
              <a:t>do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      </a:t>
            </a:r>
            <a:r>
              <a:rPr lang="en-US" sz="1200" b="1" dirty="0"/>
              <a:t>if</a:t>
            </a:r>
            <a:r>
              <a:rPr lang="en-US" sz="1200" dirty="0"/>
              <a:t> (destination </a:t>
            </a:r>
            <a:r>
              <a:rPr lang="en-US" sz="1200" i="1" dirty="0"/>
              <a:t>Y</a:t>
            </a:r>
            <a:r>
              <a:rPr lang="en-US" sz="1200" dirty="0"/>
              <a:t> through </a:t>
            </a:r>
            <a:r>
              <a:rPr lang="en-US" sz="1200" i="1" dirty="0"/>
              <a:t>V</a:t>
            </a:r>
            <a:r>
              <a:rPr lang="en-US" sz="1200" dirty="0"/>
              <a:t>)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        D(</a:t>
            </a:r>
            <a:r>
              <a:rPr lang="en-US" sz="1200" i="1" dirty="0"/>
              <a:t>A,Y</a:t>
            </a:r>
            <a:r>
              <a:rPr lang="en-US" sz="1200" dirty="0"/>
              <a:t>) = D(</a:t>
            </a:r>
            <a:r>
              <a:rPr lang="en-US" sz="1200" i="1" dirty="0"/>
              <a:t>A,V</a:t>
            </a:r>
            <a:r>
              <a:rPr lang="en-US" sz="1200" dirty="0"/>
              <a:t>) + D(</a:t>
            </a:r>
            <a:r>
              <a:rPr lang="en-US" sz="1200" i="1" dirty="0"/>
              <a:t>V, Y</a:t>
            </a:r>
            <a:r>
              <a:rPr lang="en-US" sz="1200" dirty="0"/>
              <a:t>);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      </a:t>
            </a:r>
            <a:r>
              <a:rPr lang="en-US" sz="1200" b="1" dirty="0"/>
              <a:t>else</a:t>
            </a:r>
            <a:endParaRPr lang="en-US" sz="1200" dirty="0">
              <a:solidFill>
                <a:schemeClr val="accent2"/>
              </a:solidFill>
            </a:endParaRP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         D(A, Y) = min(D(</a:t>
            </a:r>
            <a:r>
              <a:rPr lang="en-US" sz="1200" i="1" dirty="0"/>
              <a:t>A, Y</a:t>
            </a:r>
            <a:r>
              <a:rPr lang="en-US" sz="1200" dirty="0"/>
              <a:t>), D(</a:t>
            </a:r>
            <a:r>
              <a:rPr lang="en-US" sz="1200" i="1" dirty="0"/>
              <a:t>A, V</a:t>
            </a:r>
            <a:r>
              <a:rPr lang="en-US" sz="1200" dirty="0"/>
              <a:t>) + D(</a:t>
            </a:r>
            <a:r>
              <a:rPr lang="en-US" sz="1200" i="1" dirty="0"/>
              <a:t>V, Y</a:t>
            </a:r>
            <a:r>
              <a:rPr lang="en-US" sz="1200" dirty="0"/>
              <a:t>));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</a:t>
            </a:r>
            <a:r>
              <a:rPr lang="en-US" sz="1200" b="1" dirty="0"/>
              <a:t>if</a:t>
            </a:r>
            <a:r>
              <a:rPr lang="en-US" sz="1200" dirty="0"/>
              <a:t> (there is a new minimum for destination Y)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    </a:t>
            </a:r>
            <a:r>
              <a:rPr lang="en-US" sz="1200" b="1" dirty="0"/>
              <a:t>send</a:t>
            </a:r>
            <a:r>
              <a:rPr lang="en-US" sz="1200" dirty="0"/>
              <a:t> D(</a:t>
            </a:r>
            <a:r>
              <a:rPr lang="en-US" sz="1200" i="1" dirty="0"/>
              <a:t>A, Y</a:t>
            </a:r>
            <a:r>
              <a:rPr lang="en-US" sz="1200" dirty="0"/>
              <a:t>) to all neighbors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200" dirty="0"/>
              <a:t> </a:t>
            </a:r>
            <a:r>
              <a:rPr lang="en-US" sz="1200" b="1" dirty="0"/>
              <a:t>forever</a:t>
            </a:r>
            <a:r>
              <a:rPr lang="en-US" sz="1200" dirty="0"/>
              <a:t>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019016" y="963475"/>
            <a:ext cx="301686" cy="369332"/>
            <a:chOff x="5724694" y="3828962"/>
            <a:chExt cx="336015" cy="410369"/>
          </a:xfrm>
        </p:grpSpPr>
        <p:sp>
          <p:nvSpPr>
            <p:cNvPr id="24" name="Rectangle 23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24694" y="3828962"/>
              <a:ext cx="336015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556751" y="3171731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57553" y="411868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Node 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24299" y="4804481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Time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514594" y="4804481"/>
            <a:ext cx="5265971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318594"/>
              </p:ext>
            </p:extLst>
          </p:nvPr>
        </p:nvGraphicFramePr>
        <p:xfrm>
          <a:off x="2506426" y="2919494"/>
          <a:ext cx="925830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101734"/>
              </p:ext>
            </p:extLst>
          </p:nvPr>
        </p:nvGraphicFramePr>
        <p:xfrm>
          <a:off x="2506426" y="3874716"/>
          <a:ext cx="925830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92048"/>
              </p:ext>
            </p:extLst>
          </p:nvPr>
        </p:nvGraphicFramePr>
        <p:xfrm>
          <a:off x="3892911" y="2919389"/>
          <a:ext cx="925830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442239"/>
              </p:ext>
            </p:extLst>
          </p:nvPr>
        </p:nvGraphicFramePr>
        <p:xfrm>
          <a:off x="3892911" y="3874611"/>
          <a:ext cx="925830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448875"/>
              </p:ext>
            </p:extLst>
          </p:nvPr>
        </p:nvGraphicFramePr>
        <p:xfrm>
          <a:off x="5279396" y="2919494"/>
          <a:ext cx="925830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887052"/>
              </p:ext>
            </p:extLst>
          </p:nvPr>
        </p:nvGraphicFramePr>
        <p:xfrm>
          <a:off x="5279396" y="3874715"/>
          <a:ext cx="925830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02446"/>
              </p:ext>
            </p:extLst>
          </p:nvPr>
        </p:nvGraphicFramePr>
        <p:xfrm>
          <a:off x="6665881" y="2919494"/>
          <a:ext cx="925830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769454"/>
              </p:ext>
            </p:extLst>
          </p:nvPr>
        </p:nvGraphicFramePr>
        <p:xfrm>
          <a:off x="6665881" y="3874715"/>
          <a:ext cx="925830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3" name="Straight Arrow Connector 42"/>
          <p:cNvCxnSpPr>
            <a:stCxn id="32" idx="3"/>
            <a:endCxn id="36" idx="1"/>
          </p:cNvCxnSpPr>
          <p:nvPr/>
        </p:nvCxnSpPr>
        <p:spPr>
          <a:xfrm>
            <a:off x="4818741" y="3342299"/>
            <a:ext cx="460655" cy="95532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38" idx="1"/>
          </p:cNvCxnSpPr>
          <p:nvPr/>
        </p:nvCxnSpPr>
        <p:spPr>
          <a:xfrm flipV="1">
            <a:off x="6205226" y="3342404"/>
            <a:ext cx="460655" cy="955221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 flipH="1">
            <a:off x="1961024" y="2032219"/>
            <a:ext cx="2588077" cy="738664"/>
            <a:chOff x="1219200" y="4876799"/>
            <a:chExt cx="5181605" cy="1429674"/>
          </a:xfrm>
          <a:solidFill>
            <a:schemeClr val="accent2"/>
          </a:solidFill>
        </p:grpSpPr>
        <p:sp>
          <p:nvSpPr>
            <p:cNvPr id="49" name="Rectangular Callout 48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36661"/>
                <a:gd name="adj2" fmla="val 117556"/>
              </a:avLst>
            </a:prstGeom>
            <a:grpFill/>
            <a:ln w="38100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19204" y="4876799"/>
              <a:ext cx="5181601" cy="1429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Link Cost Changes,</a:t>
              </a:r>
            </a:p>
            <a:p>
              <a:pPr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Algorithm Starts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 flipH="1">
            <a:off x="6271922" y="2032219"/>
            <a:ext cx="1658405" cy="738664"/>
            <a:chOff x="1219200" y="4876799"/>
            <a:chExt cx="5181605" cy="1429674"/>
          </a:xfrm>
          <a:solidFill>
            <a:schemeClr val="accent2"/>
          </a:solidFill>
        </p:grpSpPr>
        <p:sp>
          <p:nvSpPr>
            <p:cNvPr id="52" name="Rectangular Callout 51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8023"/>
                <a:gd name="adj2" fmla="val 87892"/>
              </a:avLst>
            </a:prstGeom>
            <a:grpFill/>
            <a:ln w="38100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219206" y="4876799"/>
              <a:ext cx="5181599" cy="1429674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Algorithm Terminates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030578" y="2094994"/>
            <a:ext cx="3576327" cy="590030"/>
            <a:chOff x="414979" y="3333623"/>
            <a:chExt cx="8263530" cy="1523216"/>
          </a:xfrm>
        </p:grpSpPr>
        <p:sp>
          <p:nvSpPr>
            <p:cNvPr id="55" name="Rectangle 54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Content Placeholder 2"/>
            <p:cNvSpPr txBox="1">
              <a:spLocks/>
            </p:cNvSpPr>
            <p:nvPr/>
          </p:nvSpPr>
          <p:spPr>
            <a:xfrm>
              <a:off x="514377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68580" tIns="34290" rIns="68580" bIns="3429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85725" indent="0">
                <a:buClr>
                  <a:schemeClr val="bg1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Good news travels fast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349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220321" y="1739082"/>
            <a:ext cx="2363321" cy="1764462"/>
            <a:chOff x="137459" y="1948701"/>
            <a:chExt cx="4201459" cy="3136821"/>
          </a:xfrm>
        </p:grpSpPr>
        <p:sp>
          <p:nvSpPr>
            <p:cNvPr id="3" name="Rounded Rectangle 2"/>
            <p:cNvSpPr/>
            <p:nvPr/>
          </p:nvSpPr>
          <p:spPr>
            <a:xfrm>
              <a:off x="137459" y="1948952"/>
              <a:ext cx="4201459" cy="3136570"/>
            </a:xfrm>
            <a:prstGeom prst="roundRect">
              <a:avLst>
                <a:gd name="adj" fmla="val 9236"/>
              </a:avLst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43646" y="2422001"/>
              <a:ext cx="1094887" cy="4719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dirty="0"/>
                <a:t>Node A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454255" y="2422001"/>
              <a:ext cx="1083488" cy="4719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dirty="0"/>
                <a:t>Node C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1722" y="1948701"/>
              <a:ext cx="3532933" cy="5334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b="1" i="1" dirty="0"/>
                <a:t>DV Announcement Cache</a:t>
              </a: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Count to Infinity Problem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t>22</a:t>
            </a:fld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6351042" y="1528487"/>
            <a:ext cx="1451162" cy="120060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8" name="Straight Connector 7"/>
          <p:cNvCxnSpPr>
            <a:stCxn id="13" idx="4"/>
            <a:endCxn id="15" idx="2"/>
          </p:cNvCxnSpPr>
          <p:nvPr/>
        </p:nvCxnSpPr>
        <p:spPr>
          <a:xfrm>
            <a:off x="6892836" y="2331522"/>
            <a:ext cx="24971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3" idx="1"/>
            <a:endCxn id="14" idx="3"/>
          </p:cNvCxnSpPr>
          <p:nvPr/>
        </p:nvCxnSpPr>
        <p:spPr>
          <a:xfrm flipV="1">
            <a:off x="6683680" y="1944105"/>
            <a:ext cx="334012" cy="28498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5" idx="1"/>
            <a:endCxn id="14" idx="3"/>
          </p:cNvCxnSpPr>
          <p:nvPr/>
        </p:nvCxnSpPr>
        <p:spPr>
          <a:xfrm flipH="1" flipV="1">
            <a:off x="7017692" y="1944105"/>
            <a:ext cx="334012" cy="28498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16830" y="1902202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4</a:t>
            </a:r>
            <a:endParaRPr lang="en-US" sz="1013" dirty="0"/>
          </a:p>
        </p:txBody>
      </p:sp>
      <p:sp>
        <p:nvSpPr>
          <p:cNvPr id="12" name="TextBox 11"/>
          <p:cNvSpPr txBox="1"/>
          <p:nvPr/>
        </p:nvSpPr>
        <p:spPr>
          <a:xfrm>
            <a:off x="7156671" y="1909531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1</a:t>
            </a:r>
            <a:endParaRPr lang="en-US" sz="1013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6474523" y="2229084"/>
            <a:ext cx="418311" cy="20488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</a:t>
            </a:r>
            <a:endParaRPr lang="en-US" sz="1013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6808535" y="1739225"/>
            <a:ext cx="418311" cy="20488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</a:t>
            </a:r>
            <a:endParaRPr lang="en-US" sz="1013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7142546" y="2229084"/>
            <a:ext cx="418311" cy="204880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</a:t>
            </a:r>
            <a:endParaRPr lang="en-US" sz="1013" dirty="0"/>
          </a:p>
        </p:txBody>
      </p:sp>
      <p:sp>
        <p:nvSpPr>
          <p:cNvPr id="16" name="TextBox 15"/>
          <p:cNvSpPr txBox="1"/>
          <p:nvPr/>
        </p:nvSpPr>
        <p:spPr>
          <a:xfrm>
            <a:off x="6837192" y="2304118"/>
            <a:ext cx="36099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50</a:t>
            </a:r>
            <a:endParaRPr lang="en-US" sz="1013" dirty="0"/>
          </a:p>
        </p:txBody>
      </p:sp>
      <p:grpSp>
        <p:nvGrpSpPr>
          <p:cNvPr id="17" name="Group 16"/>
          <p:cNvGrpSpPr/>
          <p:nvPr/>
        </p:nvGrpSpPr>
        <p:grpSpPr>
          <a:xfrm>
            <a:off x="6452811" y="1868920"/>
            <a:ext cx="360997" cy="300082"/>
            <a:chOff x="5687632" y="3828962"/>
            <a:chExt cx="410142" cy="444566"/>
          </a:xfrm>
        </p:grpSpPr>
        <p:sp>
          <p:nvSpPr>
            <p:cNvPr id="18" name="Rectangle 17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87632" y="3828962"/>
              <a:ext cx="410142" cy="444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60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996526" y="3021734"/>
            <a:ext cx="6992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Node 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97327" y="3731948"/>
            <a:ext cx="6976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Node 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71787" y="4240876"/>
            <a:ext cx="53412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Time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737991" y="4246299"/>
            <a:ext cx="3949478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2731862" y="2832557"/>
          <a:ext cx="694374" cy="65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2731862" y="3548974"/>
          <a:ext cx="694374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771726" y="2832479"/>
          <a:ext cx="694374" cy="65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2"/>
                          </a:solidFill>
                        </a:rPr>
                        <a:t>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771726" y="3548895"/>
          <a:ext cx="694374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4811590" y="2832557"/>
          <a:ext cx="694374" cy="65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4811590" y="3548973"/>
          <a:ext cx="694374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5851453" y="2832557"/>
          <a:ext cx="694374" cy="65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2"/>
                          </a:solidFill>
                        </a:rPr>
                        <a:t>8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851453" y="3548973"/>
          <a:ext cx="694374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>
            <a:stCxn id="26" idx="3"/>
            <a:endCxn id="29" idx="1"/>
          </p:cNvCxnSpPr>
          <p:nvPr/>
        </p:nvCxnSpPr>
        <p:spPr>
          <a:xfrm>
            <a:off x="4466100" y="3161093"/>
            <a:ext cx="345490" cy="71649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3"/>
            <a:endCxn id="30" idx="1"/>
          </p:cNvCxnSpPr>
          <p:nvPr/>
        </p:nvCxnSpPr>
        <p:spPr>
          <a:xfrm flipV="1">
            <a:off x="5505964" y="3161171"/>
            <a:ext cx="345489" cy="71641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533330" y="3145297"/>
            <a:ext cx="345491" cy="71649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 flipH="1">
            <a:off x="3721601" y="1566614"/>
            <a:ext cx="2908527" cy="1061830"/>
            <a:chOff x="1219200" y="4876799"/>
            <a:chExt cx="5181605" cy="1414115"/>
          </a:xfrm>
          <a:solidFill>
            <a:schemeClr val="accent2"/>
          </a:solidFill>
        </p:grpSpPr>
        <p:sp>
          <p:nvSpPr>
            <p:cNvPr id="40" name="Rectangular Callout 39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89201"/>
                <a:gd name="adj2" fmla="val 47339"/>
              </a:avLst>
            </a:prstGeom>
            <a:grpFill/>
            <a:ln w="38100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013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219205" y="4876800"/>
              <a:ext cx="5181600" cy="14141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57175" indent="-257175">
                <a:buFont typeface="Arial" pitchFamily="34" charset="0"/>
                <a:buChar char="•"/>
                <a:defRPr/>
              </a:pPr>
              <a:r>
                <a:rPr lang="en-US" sz="1575" kern="0" dirty="0">
                  <a:solidFill>
                    <a:sysClr val="window" lastClr="FFFFFF"/>
                  </a:solidFill>
                </a:rPr>
                <a:t>C has a path to A in 5 hops</a:t>
              </a:r>
            </a:p>
            <a:p>
              <a:pPr marL="257175" indent="-257175">
                <a:buFont typeface="Arial" pitchFamily="34" charset="0"/>
                <a:buChar char="•"/>
                <a:defRPr/>
              </a:pPr>
              <a:r>
                <a:rPr lang="en-US" sz="1575" kern="0" dirty="0">
                  <a:solidFill>
                    <a:sysClr val="window" lastClr="FFFFFF"/>
                  </a:solidFill>
                  <a:sym typeface="Wingdings" pitchFamily="2" charset="2"/>
                </a:rPr>
                <a:t>Thus, D(B,A) = 6 !</a:t>
              </a:r>
              <a:endParaRPr lang="en-US" sz="1575" kern="0" dirty="0">
                <a:solidFill>
                  <a:sysClr val="window" lastClr="FFFFFF"/>
                </a:solidFill>
              </a:endParaRPr>
            </a:p>
            <a:p>
              <a:pPr marL="257175" indent="-257175">
                <a:buFont typeface="Arial" pitchFamily="34" charset="0"/>
                <a:buChar char="•"/>
                <a:defRPr/>
              </a:pPr>
              <a:r>
                <a:rPr lang="en-US" sz="1575" kern="0" dirty="0">
                  <a:solidFill>
                    <a:sysClr val="window" lastClr="FFFFFF"/>
                  </a:solidFill>
                </a:rPr>
                <a:t>However, B does not know the path is C </a:t>
              </a:r>
              <a:r>
                <a:rPr lang="en-US" sz="1575" kern="0" dirty="0">
                  <a:solidFill>
                    <a:sysClr val="window" lastClr="FFFFFF"/>
                  </a:solidFill>
                  <a:sym typeface="Wingdings" pitchFamily="2" charset="2"/>
                </a:rPr>
                <a:t> B  A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380567" y="791341"/>
            <a:ext cx="2682245" cy="442523"/>
            <a:chOff x="414979" y="3333623"/>
            <a:chExt cx="8263530" cy="1523216"/>
          </a:xfrm>
        </p:grpSpPr>
        <p:sp>
          <p:nvSpPr>
            <p:cNvPr id="44" name="Rectangle 43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5" name="Content Placeholder 2"/>
            <p:cNvSpPr txBox="1">
              <a:spLocks/>
            </p:cNvSpPr>
            <p:nvPr/>
          </p:nvSpPr>
          <p:spPr>
            <a:xfrm>
              <a:off x="514377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51435" tIns="25718" rIns="51435" bIns="25718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4294" indent="0"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chemeClr val="bg1"/>
                  </a:solidFill>
                </a:rPr>
                <a:t>Bad news travels slowly</a:t>
              </a:r>
            </a:p>
          </p:txBody>
        </p:sp>
      </p:grp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2034293" y="2254520"/>
          <a:ext cx="462916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1358281" y="2254520"/>
          <a:ext cx="462916" cy="6572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2" name="Rectangle 41"/>
          <p:cNvSpPr/>
          <p:nvPr/>
        </p:nvSpPr>
        <p:spPr>
          <a:xfrm>
            <a:off x="2034294" y="2465701"/>
            <a:ext cx="462915" cy="2050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2034966" y="2250909"/>
          <a:ext cx="462916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59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1220321" y="1739082"/>
            <a:ext cx="2363321" cy="1764462"/>
            <a:chOff x="137459" y="1948701"/>
            <a:chExt cx="4201459" cy="3136821"/>
          </a:xfrm>
        </p:grpSpPr>
        <p:sp>
          <p:nvSpPr>
            <p:cNvPr id="36" name="Rounded Rectangle 35"/>
            <p:cNvSpPr/>
            <p:nvPr/>
          </p:nvSpPr>
          <p:spPr>
            <a:xfrm>
              <a:off x="137459" y="1948952"/>
              <a:ext cx="4201459" cy="3136570"/>
            </a:xfrm>
            <a:prstGeom prst="roundRect">
              <a:avLst>
                <a:gd name="adj" fmla="val 9236"/>
              </a:avLst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43646" y="2422001"/>
              <a:ext cx="1094887" cy="4719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dirty="0"/>
                <a:t>Node A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54255" y="2422001"/>
              <a:ext cx="1083488" cy="4719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dirty="0"/>
                <a:t>Node C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1724" y="1948701"/>
              <a:ext cx="3532933" cy="5334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b="1" i="1"/>
                <a:t>DV Announcement </a:t>
              </a:r>
              <a:r>
                <a:rPr lang="en-US" sz="1350" b="1" i="1" dirty="0"/>
                <a:t>Cache</a:t>
              </a:r>
            </a:p>
          </p:txBody>
        </p:sp>
      </p:grp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2034293" y="2254520"/>
          <a:ext cx="462916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onsolas" pitchFamily="49" charset="0"/>
                        </a:rPr>
                        <a:t>1</a:t>
                      </a:r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358281" y="2254520"/>
          <a:ext cx="462916" cy="6572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onsolas" pitchFamily="49" charset="0"/>
                        </a:rPr>
                        <a:t>4</a:t>
                      </a:r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2036319" y="2253239"/>
          <a:ext cx="517618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Poisoned Reverse</a:t>
            </a:r>
          </a:p>
        </p:txBody>
      </p:sp>
      <p:sp>
        <p:nvSpPr>
          <p:cNvPr id="4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C routes through B to get to A</a:t>
            </a:r>
          </a:p>
          <a:p>
            <a:pPr lvl="1"/>
            <a:r>
              <a:rPr lang="en-US" dirty="0"/>
              <a:t>C tells B that D(C, A) =</a:t>
            </a:r>
            <a:r>
              <a:rPr lang="en-US" sz="1575" dirty="0"/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∞</a:t>
            </a:r>
            <a:endParaRPr lang="en-US" sz="1575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t>23</a:t>
            </a:fld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6307343" y="1528487"/>
            <a:ext cx="1451162" cy="120060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8" name="Straight Connector 7"/>
          <p:cNvCxnSpPr>
            <a:stCxn id="13" idx="4"/>
            <a:endCxn id="15" idx="2"/>
          </p:cNvCxnSpPr>
          <p:nvPr/>
        </p:nvCxnSpPr>
        <p:spPr>
          <a:xfrm>
            <a:off x="6849138" y="2331522"/>
            <a:ext cx="24971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3" idx="1"/>
            <a:endCxn id="14" idx="3"/>
          </p:cNvCxnSpPr>
          <p:nvPr/>
        </p:nvCxnSpPr>
        <p:spPr>
          <a:xfrm flipV="1">
            <a:off x="6639982" y="1944105"/>
            <a:ext cx="334012" cy="28498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5" idx="1"/>
            <a:endCxn id="14" idx="3"/>
          </p:cNvCxnSpPr>
          <p:nvPr/>
        </p:nvCxnSpPr>
        <p:spPr>
          <a:xfrm flipH="1" flipV="1">
            <a:off x="6973993" y="1944105"/>
            <a:ext cx="334012" cy="28498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3132" y="1902202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4</a:t>
            </a:r>
            <a:endParaRPr lang="en-US" sz="1013" dirty="0"/>
          </a:p>
        </p:txBody>
      </p:sp>
      <p:sp>
        <p:nvSpPr>
          <p:cNvPr id="12" name="TextBox 11"/>
          <p:cNvSpPr txBox="1"/>
          <p:nvPr/>
        </p:nvSpPr>
        <p:spPr>
          <a:xfrm>
            <a:off x="7112972" y="1909531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1</a:t>
            </a:r>
            <a:endParaRPr lang="en-US" sz="1013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6430825" y="2229084"/>
            <a:ext cx="418311" cy="20488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</a:t>
            </a:r>
            <a:endParaRPr lang="en-US" sz="1013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6764836" y="1739225"/>
            <a:ext cx="418311" cy="20488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</a:t>
            </a:r>
            <a:endParaRPr lang="en-US" sz="1013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7098848" y="2229084"/>
            <a:ext cx="418311" cy="204880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</a:t>
            </a:r>
            <a:endParaRPr lang="en-US" sz="1013" dirty="0"/>
          </a:p>
        </p:txBody>
      </p:sp>
      <p:sp>
        <p:nvSpPr>
          <p:cNvPr id="16" name="TextBox 15"/>
          <p:cNvSpPr txBox="1"/>
          <p:nvPr/>
        </p:nvSpPr>
        <p:spPr>
          <a:xfrm>
            <a:off x="6793494" y="2304118"/>
            <a:ext cx="36099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50</a:t>
            </a:r>
            <a:endParaRPr lang="en-US" sz="1013" dirty="0"/>
          </a:p>
        </p:txBody>
      </p:sp>
      <p:grpSp>
        <p:nvGrpSpPr>
          <p:cNvPr id="17" name="Group 16"/>
          <p:cNvGrpSpPr/>
          <p:nvPr/>
        </p:nvGrpSpPr>
        <p:grpSpPr>
          <a:xfrm>
            <a:off x="6388909" y="1909528"/>
            <a:ext cx="360997" cy="300082"/>
            <a:chOff x="5687632" y="3828962"/>
            <a:chExt cx="410142" cy="444566"/>
          </a:xfrm>
        </p:grpSpPr>
        <p:sp>
          <p:nvSpPr>
            <p:cNvPr id="18" name="Rectangle 17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87632" y="3828962"/>
              <a:ext cx="410142" cy="444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60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996526" y="3021734"/>
            <a:ext cx="6992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Node 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97327" y="3731948"/>
            <a:ext cx="6976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Node 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71787" y="4240876"/>
            <a:ext cx="53412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Time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737991" y="4246299"/>
            <a:ext cx="3949478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2731862" y="2832557"/>
          <a:ext cx="694374" cy="65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2731862" y="3548974"/>
          <a:ext cx="694374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771728" y="2832479"/>
          <a:ext cx="744380" cy="65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2"/>
                          </a:solidFill>
                        </a:rPr>
                        <a:t>60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771726" y="3548895"/>
          <a:ext cx="694374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4811592" y="2832557"/>
          <a:ext cx="744380" cy="65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4811592" y="3548973"/>
          <a:ext cx="744380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0000"/>
                          </a:solidFill>
                        </a:rPr>
                        <a:t>50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5851455" y="2832557"/>
          <a:ext cx="744380" cy="65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2"/>
                          </a:solidFill>
                        </a:rPr>
                        <a:t>51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851455" y="3548973"/>
          <a:ext cx="744380" cy="6572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>
            <a:stCxn id="26" idx="3"/>
            <a:endCxn id="29" idx="1"/>
          </p:cNvCxnSpPr>
          <p:nvPr/>
        </p:nvCxnSpPr>
        <p:spPr>
          <a:xfrm>
            <a:off x="4516108" y="3161093"/>
            <a:ext cx="295484" cy="71649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3"/>
            <a:endCxn id="30" idx="1"/>
          </p:cNvCxnSpPr>
          <p:nvPr/>
        </p:nvCxnSpPr>
        <p:spPr>
          <a:xfrm flipV="1">
            <a:off x="5555972" y="3161171"/>
            <a:ext cx="295483" cy="71641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034294" y="2465701"/>
            <a:ext cx="462915" cy="2050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5" name="Rectangle 44"/>
          <p:cNvSpPr/>
          <p:nvPr/>
        </p:nvSpPr>
        <p:spPr>
          <a:xfrm>
            <a:off x="1347503" y="2661910"/>
            <a:ext cx="462915" cy="2050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47" name="Group 46"/>
          <p:cNvGrpSpPr/>
          <p:nvPr/>
        </p:nvGrpSpPr>
        <p:grpSpPr>
          <a:xfrm>
            <a:off x="2258293" y="2156816"/>
            <a:ext cx="4414838" cy="1680808"/>
            <a:chOff x="414979" y="3333623"/>
            <a:chExt cx="8263530" cy="1523216"/>
          </a:xfrm>
        </p:grpSpPr>
        <p:sp>
          <p:nvSpPr>
            <p:cNvPr id="48" name="Rectangle 47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9" name="Content Placeholder 2"/>
            <p:cNvSpPr txBox="1">
              <a:spLocks/>
            </p:cNvSpPr>
            <p:nvPr/>
          </p:nvSpPr>
          <p:spPr>
            <a:xfrm>
              <a:off x="514377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51435" tIns="25718" rIns="51435" bIns="25718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4294" indent="0"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chemeClr val="bg1"/>
                  </a:solidFill>
                </a:rPr>
                <a:t>Does this completely solve this count to infinity problem?</a:t>
              </a:r>
            </a:p>
            <a:p>
              <a:pPr marL="64294" indent="0" algn="ctr"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chemeClr val="bg1"/>
                  </a:solidFill>
                </a:rPr>
                <a:t>NO</a:t>
              </a:r>
            </a:p>
            <a:p>
              <a:pPr marL="64294" indent="0"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chemeClr val="bg1"/>
                  </a:solidFill>
                </a:rPr>
                <a:t>Multipath loops can still trigger the issue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769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5" grpId="0" animBg="1"/>
      <p:bldP spid="4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Link State vs. Distance Vector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722268"/>
              </p:ext>
            </p:extLst>
          </p:nvPr>
        </p:nvGraphicFramePr>
        <p:xfrm>
          <a:off x="1362075" y="1041797"/>
          <a:ext cx="6502173" cy="2049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5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8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7934" marR="6793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Link State</a:t>
                      </a:r>
                    </a:p>
                  </a:txBody>
                  <a:tcPr marL="67934" marR="6793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Distance Vector</a:t>
                      </a:r>
                    </a:p>
                  </a:txBody>
                  <a:tcPr marL="67934" marR="67934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en-US" sz="1400" baseline="0" dirty="0"/>
                        <a:t>Message Complexity</a:t>
                      </a:r>
                      <a:endParaRPr lang="en-US" sz="1400" dirty="0"/>
                    </a:p>
                  </a:txBody>
                  <a:tcPr marL="67934" marR="6793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O(n</a:t>
                      </a:r>
                      <a:r>
                        <a:rPr lang="en-US" sz="1400" baseline="30000" dirty="0"/>
                        <a:t>2</a:t>
                      </a:r>
                      <a:r>
                        <a:rPr lang="en-US" sz="1400" dirty="0"/>
                        <a:t>*e)</a:t>
                      </a:r>
                    </a:p>
                  </a:txBody>
                  <a:tcPr marL="67934" marR="6793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O(d*n*k)</a:t>
                      </a:r>
                    </a:p>
                  </a:txBody>
                  <a:tcPr marL="67934" marR="67934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Time Complexity</a:t>
                      </a:r>
                    </a:p>
                  </a:txBody>
                  <a:tcPr marL="67934" marR="6793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O(n*log n)</a:t>
                      </a:r>
                    </a:p>
                  </a:txBody>
                  <a:tcPr marL="67934" marR="6793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O(n)</a:t>
                      </a:r>
                    </a:p>
                  </a:txBody>
                  <a:tcPr marL="67934" marR="67934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Convergence Time</a:t>
                      </a:r>
                    </a:p>
                  </a:txBody>
                  <a:tcPr marL="67934" marR="6793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O(1)</a:t>
                      </a:r>
                    </a:p>
                  </a:txBody>
                  <a:tcPr marL="67934" marR="6793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O(k)</a:t>
                      </a:r>
                    </a:p>
                  </a:txBody>
                  <a:tcPr marL="67934" marR="67934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Robustness</a:t>
                      </a:r>
                    </a:p>
                  </a:txBody>
                  <a:tcPr marL="67934" marR="67934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/>
                        <a:t>Nodes may advertise incorrect </a:t>
                      </a:r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link</a:t>
                      </a:r>
                      <a:r>
                        <a:rPr lang="en-US" sz="1400" dirty="0"/>
                        <a:t> costs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/>
                        <a:t>Each</a:t>
                      </a:r>
                      <a:r>
                        <a:rPr lang="en-US" sz="1400" baseline="0" dirty="0"/>
                        <a:t> node computes their own table</a:t>
                      </a:r>
                      <a:endParaRPr lang="en-US" sz="1400" dirty="0"/>
                    </a:p>
                  </a:txBody>
                  <a:tcPr marL="67934" marR="67934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/>
                        <a:t>Nodes</a:t>
                      </a:r>
                      <a:r>
                        <a:rPr lang="en-US" sz="1400" baseline="0" dirty="0"/>
                        <a:t> may advertise incorrect </a:t>
                      </a:r>
                      <a:r>
                        <a:rPr lang="en-US" sz="1400" baseline="0" dirty="0">
                          <a:solidFill>
                            <a:schemeClr val="accent1"/>
                          </a:solidFill>
                        </a:rPr>
                        <a:t>path</a:t>
                      </a:r>
                      <a:r>
                        <a:rPr lang="en-US" sz="1400" baseline="0" dirty="0"/>
                        <a:t> cost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baseline="0" dirty="0"/>
                        <a:t>Errors propagate due to sharing of DV tables</a:t>
                      </a:r>
                      <a:endParaRPr lang="en-US" sz="1400" dirty="0"/>
                    </a:p>
                  </a:txBody>
                  <a:tcPr marL="67934" marR="67934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41223" y="3443862"/>
            <a:ext cx="2535951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n = number of nodes in the graph</a:t>
            </a:r>
          </a:p>
          <a:p>
            <a:r>
              <a:rPr lang="en-US" sz="1350" dirty="0"/>
              <a:t>d = degree of a given node</a:t>
            </a:r>
          </a:p>
          <a:p>
            <a:r>
              <a:rPr lang="en-US" sz="1350" dirty="0"/>
              <a:t>k = number of rounds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707060" y="3196595"/>
            <a:ext cx="5886450" cy="1879532"/>
            <a:chOff x="414979" y="3333623"/>
            <a:chExt cx="8263530" cy="1523216"/>
          </a:xfrm>
        </p:grpSpPr>
        <p:sp>
          <p:nvSpPr>
            <p:cNvPr id="9" name="Rectangle 8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514377" y="3435947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68580" tIns="34290" rIns="68580" bIns="3429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Which is best?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In practice, it depends.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In general, link state is more popular.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950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233D2-E04C-6744-A15E-FD9B0F487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slight detour to transport protocols…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7D02E-6D17-2844-BEA2-650B86CB83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return to Inter-Domain routing protocols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EAE5D-1FE6-314E-BEA1-93EDAA09C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79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Internet Routing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Internet organized as a </a:t>
            </a:r>
            <a:r>
              <a:rPr lang="en-US" dirty="0">
                <a:solidFill>
                  <a:schemeClr val="accent1"/>
                </a:solidFill>
              </a:rPr>
              <a:t>two </a:t>
            </a:r>
            <a:r>
              <a:rPr lang="en-US" dirty="0"/>
              <a:t>level hierarchy</a:t>
            </a:r>
          </a:p>
          <a:p>
            <a:r>
              <a:rPr lang="en-US" dirty="0"/>
              <a:t>First level – autonomous systems (AS’s)</a:t>
            </a:r>
          </a:p>
          <a:p>
            <a:pPr lvl="1"/>
            <a:r>
              <a:rPr lang="en-US" dirty="0"/>
              <a:t>AS – region of network under a single administrative domain</a:t>
            </a:r>
          </a:p>
          <a:p>
            <a:pPr lvl="1"/>
            <a:r>
              <a:rPr lang="en-US" dirty="0"/>
              <a:t>Examples: Comcast, AT&amp;T, Verizon, Sprint, etc.</a:t>
            </a:r>
          </a:p>
          <a:p>
            <a:r>
              <a:rPr lang="en-US" dirty="0"/>
              <a:t>AS’s use </a:t>
            </a:r>
            <a:r>
              <a:rPr lang="en-US" dirty="0">
                <a:solidFill>
                  <a:schemeClr val="accent1"/>
                </a:solidFill>
              </a:rPr>
              <a:t>intra-domain</a:t>
            </a:r>
            <a:r>
              <a:rPr lang="en-US" dirty="0"/>
              <a:t> routing protocols internally</a:t>
            </a:r>
          </a:p>
          <a:p>
            <a:pPr lvl="1"/>
            <a:r>
              <a:rPr lang="en-US" dirty="0"/>
              <a:t>Distance Vector, e.g., Routing Information Protocol (RIP)</a:t>
            </a:r>
          </a:p>
          <a:p>
            <a:pPr lvl="1"/>
            <a:r>
              <a:rPr lang="en-US" dirty="0"/>
              <a:t>Link State, e.g., Open Shortest Path First (OSPF)</a:t>
            </a:r>
          </a:p>
          <a:p>
            <a:r>
              <a:rPr lang="en-US" dirty="0"/>
              <a:t>Connections between AS’s use </a:t>
            </a:r>
            <a:r>
              <a:rPr lang="en-US" dirty="0">
                <a:solidFill>
                  <a:schemeClr val="accent1"/>
                </a:solidFill>
              </a:rPr>
              <a:t>inter-domain</a:t>
            </a:r>
            <a:r>
              <a:rPr lang="en-US" dirty="0"/>
              <a:t> routing protocols</a:t>
            </a:r>
          </a:p>
          <a:p>
            <a:pPr lvl="1"/>
            <a:r>
              <a:rPr lang="en-US" dirty="0"/>
              <a:t>Border Gateway Routing (BGP)</a:t>
            </a:r>
          </a:p>
          <a:p>
            <a:pPr lvl="1"/>
            <a:r>
              <a:rPr lang="en-US" dirty="0"/>
              <a:t>De facto standard today, BGP-4 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9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4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1763271" y="1398604"/>
            <a:ext cx="2071871" cy="148970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AS-1</a:t>
            </a:r>
          </a:p>
        </p:txBody>
      </p:sp>
      <p:sp>
        <p:nvSpPr>
          <p:cNvPr id="6" name="Cloud 5"/>
          <p:cNvSpPr/>
          <p:nvPr/>
        </p:nvSpPr>
        <p:spPr>
          <a:xfrm>
            <a:off x="5538688" y="1751011"/>
            <a:ext cx="2071871" cy="1489704"/>
          </a:xfrm>
          <a:prstGeom prst="cloud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3341164" y="3113122"/>
            <a:ext cx="2071871" cy="1489704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>
            <a:endCxn id="14" idx="2"/>
          </p:cNvCxnSpPr>
          <p:nvPr/>
        </p:nvCxnSpPr>
        <p:spPr>
          <a:xfrm flipV="1">
            <a:off x="3350044" y="4417674"/>
            <a:ext cx="571824" cy="3648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13" idx="1"/>
          </p:cNvCxnSpPr>
          <p:nvPr/>
        </p:nvCxnSpPr>
        <p:spPr>
          <a:xfrm flipV="1">
            <a:off x="2799206" y="3851406"/>
            <a:ext cx="541958" cy="14264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581" y="3766427"/>
            <a:ext cx="455250" cy="455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195" y="4588450"/>
            <a:ext cx="455250" cy="455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Connector 31"/>
          <p:cNvCxnSpPr/>
          <p:nvPr/>
        </p:nvCxnSpPr>
        <p:spPr>
          <a:xfrm flipH="1">
            <a:off x="3557445" y="1489815"/>
            <a:ext cx="581642" cy="227624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238" y="1295761"/>
            <a:ext cx="455250" cy="455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Straight Connector 33"/>
          <p:cNvCxnSpPr>
            <a:endCxn id="42" idx="1"/>
          </p:cNvCxnSpPr>
          <p:nvPr/>
        </p:nvCxnSpPr>
        <p:spPr>
          <a:xfrm>
            <a:off x="1494894" y="1592660"/>
            <a:ext cx="329906" cy="4917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045" y="1398604"/>
            <a:ext cx="455250" cy="455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Straight Connector 36"/>
          <p:cNvCxnSpPr>
            <a:endCxn id="51" idx="2"/>
          </p:cNvCxnSpPr>
          <p:nvPr/>
        </p:nvCxnSpPr>
        <p:spPr>
          <a:xfrm flipV="1">
            <a:off x="6367224" y="3137718"/>
            <a:ext cx="41851" cy="48420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374" y="3427867"/>
            <a:ext cx="455250" cy="455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Straight Connector 38"/>
          <p:cNvCxnSpPr>
            <a:endCxn id="49" idx="0"/>
          </p:cNvCxnSpPr>
          <p:nvPr/>
        </p:nvCxnSpPr>
        <p:spPr>
          <a:xfrm flipH="1">
            <a:off x="7306681" y="1775075"/>
            <a:ext cx="486918" cy="36838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750" y="1489814"/>
            <a:ext cx="455250" cy="455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Connector 55"/>
          <p:cNvCxnSpPr>
            <a:stCxn id="134" idx="1"/>
            <a:endCxn id="12" idx="3"/>
          </p:cNvCxnSpPr>
          <p:nvPr/>
        </p:nvCxnSpPr>
        <p:spPr>
          <a:xfrm flipH="1">
            <a:off x="3554023" y="2087715"/>
            <a:ext cx="2063044" cy="562357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33" idx="0"/>
            <a:endCxn id="12" idx="2"/>
          </p:cNvCxnSpPr>
          <p:nvPr/>
        </p:nvCxnSpPr>
        <p:spPr>
          <a:xfrm flipH="1" flipV="1">
            <a:off x="3312106" y="2792717"/>
            <a:ext cx="512897" cy="431715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31" idx="2"/>
            <a:endCxn id="132" idx="3"/>
          </p:cNvCxnSpPr>
          <p:nvPr/>
        </p:nvCxnSpPr>
        <p:spPr>
          <a:xfrm flipH="1">
            <a:off x="5484559" y="3078014"/>
            <a:ext cx="170396" cy="545766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45" idx="0"/>
            <a:endCxn id="44" idx="2"/>
          </p:cNvCxnSpPr>
          <p:nvPr/>
        </p:nvCxnSpPr>
        <p:spPr>
          <a:xfrm flipH="1" flipV="1">
            <a:off x="3312105" y="1860087"/>
            <a:ext cx="230530" cy="22430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3" idx="3"/>
          </p:cNvCxnSpPr>
          <p:nvPr/>
        </p:nvCxnSpPr>
        <p:spPr>
          <a:xfrm flipV="1">
            <a:off x="2799208" y="1751012"/>
            <a:ext cx="270979" cy="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41" idx="3"/>
            <a:endCxn id="44" idx="2"/>
          </p:cNvCxnSpPr>
          <p:nvPr/>
        </p:nvCxnSpPr>
        <p:spPr>
          <a:xfrm flipV="1">
            <a:off x="2680444" y="1860087"/>
            <a:ext cx="631661" cy="761634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2" idx="0"/>
            <a:endCxn id="45" idx="2"/>
          </p:cNvCxnSpPr>
          <p:nvPr/>
        </p:nvCxnSpPr>
        <p:spPr>
          <a:xfrm flipV="1">
            <a:off x="3312105" y="2369686"/>
            <a:ext cx="230530" cy="13773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1" idx="3"/>
            <a:endCxn id="12" idx="1"/>
          </p:cNvCxnSpPr>
          <p:nvPr/>
        </p:nvCxnSpPr>
        <p:spPr>
          <a:xfrm>
            <a:off x="2680444" y="2621721"/>
            <a:ext cx="389743" cy="28349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42" idx="0"/>
            <a:endCxn id="43" idx="1"/>
          </p:cNvCxnSpPr>
          <p:nvPr/>
        </p:nvCxnSpPr>
        <p:spPr>
          <a:xfrm flipV="1">
            <a:off x="2066718" y="1751011"/>
            <a:ext cx="248652" cy="19073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1" idx="0"/>
            <a:endCxn id="42" idx="2"/>
          </p:cNvCxnSpPr>
          <p:nvPr/>
        </p:nvCxnSpPr>
        <p:spPr>
          <a:xfrm flipH="1" flipV="1">
            <a:off x="2066718" y="2227037"/>
            <a:ext cx="371807" cy="25203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33" idx="2"/>
            <a:endCxn id="13" idx="0"/>
          </p:cNvCxnSpPr>
          <p:nvPr/>
        </p:nvCxnSpPr>
        <p:spPr>
          <a:xfrm flipH="1">
            <a:off x="3583082" y="3509728"/>
            <a:ext cx="241919" cy="19902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7" idx="1"/>
            <a:endCxn id="133" idx="3"/>
          </p:cNvCxnSpPr>
          <p:nvPr/>
        </p:nvCxnSpPr>
        <p:spPr>
          <a:xfrm flipH="1">
            <a:off x="4066921" y="3367081"/>
            <a:ext cx="27956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132" idx="0"/>
          </p:cNvCxnSpPr>
          <p:nvPr/>
        </p:nvCxnSpPr>
        <p:spPr>
          <a:xfrm>
            <a:off x="4830325" y="3379819"/>
            <a:ext cx="412314" cy="10131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4" idx="1"/>
            <a:endCxn id="13" idx="2"/>
          </p:cNvCxnSpPr>
          <p:nvPr/>
        </p:nvCxnSpPr>
        <p:spPr>
          <a:xfrm flipH="1" flipV="1">
            <a:off x="3583082" y="3994052"/>
            <a:ext cx="96867" cy="28097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5" idx="1"/>
            <a:endCxn id="14" idx="3"/>
          </p:cNvCxnSpPr>
          <p:nvPr/>
        </p:nvCxnSpPr>
        <p:spPr>
          <a:xfrm flipH="1">
            <a:off x="4163788" y="4275025"/>
            <a:ext cx="237806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32" idx="2"/>
            <a:endCxn id="15" idx="3"/>
          </p:cNvCxnSpPr>
          <p:nvPr/>
        </p:nvCxnSpPr>
        <p:spPr>
          <a:xfrm flipH="1">
            <a:off x="4885430" y="3766427"/>
            <a:ext cx="357211" cy="50859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5" idx="0"/>
            <a:endCxn id="133" idx="2"/>
          </p:cNvCxnSpPr>
          <p:nvPr/>
        </p:nvCxnSpPr>
        <p:spPr>
          <a:xfrm flipH="1" flipV="1">
            <a:off x="3825001" y="3509730"/>
            <a:ext cx="818510" cy="62264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51" idx="1"/>
            <a:endCxn id="131" idx="3"/>
          </p:cNvCxnSpPr>
          <p:nvPr/>
        </p:nvCxnSpPr>
        <p:spPr>
          <a:xfrm flipH="1" flipV="1">
            <a:off x="5896873" y="2935366"/>
            <a:ext cx="270284" cy="5970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34" idx="2"/>
            <a:endCxn id="131" idx="0"/>
          </p:cNvCxnSpPr>
          <p:nvPr/>
        </p:nvCxnSpPr>
        <p:spPr>
          <a:xfrm flipH="1">
            <a:off x="5654955" y="2230362"/>
            <a:ext cx="204031" cy="56235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48" idx="1"/>
            <a:endCxn id="134" idx="3"/>
          </p:cNvCxnSpPr>
          <p:nvPr/>
        </p:nvCxnSpPr>
        <p:spPr>
          <a:xfrm flipH="1">
            <a:off x="6100901" y="2023489"/>
            <a:ext cx="311630" cy="6422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48" idx="2"/>
            <a:endCxn id="51" idx="0"/>
          </p:cNvCxnSpPr>
          <p:nvPr/>
        </p:nvCxnSpPr>
        <p:spPr>
          <a:xfrm flipH="1">
            <a:off x="6409073" y="2166134"/>
            <a:ext cx="245376" cy="68628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48" idx="3"/>
            <a:endCxn id="49" idx="1"/>
          </p:cNvCxnSpPr>
          <p:nvPr/>
        </p:nvCxnSpPr>
        <p:spPr>
          <a:xfrm>
            <a:off x="6896369" y="2023488"/>
            <a:ext cx="168395" cy="26261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49" idx="2"/>
            <a:endCxn id="50" idx="0"/>
          </p:cNvCxnSpPr>
          <p:nvPr/>
        </p:nvCxnSpPr>
        <p:spPr>
          <a:xfrm flipH="1">
            <a:off x="7062619" y="2428754"/>
            <a:ext cx="244062" cy="31690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0" idx="1"/>
            <a:endCxn id="51" idx="3"/>
          </p:cNvCxnSpPr>
          <p:nvPr/>
        </p:nvCxnSpPr>
        <p:spPr>
          <a:xfrm flipH="1">
            <a:off x="6650993" y="2888308"/>
            <a:ext cx="169709" cy="10676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4277060" y="3551987"/>
            <a:ext cx="61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AS-2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862137" y="2293518"/>
            <a:ext cx="61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AS-3</a:t>
            </a:r>
          </a:p>
        </p:txBody>
      </p:sp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187" y="2507423"/>
            <a:ext cx="483836" cy="285296"/>
          </a:xfrm>
          <a:prstGeom prst="rect">
            <a:avLst/>
          </a:prstGeom>
          <a:noFill/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166" y="3708758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951" y="4132378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594" y="4132378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490" y="3224434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608" y="2479075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802" y="1941742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372" y="1608364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187" y="1574793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717" y="2084390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533" y="1880840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764" y="2143458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702" y="2745661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157" y="2852424"/>
            <a:ext cx="483836" cy="285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036" y="2792719"/>
            <a:ext cx="483836" cy="285296"/>
          </a:xfrm>
          <a:prstGeom prst="rect">
            <a:avLst/>
          </a:prstGeom>
          <a:noFill/>
        </p:spPr>
      </p:pic>
      <p:pic>
        <p:nvPicPr>
          <p:cNvPr id="13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722" y="3481133"/>
            <a:ext cx="483836" cy="285296"/>
          </a:xfrm>
          <a:prstGeom prst="rect">
            <a:avLst/>
          </a:prstGeom>
          <a:noFill/>
        </p:spPr>
      </p:pic>
      <p:pic>
        <p:nvPicPr>
          <p:cNvPr id="13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084" y="3224434"/>
            <a:ext cx="483836" cy="285296"/>
          </a:xfrm>
          <a:prstGeom prst="rect">
            <a:avLst/>
          </a:prstGeom>
          <a:noFill/>
        </p:spPr>
      </p:pic>
      <p:pic>
        <p:nvPicPr>
          <p:cNvPr id="13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067" y="1945066"/>
            <a:ext cx="483836" cy="285296"/>
          </a:xfrm>
          <a:prstGeom prst="rect">
            <a:avLst/>
          </a:prstGeom>
          <a:noFill/>
        </p:spPr>
      </p:pic>
      <p:grpSp>
        <p:nvGrpSpPr>
          <p:cNvPr id="148" name="Group 147"/>
          <p:cNvGrpSpPr/>
          <p:nvPr/>
        </p:nvGrpSpPr>
        <p:grpSpPr>
          <a:xfrm flipH="1">
            <a:off x="1260800" y="2965220"/>
            <a:ext cx="1186933" cy="738664"/>
            <a:chOff x="1219200" y="4876799"/>
            <a:chExt cx="5181605" cy="1429674"/>
          </a:xfrm>
          <a:solidFill>
            <a:schemeClr val="accent2"/>
          </a:solidFill>
        </p:grpSpPr>
        <p:sp>
          <p:nvSpPr>
            <p:cNvPr id="149" name="Rectangular Callout 148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-37261"/>
                <a:gd name="adj2" fmla="val -87812"/>
              </a:avLst>
            </a:prstGeom>
            <a:solidFill>
              <a:schemeClr val="accent2"/>
            </a:solidFill>
            <a:ln w="38100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219204" y="4876799"/>
              <a:ext cx="5181601" cy="14296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Interior Routers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 flipH="1">
            <a:off x="5222142" y="4100497"/>
            <a:ext cx="1186933" cy="738664"/>
            <a:chOff x="1219200" y="4876799"/>
            <a:chExt cx="5181605" cy="1429674"/>
          </a:xfrm>
          <a:solidFill>
            <a:schemeClr val="accent2"/>
          </a:solidFill>
        </p:grpSpPr>
        <p:sp>
          <p:nvSpPr>
            <p:cNvPr id="152" name="Rectangular Callout 151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37714"/>
                <a:gd name="adj2" fmla="val -107208"/>
              </a:avLst>
            </a:prstGeom>
            <a:grpFill/>
            <a:ln w="38100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1219204" y="4876799"/>
              <a:ext cx="5181601" cy="14296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BGP Routers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300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 We Need </a:t>
            </a:r>
            <a:r>
              <a:rPr lang="en-US" dirty="0" err="1"/>
              <a:t>ASes</a:t>
            </a:r>
            <a:r>
              <a:rPr lang="en-US" dirty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Routing algorithms are not efficient enough to execute on the entire Internet topology</a:t>
            </a:r>
          </a:p>
          <a:p>
            <a:r>
              <a:rPr lang="en-US" dirty="0"/>
              <a:t>Different organizations may use different routing policies</a:t>
            </a:r>
          </a:p>
          <a:p>
            <a:r>
              <a:rPr lang="en-US" dirty="0"/>
              <a:t>Allows organizations to hide their internal network structure</a:t>
            </a:r>
          </a:p>
          <a:p>
            <a:r>
              <a:rPr lang="en-US" dirty="0"/>
              <a:t>Allows organizations to choose how to route across each other (BGP)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045518" y="1844028"/>
            <a:ext cx="4967604" cy="1782017"/>
            <a:chOff x="414979" y="3333623"/>
            <a:chExt cx="8263530" cy="1523216"/>
          </a:xfrm>
        </p:grpSpPr>
        <p:sp>
          <p:nvSpPr>
            <p:cNvPr id="6" name="Rectangle 5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514376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68580" tIns="34290" rIns="68580" bIns="3429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Easier to compute routes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Greater flexibility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More autonomy/independence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412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Routing on a Graph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determine a “good” path through the network from source to destination</a:t>
            </a:r>
          </a:p>
          <a:p>
            <a:r>
              <a:rPr lang="en-US" dirty="0"/>
              <a:t>What is a </a:t>
            </a:r>
            <a:r>
              <a:rPr lang="en-US" dirty="0">
                <a:solidFill>
                  <a:srgbClr val="00B050"/>
                </a:solidFill>
              </a:rPr>
              <a:t>good</a:t>
            </a:r>
            <a:r>
              <a:rPr lang="en-US" dirty="0"/>
              <a:t> path?</a:t>
            </a:r>
          </a:p>
          <a:p>
            <a:pPr lvl="1"/>
            <a:r>
              <a:rPr lang="en-US" dirty="0"/>
              <a:t>Usually means the shortest path</a:t>
            </a:r>
          </a:p>
          <a:p>
            <a:pPr lvl="1"/>
            <a:r>
              <a:rPr lang="en-US" dirty="0"/>
              <a:t>Load balanced</a:t>
            </a:r>
          </a:p>
          <a:p>
            <a:pPr lvl="1"/>
            <a:r>
              <a:rPr lang="en-US" dirty="0"/>
              <a:t>Lowest $$$ cost</a:t>
            </a:r>
          </a:p>
          <a:p>
            <a:r>
              <a:rPr lang="en-US" dirty="0"/>
              <a:t>Network modeled as a graph</a:t>
            </a:r>
          </a:p>
          <a:p>
            <a:pPr lvl="1"/>
            <a:r>
              <a:rPr lang="en-US" dirty="0"/>
              <a:t>Routers </a:t>
            </a:r>
            <a:r>
              <a:rPr lang="en-US" dirty="0">
                <a:sym typeface="Wingdings" pitchFamily="2" charset="2"/>
              </a:rPr>
              <a:t> nodes</a:t>
            </a:r>
          </a:p>
          <a:p>
            <a:pPr lvl="1"/>
            <a:r>
              <a:rPr lang="en-US" dirty="0">
                <a:sym typeface="Wingdings" pitchFamily="2" charset="2"/>
              </a:rPr>
              <a:t>Link  edges</a:t>
            </a:r>
          </a:p>
          <a:p>
            <a:pPr lvl="2"/>
            <a:r>
              <a:rPr lang="en-US" dirty="0"/>
              <a:t>Edge cost: delay, congestion level, etc.</a:t>
            </a:r>
          </a:p>
        </p:txBody>
      </p:sp>
      <p:sp>
        <p:nvSpPr>
          <p:cNvPr id="129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6" name="Cloud 75"/>
          <p:cNvSpPr/>
          <p:nvPr/>
        </p:nvSpPr>
        <p:spPr>
          <a:xfrm>
            <a:off x="4955721" y="2243572"/>
            <a:ext cx="2947307" cy="1991839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/>
          <p:cNvCxnSpPr>
            <a:stCxn id="94" idx="3"/>
            <a:endCxn id="93" idx="4"/>
          </p:cNvCxnSpPr>
          <p:nvPr/>
        </p:nvCxnSpPr>
        <p:spPr>
          <a:xfrm flipH="1">
            <a:off x="7153446" y="3400747"/>
            <a:ext cx="378381" cy="34952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1" idx="4"/>
            <a:endCxn id="94" idx="1"/>
          </p:cNvCxnSpPr>
          <p:nvPr/>
        </p:nvCxnSpPr>
        <p:spPr>
          <a:xfrm>
            <a:off x="7153446" y="2725318"/>
            <a:ext cx="378381" cy="40225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0" idx="4"/>
            <a:endCxn id="91" idx="2"/>
          </p:cNvCxnSpPr>
          <p:nvPr/>
        </p:nvCxnSpPr>
        <p:spPr>
          <a:xfrm>
            <a:off x="6279867" y="2725319"/>
            <a:ext cx="315831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93" idx="2"/>
            <a:endCxn id="92" idx="4"/>
          </p:cNvCxnSpPr>
          <p:nvPr/>
        </p:nvCxnSpPr>
        <p:spPr>
          <a:xfrm flipH="1">
            <a:off x="6279867" y="3750267"/>
            <a:ext cx="315831" cy="375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" idx="3"/>
            <a:endCxn id="92" idx="2"/>
          </p:cNvCxnSpPr>
          <p:nvPr/>
        </p:nvCxnSpPr>
        <p:spPr>
          <a:xfrm>
            <a:off x="5399238" y="3400748"/>
            <a:ext cx="322881" cy="35327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9" idx="1"/>
            <a:endCxn id="90" idx="3"/>
          </p:cNvCxnSpPr>
          <p:nvPr/>
        </p:nvCxnSpPr>
        <p:spPr>
          <a:xfrm flipV="1">
            <a:off x="5399238" y="2861907"/>
            <a:ext cx="601755" cy="26567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90" idx="3"/>
          </p:cNvCxnSpPr>
          <p:nvPr/>
        </p:nvCxnSpPr>
        <p:spPr>
          <a:xfrm flipV="1">
            <a:off x="6000993" y="2861905"/>
            <a:ext cx="0" cy="75177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5120364" y="3127575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en-US" sz="1350" dirty="0"/>
          </a:p>
        </p:txBody>
      </p:sp>
      <p:sp>
        <p:nvSpPr>
          <p:cNvPr id="90" name="Flowchart: Magnetic Disk 89"/>
          <p:cNvSpPr/>
          <p:nvPr/>
        </p:nvSpPr>
        <p:spPr>
          <a:xfrm>
            <a:off x="5722119" y="2588732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sz="1350" dirty="0"/>
          </a:p>
        </p:txBody>
      </p:sp>
      <p:sp>
        <p:nvSpPr>
          <p:cNvPr id="91" name="Flowchart: Magnetic Disk 90"/>
          <p:cNvSpPr/>
          <p:nvPr/>
        </p:nvSpPr>
        <p:spPr>
          <a:xfrm>
            <a:off x="6595698" y="2588732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en-US" sz="1350" dirty="0"/>
          </a:p>
        </p:txBody>
      </p:sp>
      <p:sp>
        <p:nvSpPr>
          <p:cNvPr id="92" name="Flowchart: Magnetic Disk 91"/>
          <p:cNvSpPr/>
          <p:nvPr/>
        </p:nvSpPr>
        <p:spPr>
          <a:xfrm>
            <a:off x="5722119" y="3617432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en-US" sz="1350" dirty="0"/>
          </a:p>
        </p:txBody>
      </p:sp>
      <p:sp>
        <p:nvSpPr>
          <p:cNvPr id="93" name="Flowchart: Magnetic Disk 92"/>
          <p:cNvSpPr/>
          <p:nvPr/>
        </p:nvSpPr>
        <p:spPr>
          <a:xfrm>
            <a:off x="6595698" y="3613681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en-US" sz="1350" dirty="0"/>
          </a:p>
        </p:txBody>
      </p:sp>
      <p:sp>
        <p:nvSpPr>
          <p:cNvPr id="94" name="Flowchart: Magnetic Disk 93"/>
          <p:cNvSpPr/>
          <p:nvPr/>
        </p:nvSpPr>
        <p:spPr>
          <a:xfrm>
            <a:off x="7252953" y="3127575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endParaRPr lang="en-US" sz="1350" dirty="0"/>
          </a:p>
        </p:txBody>
      </p:sp>
      <p:cxnSp>
        <p:nvCxnSpPr>
          <p:cNvPr id="109" name="Straight Connector 108"/>
          <p:cNvCxnSpPr>
            <a:stCxn id="91" idx="3"/>
            <a:endCxn id="92" idx="4"/>
          </p:cNvCxnSpPr>
          <p:nvPr/>
        </p:nvCxnSpPr>
        <p:spPr>
          <a:xfrm flipH="1">
            <a:off x="6279867" y="2861907"/>
            <a:ext cx="594705" cy="892114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9" idx="1"/>
            <a:endCxn id="91" idx="1"/>
          </p:cNvCxnSpPr>
          <p:nvPr/>
        </p:nvCxnSpPr>
        <p:spPr>
          <a:xfrm rot="5400000" flipH="1" flipV="1">
            <a:off x="5867486" y="2120487"/>
            <a:ext cx="538843" cy="1475334"/>
          </a:xfrm>
          <a:prstGeom prst="bentConnector3">
            <a:avLst>
              <a:gd name="adj1" fmla="val 15151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60840" y="19920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  <a:endParaRPr lang="en-US" sz="1350" dirty="0"/>
          </a:p>
        </p:txBody>
      </p:sp>
      <p:sp>
        <p:nvSpPr>
          <p:cNvPr id="116" name="TextBox 115"/>
          <p:cNvSpPr txBox="1"/>
          <p:nvPr/>
        </p:nvSpPr>
        <p:spPr>
          <a:xfrm>
            <a:off x="5463854" y="27025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sp>
        <p:nvSpPr>
          <p:cNvPr id="117" name="TextBox 116"/>
          <p:cNvSpPr txBox="1"/>
          <p:nvPr/>
        </p:nvSpPr>
        <p:spPr>
          <a:xfrm>
            <a:off x="6278529" y="24156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US" sz="1350" dirty="0"/>
          </a:p>
        </p:txBody>
      </p:sp>
      <p:sp>
        <p:nvSpPr>
          <p:cNvPr id="118" name="TextBox 117"/>
          <p:cNvSpPr txBox="1"/>
          <p:nvPr/>
        </p:nvSpPr>
        <p:spPr>
          <a:xfrm>
            <a:off x="7257233" y="26256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  <a:endParaRPr lang="en-US" sz="1350" dirty="0"/>
          </a:p>
        </p:txBody>
      </p:sp>
      <p:sp>
        <p:nvSpPr>
          <p:cNvPr id="119" name="TextBox 118"/>
          <p:cNvSpPr txBox="1"/>
          <p:nvPr/>
        </p:nvSpPr>
        <p:spPr>
          <a:xfrm>
            <a:off x="7247414" y="35215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sp>
        <p:nvSpPr>
          <p:cNvPr id="120" name="TextBox 119"/>
          <p:cNvSpPr txBox="1"/>
          <p:nvPr/>
        </p:nvSpPr>
        <p:spPr>
          <a:xfrm>
            <a:off x="6278530" y="37540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352042" y="35558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968925" y="30646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cxnSp>
        <p:nvCxnSpPr>
          <p:cNvPr id="123" name="Straight Connector 122"/>
          <p:cNvCxnSpPr>
            <a:stCxn id="91" idx="3"/>
            <a:endCxn id="93" idx="1"/>
          </p:cNvCxnSpPr>
          <p:nvPr/>
        </p:nvCxnSpPr>
        <p:spPr>
          <a:xfrm>
            <a:off x="6874572" y="2861905"/>
            <a:ext cx="0" cy="75177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6515393" y="32259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US" sz="1350" dirty="0"/>
          </a:p>
        </p:txBody>
      </p:sp>
      <p:sp>
        <p:nvSpPr>
          <p:cNvPr id="128" name="TextBox 127"/>
          <p:cNvSpPr txBox="1"/>
          <p:nvPr/>
        </p:nvSpPr>
        <p:spPr>
          <a:xfrm>
            <a:off x="6849135" y="30663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23183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Routing Problems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idx="1"/>
          </p:nvPr>
        </p:nvSpPr>
        <p:spPr>
          <a:xfrm>
            <a:off x="292608" y="1041400"/>
            <a:ext cx="4643215" cy="3594608"/>
          </a:xfrm>
        </p:spPr>
        <p:txBody>
          <a:bodyPr/>
          <a:lstStyle/>
          <a:p>
            <a:r>
              <a:rPr lang="en-US" dirty="0"/>
              <a:t>Assume</a:t>
            </a:r>
          </a:p>
          <a:p>
            <a:pPr lvl="1"/>
            <a:r>
              <a:rPr lang="en-US" dirty="0"/>
              <a:t>A network with N nodes</a:t>
            </a:r>
          </a:p>
          <a:p>
            <a:pPr lvl="1"/>
            <a:r>
              <a:rPr lang="en-US" dirty="0"/>
              <a:t>Each node only knows</a:t>
            </a:r>
          </a:p>
          <a:p>
            <a:pPr lvl="2"/>
            <a:r>
              <a:rPr lang="en-US" dirty="0"/>
              <a:t>Its immediate neighbors</a:t>
            </a:r>
          </a:p>
          <a:p>
            <a:pPr lvl="2"/>
            <a:r>
              <a:rPr lang="en-US" dirty="0"/>
              <a:t>The cost to reach each neighbor</a:t>
            </a:r>
          </a:p>
          <a:p>
            <a:r>
              <a:rPr lang="en-US" dirty="0"/>
              <a:t>How does each node learn the shortest path to every other node?</a:t>
            </a:r>
          </a:p>
        </p:txBody>
      </p:sp>
      <p:sp>
        <p:nvSpPr>
          <p:cNvPr id="3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6" name="Cloud 75"/>
          <p:cNvSpPr/>
          <p:nvPr/>
        </p:nvSpPr>
        <p:spPr>
          <a:xfrm>
            <a:off x="4955721" y="2243572"/>
            <a:ext cx="2947307" cy="1991839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/>
          <p:cNvCxnSpPr>
            <a:stCxn id="94" idx="3"/>
            <a:endCxn id="93" idx="4"/>
          </p:cNvCxnSpPr>
          <p:nvPr/>
        </p:nvCxnSpPr>
        <p:spPr>
          <a:xfrm flipH="1">
            <a:off x="7153446" y="3400747"/>
            <a:ext cx="378381" cy="34952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1" idx="4"/>
            <a:endCxn id="94" idx="1"/>
          </p:cNvCxnSpPr>
          <p:nvPr/>
        </p:nvCxnSpPr>
        <p:spPr>
          <a:xfrm>
            <a:off x="7153446" y="2725318"/>
            <a:ext cx="378381" cy="40225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0" idx="4"/>
            <a:endCxn id="91" idx="2"/>
          </p:cNvCxnSpPr>
          <p:nvPr/>
        </p:nvCxnSpPr>
        <p:spPr>
          <a:xfrm>
            <a:off x="6279867" y="2725319"/>
            <a:ext cx="315831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93" idx="2"/>
            <a:endCxn id="92" idx="4"/>
          </p:cNvCxnSpPr>
          <p:nvPr/>
        </p:nvCxnSpPr>
        <p:spPr>
          <a:xfrm flipH="1">
            <a:off x="6279867" y="3750267"/>
            <a:ext cx="315831" cy="375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" idx="3"/>
            <a:endCxn id="92" idx="2"/>
          </p:cNvCxnSpPr>
          <p:nvPr/>
        </p:nvCxnSpPr>
        <p:spPr>
          <a:xfrm>
            <a:off x="5399238" y="3400748"/>
            <a:ext cx="322881" cy="35327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9" idx="1"/>
            <a:endCxn id="90" idx="3"/>
          </p:cNvCxnSpPr>
          <p:nvPr/>
        </p:nvCxnSpPr>
        <p:spPr>
          <a:xfrm flipV="1">
            <a:off x="5399238" y="2861907"/>
            <a:ext cx="601755" cy="26567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90" idx="3"/>
          </p:cNvCxnSpPr>
          <p:nvPr/>
        </p:nvCxnSpPr>
        <p:spPr>
          <a:xfrm flipV="1">
            <a:off x="6000993" y="2861905"/>
            <a:ext cx="0" cy="75177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5120364" y="3127575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en-US" sz="1350" dirty="0"/>
          </a:p>
        </p:txBody>
      </p:sp>
      <p:sp>
        <p:nvSpPr>
          <p:cNvPr id="90" name="Flowchart: Magnetic Disk 89"/>
          <p:cNvSpPr/>
          <p:nvPr/>
        </p:nvSpPr>
        <p:spPr>
          <a:xfrm>
            <a:off x="5722119" y="2588732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sz="1350" dirty="0"/>
          </a:p>
        </p:txBody>
      </p:sp>
      <p:sp>
        <p:nvSpPr>
          <p:cNvPr id="91" name="Flowchart: Magnetic Disk 90"/>
          <p:cNvSpPr/>
          <p:nvPr/>
        </p:nvSpPr>
        <p:spPr>
          <a:xfrm>
            <a:off x="6595698" y="2588732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en-US" sz="1350" dirty="0"/>
          </a:p>
        </p:txBody>
      </p:sp>
      <p:sp>
        <p:nvSpPr>
          <p:cNvPr id="92" name="Flowchart: Magnetic Disk 91"/>
          <p:cNvSpPr/>
          <p:nvPr/>
        </p:nvSpPr>
        <p:spPr>
          <a:xfrm>
            <a:off x="5722119" y="3617432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en-US" sz="1350" dirty="0"/>
          </a:p>
        </p:txBody>
      </p:sp>
      <p:sp>
        <p:nvSpPr>
          <p:cNvPr id="93" name="Flowchart: Magnetic Disk 92"/>
          <p:cNvSpPr/>
          <p:nvPr/>
        </p:nvSpPr>
        <p:spPr>
          <a:xfrm>
            <a:off x="6595698" y="3613681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en-US" sz="1350" dirty="0"/>
          </a:p>
        </p:txBody>
      </p:sp>
      <p:sp>
        <p:nvSpPr>
          <p:cNvPr id="94" name="Flowchart: Magnetic Disk 93"/>
          <p:cNvSpPr/>
          <p:nvPr/>
        </p:nvSpPr>
        <p:spPr>
          <a:xfrm>
            <a:off x="7252953" y="3127575"/>
            <a:ext cx="557748" cy="273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endParaRPr lang="en-US" sz="1350" dirty="0"/>
          </a:p>
        </p:txBody>
      </p:sp>
      <p:cxnSp>
        <p:nvCxnSpPr>
          <p:cNvPr id="109" name="Straight Connector 108"/>
          <p:cNvCxnSpPr>
            <a:stCxn id="91" idx="3"/>
            <a:endCxn id="92" idx="4"/>
          </p:cNvCxnSpPr>
          <p:nvPr/>
        </p:nvCxnSpPr>
        <p:spPr>
          <a:xfrm flipH="1">
            <a:off x="6279867" y="2861907"/>
            <a:ext cx="594705" cy="892114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9" idx="1"/>
            <a:endCxn id="91" idx="1"/>
          </p:cNvCxnSpPr>
          <p:nvPr/>
        </p:nvCxnSpPr>
        <p:spPr>
          <a:xfrm rot="5400000" flipH="1" flipV="1">
            <a:off x="5867486" y="2120487"/>
            <a:ext cx="538843" cy="1475334"/>
          </a:xfrm>
          <a:prstGeom prst="bentConnector3">
            <a:avLst>
              <a:gd name="adj1" fmla="val 15151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60840" y="19920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  <a:endParaRPr lang="en-US" sz="1350" dirty="0"/>
          </a:p>
        </p:txBody>
      </p:sp>
      <p:sp>
        <p:nvSpPr>
          <p:cNvPr id="116" name="TextBox 115"/>
          <p:cNvSpPr txBox="1"/>
          <p:nvPr/>
        </p:nvSpPr>
        <p:spPr>
          <a:xfrm>
            <a:off x="5463854" y="27025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sp>
        <p:nvSpPr>
          <p:cNvPr id="117" name="TextBox 116"/>
          <p:cNvSpPr txBox="1"/>
          <p:nvPr/>
        </p:nvSpPr>
        <p:spPr>
          <a:xfrm>
            <a:off x="6278529" y="24156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US" sz="1350" dirty="0"/>
          </a:p>
        </p:txBody>
      </p:sp>
      <p:sp>
        <p:nvSpPr>
          <p:cNvPr id="118" name="TextBox 117"/>
          <p:cNvSpPr txBox="1"/>
          <p:nvPr/>
        </p:nvSpPr>
        <p:spPr>
          <a:xfrm>
            <a:off x="7257233" y="26256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  <a:endParaRPr lang="en-US" sz="1350" dirty="0"/>
          </a:p>
        </p:txBody>
      </p:sp>
      <p:sp>
        <p:nvSpPr>
          <p:cNvPr id="119" name="TextBox 118"/>
          <p:cNvSpPr txBox="1"/>
          <p:nvPr/>
        </p:nvSpPr>
        <p:spPr>
          <a:xfrm>
            <a:off x="7247414" y="35215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sp>
        <p:nvSpPr>
          <p:cNvPr id="120" name="TextBox 119"/>
          <p:cNvSpPr txBox="1"/>
          <p:nvPr/>
        </p:nvSpPr>
        <p:spPr>
          <a:xfrm>
            <a:off x="6278530" y="37540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352042" y="35558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968925" y="30646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US" sz="1350" dirty="0"/>
          </a:p>
        </p:txBody>
      </p:sp>
      <p:cxnSp>
        <p:nvCxnSpPr>
          <p:cNvPr id="123" name="Straight Connector 122"/>
          <p:cNvCxnSpPr>
            <a:stCxn id="91" idx="3"/>
            <a:endCxn id="93" idx="1"/>
          </p:cNvCxnSpPr>
          <p:nvPr/>
        </p:nvCxnSpPr>
        <p:spPr>
          <a:xfrm>
            <a:off x="6874572" y="2861905"/>
            <a:ext cx="0" cy="75177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6515393" y="32259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US" sz="1350" dirty="0"/>
          </a:p>
        </p:txBody>
      </p:sp>
      <p:sp>
        <p:nvSpPr>
          <p:cNvPr id="128" name="TextBox 127"/>
          <p:cNvSpPr txBox="1"/>
          <p:nvPr/>
        </p:nvSpPr>
        <p:spPr>
          <a:xfrm>
            <a:off x="6849135" y="30663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386977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Intra-domain Routing Protocols</a:t>
            </a:r>
          </a:p>
        </p:txBody>
      </p:sp>
      <p:sp>
        <p:nvSpPr>
          <p:cNvPr id="786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Distance vector</a:t>
            </a:r>
          </a:p>
          <a:p>
            <a:pPr lvl="1"/>
            <a:r>
              <a:rPr lang="en-US" dirty="0"/>
              <a:t>Routing Information Protocol (RIP), based on Bellman-Ford</a:t>
            </a:r>
          </a:p>
          <a:p>
            <a:pPr lvl="1"/>
            <a:r>
              <a:rPr lang="en-US" dirty="0"/>
              <a:t>Routers periodically </a:t>
            </a:r>
            <a:r>
              <a:rPr lang="en-US" b="1" dirty="0"/>
              <a:t>exchange reachability </a:t>
            </a:r>
            <a:r>
              <a:rPr lang="en-US" dirty="0"/>
              <a:t>information </a:t>
            </a:r>
            <a:r>
              <a:rPr lang="en-US" b="1" dirty="0"/>
              <a:t>with neighbors</a:t>
            </a:r>
          </a:p>
          <a:p>
            <a:r>
              <a:rPr lang="en-US" dirty="0"/>
              <a:t>Link state</a:t>
            </a:r>
          </a:p>
          <a:p>
            <a:pPr lvl="1"/>
            <a:r>
              <a:rPr lang="en-US" dirty="0"/>
              <a:t>Open Shortest Path First (OSPF), based on </a:t>
            </a:r>
            <a:r>
              <a:rPr lang="en-US" dirty="0" err="1"/>
              <a:t>Dijkstra</a:t>
            </a:r>
            <a:endParaRPr lang="en-US" dirty="0"/>
          </a:p>
          <a:p>
            <a:pPr lvl="1"/>
            <a:r>
              <a:rPr lang="en-US" dirty="0"/>
              <a:t>Each router periodically </a:t>
            </a:r>
            <a:r>
              <a:rPr lang="en-US" b="1" dirty="0">
                <a:solidFill>
                  <a:schemeClr val="accent1"/>
                </a:solidFill>
              </a:rPr>
              <a:t>floods </a:t>
            </a:r>
            <a:r>
              <a:rPr lang="en-US" b="1" dirty="0"/>
              <a:t>immediate reachability </a:t>
            </a:r>
            <a:r>
              <a:rPr lang="en-US" dirty="0"/>
              <a:t>information </a:t>
            </a:r>
            <a:r>
              <a:rPr lang="en-US" b="1" dirty="0"/>
              <a:t>to all other routers</a:t>
            </a:r>
          </a:p>
          <a:p>
            <a:pPr lvl="1"/>
            <a:r>
              <a:rPr lang="en-US" dirty="0"/>
              <a:t>Per router local computation to determine full routes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429500" y="4767263"/>
            <a:ext cx="571500" cy="273844"/>
          </a:xfrm>
          <a:prstGeom prst="rect">
            <a:avLst/>
          </a:prstGeom>
        </p:spPr>
        <p:txBody>
          <a:bodyPr>
            <a:normAutofit/>
          </a:bodyPr>
          <a:lstStyle/>
          <a:p>
            <a:fld id="{D338D17C-2FFB-4D3A-A05F-9E9060B5E41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64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22960" y="1952625"/>
            <a:ext cx="7040880" cy="2244471"/>
          </a:xfrm>
        </p:spPr>
        <p:txBody>
          <a:bodyPr>
            <a:noAutofit/>
          </a:bodyPr>
          <a:lstStyle/>
          <a:p>
            <a:pPr marL="428625" indent="-428625">
              <a:buFont typeface="Wingdings" pitchFamily="2" charset="2"/>
              <a:buChar char="q"/>
            </a:pPr>
            <a:r>
              <a:rPr lang="en-US" sz="3300" b="1" dirty="0"/>
              <a:t>Link State Routing</a:t>
            </a:r>
          </a:p>
          <a:p>
            <a:pPr marL="908685" lvl="1" indent="-428625">
              <a:buFont typeface="Wingdings" pitchFamily="2" charset="2"/>
              <a:buChar char="q"/>
            </a:pPr>
            <a:r>
              <a:rPr lang="en-US" sz="2550" dirty="0"/>
              <a:t>OSPF</a:t>
            </a:r>
          </a:p>
          <a:p>
            <a:pPr marL="908685" lvl="1" indent="-428625">
              <a:buFont typeface="Wingdings" pitchFamily="2" charset="2"/>
              <a:buChar char="q"/>
            </a:pPr>
            <a:r>
              <a:rPr lang="en-US" sz="2550" dirty="0"/>
              <a:t>IS-IS</a:t>
            </a:r>
          </a:p>
          <a:p>
            <a:pPr marL="428625" indent="-428625">
              <a:buFont typeface="Wingdings" pitchFamily="2" charset="2"/>
              <a:buChar char="q"/>
            </a:pPr>
            <a:r>
              <a:rPr lang="en-US" sz="3300" dirty="0"/>
              <a:t>Distance Vector Routing</a:t>
            </a:r>
          </a:p>
          <a:p>
            <a:pPr marL="908685" lvl="1" indent="-428625">
              <a:buFont typeface="Wingdings" pitchFamily="2" charset="2"/>
              <a:buChar char="q"/>
            </a:pPr>
            <a:r>
              <a:rPr lang="en-US" sz="2550" dirty="0"/>
              <a:t>RIP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601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110807</TotalTime>
  <Words>2266</Words>
  <Application>Microsoft Macintosh PowerPoint</Application>
  <PresentationFormat>On-screen Show (16:9)</PresentationFormat>
  <Paragraphs>880</Paragraphs>
  <Slides>25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.AppleSystemUIFont</vt:lpstr>
      <vt:lpstr>Arial</vt:lpstr>
      <vt:lpstr>Calibri</vt:lpstr>
      <vt:lpstr>Calibri Light</vt:lpstr>
      <vt:lpstr>Consolas</vt:lpstr>
      <vt:lpstr>Tw Cen MT</vt:lpstr>
      <vt:lpstr>Wingdings</vt:lpstr>
      <vt:lpstr>Wingdings 2</vt:lpstr>
      <vt:lpstr>Retrospect</vt:lpstr>
      <vt:lpstr>CS 4700 / CS 5700 Network Fundamentals</vt:lpstr>
      <vt:lpstr>Network Layer, Control Plane</vt:lpstr>
      <vt:lpstr>Internet Routing</vt:lpstr>
      <vt:lpstr>AS Example</vt:lpstr>
      <vt:lpstr>Why Do We Need ASes?</vt:lpstr>
      <vt:lpstr>Routing on a Graph</vt:lpstr>
      <vt:lpstr>Routing Problems</vt:lpstr>
      <vt:lpstr>Intra-domain Routing Protocols</vt:lpstr>
      <vt:lpstr>Outline</vt:lpstr>
      <vt:lpstr>Link State Routing</vt:lpstr>
      <vt:lpstr>Flooding Details</vt:lpstr>
      <vt:lpstr>Dijkstra’s Algorithm</vt:lpstr>
      <vt:lpstr>OSPF vs. IS-IS</vt:lpstr>
      <vt:lpstr>Different Organizational Structure</vt:lpstr>
      <vt:lpstr>Outline</vt:lpstr>
      <vt:lpstr>Distance Vector Routing</vt:lpstr>
      <vt:lpstr>Distance Vector Routing Algorithm</vt:lpstr>
      <vt:lpstr>Distance Vector Initialization</vt:lpstr>
      <vt:lpstr>Distance Vector: 1st Iteration</vt:lpstr>
      <vt:lpstr>Distance Vector: End of 3rd Iteration</vt:lpstr>
      <vt:lpstr>PowerPoint Presentation</vt:lpstr>
      <vt:lpstr>Count to Infinity Problem</vt:lpstr>
      <vt:lpstr>Poisoned Reverse</vt:lpstr>
      <vt:lpstr>Link State vs. Distance Vector</vt:lpstr>
      <vt:lpstr>A slight detour to transport protocols…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Choffnes, David</cp:lastModifiedBy>
  <cp:revision>869</cp:revision>
  <cp:lastPrinted>2012-08-22T04:00:45Z</cp:lastPrinted>
  <dcterms:created xsi:type="dcterms:W3CDTF">2012-01-03T02:22:46Z</dcterms:created>
  <dcterms:modified xsi:type="dcterms:W3CDTF">2022-10-07T12:56:30Z</dcterms:modified>
</cp:coreProperties>
</file>