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16" r:id="rId1"/>
  </p:sldMasterIdLst>
  <p:notesMasterIdLst>
    <p:notesMasterId r:id="rId63"/>
  </p:notesMasterIdLst>
  <p:handoutMasterIdLst>
    <p:handoutMasterId r:id="rId64"/>
  </p:handoutMasterIdLst>
  <p:sldIdLst>
    <p:sldId id="388" r:id="rId2"/>
    <p:sldId id="390" r:id="rId3"/>
    <p:sldId id="391" r:id="rId4"/>
    <p:sldId id="392" r:id="rId5"/>
    <p:sldId id="393" r:id="rId6"/>
    <p:sldId id="395" r:id="rId7"/>
    <p:sldId id="394" r:id="rId8"/>
    <p:sldId id="396" r:id="rId9"/>
    <p:sldId id="397" r:id="rId10"/>
    <p:sldId id="448" r:id="rId11"/>
    <p:sldId id="398" r:id="rId12"/>
    <p:sldId id="399" r:id="rId13"/>
    <p:sldId id="445" r:id="rId14"/>
    <p:sldId id="401" r:id="rId15"/>
    <p:sldId id="402" r:id="rId16"/>
    <p:sldId id="403" r:id="rId17"/>
    <p:sldId id="404" r:id="rId18"/>
    <p:sldId id="406" r:id="rId19"/>
    <p:sldId id="405" r:id="rId20"/>
    <p:sldId id="407" r:id="rId21"/>
    <p:sldId id="408" r:id="rId22"/>
    <p:sldId id="409" r:id="rId23"/>
    <p:sldId id="410" r:id="rId24"/>
    <p:sldId id="411" r:id="rId25"/>
    <p:sldId id="454" r:id="rId26"/>
    <p:sldId id="412" r:id="rId27"/>
    <p:sldId id="413" r:id="rId28"/>
    <p:sldId id="455" r:id="rId29"/>
    <p:sldId id="414" r:id="rId30"/>
    <p:sldId id="415" r:id="rId31"/>
    <p:sldId id="416" r:id="rId32"/>
    <p:sldId id="417" r:id="rId33"/>
    <p:sldId id="418" r:id="rId34"/>
    <p:sldId id="419" r:id="rId35"/>
    <p:sldId id="421" r:id="rId36"/>
    <p:sldId id="451" r:id="rId37"/>
    <p:sldId id="452" r:id="rId38"/>
    <p:sldId id="453" r:id="rId39"/>
    <p:sldId id="424" r:id="rId40"/>
    <p:sldId id="425" r:id="rId41"/>
    <p:sldId id="426" r:id="rId42"/>
    <p:sldId id="427" r:id="rId43"/>
    <p:sldId id="428" r:id="rId44"/>
    <p:sldId id="444" r:id="rId45"/>
    <p:sldId id="429" r:id="rId46"/>
    <p:sldId id="430" r:id="rId47"/>
    <p:sldId id="432" r:id="rId48"/>
    <p:sldId id="431" r:id="rId49"/>
    <p:sldId id="433" r:id="rId50"/>
    <p:sldId id="446" r:id="rId51"/>
    <p:sldId id="437" r:id="rId52"/>
    <p:sldId id="438" r:id="rId53"/>
    <p:sldId id="439" r:id="rId54"/>
    <p:sldId id="440" r:id="rId55"/>
    <p:sldId id="441" r:id="rId56"/>
    <p:sldId id="442" r:id="rId57"/>
    <p:sldId id="443" r:id="rId58"/>
    <p:sldId id="447" r:id="rId59"/>
    <p:sldId id="434" r:id="rId60"/>
    <p:sldId id="449" r:id="rId61"/>
    <p:sldId id="450" r:id="rId62"/>
  </p:sldIdLst>
  <p:sldSz cx="9144000" cy="5143500" type="screen16x9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1206C271-A17B-4745-8409-D19C184D271D}">
          <p14:sldIdLst>
            <p14:sldId id="388"/>
            <p14:sldId id="390"/>
            <p14:sldId id="391"/>
            <p14:sldId id="392"/>
            <p14:sldId id="393"/>
            <p14:sldId id="395"/>
            <p14:sldId id="394"/>
            <p14:sldId id="396"/>
            <p14:sldId id="397"/>
            <p14:sldId id="448"/>
            <p14:sldId id="398"/>
            <p14:sldId id="399"/>
            <p14:sldId id="445"/>
            <p14:sldId id="401"/>
            <p14:sldId id="402"/>
            <p14:sldId id="403"/>
            <p14:sldId id="404"/>
            <p14:sldId id="406"/>
            <p14:sldId id="405"/>
            <p14:sldId id="407"/>
            <p14:sldId id="408"/>
            <p14:sldId id="409"/>
            <p14:sldId id="410"/>
            <p14:sldId id="411"/>
            <p14:sldId id="454"/>
            <p14:sldId id="412"/>
            <p14:sldId id="413"/>
            <p14:sldId id="455"/>
            <p14:sldId id="414"/>
            <p14:sldId id="415"/>
            <p14:sldId id="416"/>
            <p14:sldId id="417"/>
            <p14:sldId id="418"/>
            <p14:sldId id="419"/>
            <p14:sldId id="421"/>
            <p14:sldId id="451"/>
            <p14:sldId id="452"/>
            <p14:sldId id="453"/>
            <p14:sldId id="424"/>
            <p14:sldId id="425"/>
            <p14:sldId id="426"/>
            <p14:sldId id="427"/>
            <p14:sldId id="428"/>
            <p14:sldId id="444"/>
            <p14:sldId id="429"/>
            <p14:sldId id="430"/>
            <p14:sldId id="432"/>
            <p14:sldId id="431"/>
            <p14:sldId id="433"/>
            <p14:sldId id="446"/>
            <p14:sldId id="437"/>
            <p14:sldId id="438"/>
            <p14:sldId id="439"/>
            <p14:sldId id="440"/>
            <p14:sldId id="441"/>
            <p14:sldId id="442"/>
            <p14:sldId id="443"/>
            <p14:sldId id="447"/>
            <p14:sldId id="434"/>
            <p14:sldId id="449"/>
            <p14:sldId id="45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320" autoAdjust="0"/>
    <p:restoredTop sz="94896" autoAdjust="0"/>
  </p:normalViewPr>
  <p:slideViewPr>
    <p:cSldViewPr snapToGrid="0">
      <p:cViewPr varScale="1">
        <p:scale>
          <a:sx n="97" d="100"/>
          <a:sy n="97" d="100"/>
        </p:scale>
        <p:origin x="192" y="4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20" y="-96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CF3CE8-99B9-4E0D-8156-BD8D62DE6A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99058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/>
              <a:t>Christo Wilson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r>
              <a:rPr lang="en-US"/>
              <a:t>8/22/2012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77FBF96E-C445-4FF1-86A3-96F5585B6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90809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</p:spTree>
    <p:extLst>
      <p:ext uri="{BB962C8B-B14F-4D97-AF65-F5344CB8AC3E}">
        <p14:creationId xmlns:p14="http://schemas.microsoft.com/office/powerpoint/2010/main" val="2620605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time, show</a:t>
            </a:r>
            <a:r>
              <a:rPr lang="en-US" baseline="0" dirty="0"/>
              <a:t> correlation between lookup speed and maximum line rate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18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4317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2167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Christo Wilson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/>
              <a:t>8/22/2012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Defense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7FBF96E-C445-4FF1-86A3-96F5585B6DB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24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569214"/>
            <a:ext cx="7543800" cy="2674620"/>
          </a:xfrm>
        </p:spPr>
        <p:txBody>
          <a:bodyPr anchor="t">
            <a:normAutofit/>
          </a:bodyPr>
          <a:lstStyle>
            <a:lvl1pPr algn="l" fontAlgn="t">
              <a:lnSpc>
                <a:spcPct val="85000"/>
              </a:lnSpc>
              <a:defRPr sz="6000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3341716"/>
            <a:ext cx="7543800" cy="85725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325755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5577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01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11085"/>
            <a:ext cx="1971675" cy="43180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11084"/>
            <a:ext cx="5800725" cy="4318065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877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609" y="1041400"/>
            <a:ext cx="8668511" cy="35946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6993E9-CEF0-47B7-AEA6-AFACC79966BA}" type="datetimeFigureOut">
              <a:rPr lang="en-US" smtClean="0"/>
              <a:t>9/30/22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83713" y="4992625"/>
            <a:ext cx="984019" cy="153491"/>
          </a:xfrm>
        </p:spPr>
        <p:txBody>
          <a:bodyPr/>
          <a:lstStyle/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1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69214"/>
            <a:ext cx="7543800" cy="1231011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952625"/>
            <a:ext cx="7543800" cy="2244471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0" cap="all" spc="150" baseline="0">
                <a:solidFill>
                  <a:schemeClr val="tx2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34F47-3A99-4701-A7D9-FE6C4D9DA92E}" type="datetimeFigureOut">
              <a:rPr lang="en-US" smtClean="0"/>
              <a:t>9/30/22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822960" y="1800225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332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384301"/>
            <a:ext cx="3703320" cy="3017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384303"/>
            <a:ext cx="3703320" cy="3017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918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384539"/>
            <a:ext cx="3703320" cy="55221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0" b="0" cap="all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1936751"/>
            <a:ext cx="3703320" cy="2465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756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390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3" y="4800600"/>
            <a:ext cx="9141619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475073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4" y="0"/>
            <a:ext cx="3038093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45769"/>
            <a:ext cx="2400300" cy="1714500"/>
          </a:xfrm>
        </p:spPr>
        <p:txBody>
          <a:bodyPr anchor="b">
            <a:norm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8" y="548640"/>
            <a:ext cx="5009393" cy="3943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194560"/>
            <a:ext cx="2400300" cy="2534343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5" y="4844840"/>
            <a:ext cx="1963883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4844840"/>
            <a:ext cx="3486150" cy="273844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141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3714750"/>
            <a:ext cx="9141619" cy="1428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3686307"/>
            <a:ext cx="9141619" cy="4800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3806190"/>
            <a:ext cx="7589520" cy="617220"/>
          </a:xfrm>
        </p:spPr>
        <p:txBody>
          <a:bodyPr tIns="0" bIns="0" anchor="b">
            <a:noAutofit/>
          </a:bodyPr>
          <a:lstStyle>
            <a:lvl1pPr>
              <a:defRPr sz="27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" y="0"/>
            <a:ext cx="9143989" cy="3686307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4430268"/>
            <a:ext cx="7589520" cy="44577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0"/>
              </a:spcAft>
              <a:buNone/>
              <a:defRPr sz="1125">
                <a:solidFill>
                  <a:srgbClr val="FFFFFF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28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5020056"/>
            <a:ext cx="9144001" cy="1234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2608" y="214954"/>
            <a:ext cx="8668512" cy="551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2609" y="1041400"/>
            <a:ext cx="8668511" cy="35946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" y="4844840"/>
            <a:ext cx="18542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FFFFFF"/>
                </a:solidFill>
              </a:defRPr>
            </a:lvl1pPr>
          </a:lstStyle>
          <a:p>
            <a:fld id="{0FE61780-2E25-4081-A2D9-4C0805256F67}" type="datetimeFigureOut">
              <a:rPr lang="en-US" smtClean="0"/>
              <a:t>9/30/22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40" y="4844840"/>
            <a:ext cx="361710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77102" y="5019691"/>
            <a:ext cx="984019" cy="9899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283B9EA5-CE9A-4950-A80C-5ADF06B45B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hf hdr="0" ft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Wingdings" charset="2"/>
        <a:buChar char="§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Arial" charset="0"/>
        <a:buChar char="•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.AppleSystemUIFont" charset="0"/>
        <a:buChar char="-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dr-report.or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CS 4700 / CS 5700</a:t>
            </a:r>
            <a:br>
              <a:rPr lang="en-US" sz="4500" dirty="0"/>
            </a:br>
            <a:r>
              <a:rPr lang="en-US" sz="3675" dirty="0"/>
              <a:t>Network Fundamentals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Revised 9/30/2022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775162" y="2317838"/>
            <a:ext cx="4997088" cy="1600200"/>
          </a:xfrm>
          <a:prstGeom prst="rect">
            <a:avLst/>
          </a:prstGeom>
        </p:spPr>
        <p:txBody>
          <a:bodyPr vert="horz" anchor="t">
            <a:normAutofit/>
          </a:bodyPr>
          <a:lstStyle>
            <a:lvl1pPr marL="0" indent="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None/>
              <a:defRPr kumimoji="0" sz="26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None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None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700" b="1" dirty="0">
                <a:solidFill>
                  <a:schemeClr val="tx1"/>
                </a:solidFill>
              </a:rPr>
              <a:t>Lecture 7: Network Layer</a:t>
            </a:r>
          </a:p>
          <a:p>
            <a:r>
              <a:rPr lang="en-US" sz="2700" b="1" dirty="0">
                <a:solidFill>
                  <a:schemeClr val="tx1"/>
                </a:solidFill>
              </a:rPr>
              <a:t>(Putting the Net in Internet)</a:t>
            </a:r>
          </a:p>
        </p:txBody>
      </p:sp>
    </p:spTree>
    <p:extLst>
      <p:ext uri="{BB962C8B-B14F-4D97-AF65-F5344CB8AC3E}">
        <p14:creationId xmlns:p14="http://schemas.microsoft.com/office/powerpoint/2010/main" val="3265509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6FAFD-4D80-4D44-A1AF-0F40EC890A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Project 2 has been released (Due Friday)</a:t>
            </a:r>
          </a:p>
          <a:p>
            <a:pPr lvl="1"/>
            <a:r>
              <a:rPr lang="en-US" dirty="0"/>
              <a:t>If you didn’t get your credentials</a:t>
            </a:r>
          </a:p>
          <a:p>
            <a:pPr lvl="2"/>
            <a:r>
              <a:rPr lang="en-US" dirty="0"/>
              <a:t>Check spam</a:t>
            </a:r>
          </a:p>
          <a:p>
            <a:pPr lvl="2"/>
            <a:r>
              <a:rPr lang="en-US" dirty="0"/>
              <a:t>Send a Private post to Piazza w/ your NU email address</a:t>
            </a:r>
          </a:p>
          <a:p>
            <a:pPr lvl="1"/>
            <a:r>
              <a:rPr lang="en-US" dirty="0"/>
              <a:t>Find a teammate and get started ASAP</a:t>
            </a:r>
          </a:p>
          <a:p>
            <a:pPr lvl="1"/>
            <a:r>
              <a:rPr lang="en-US" dirty="0"/>
              <a:t>Not all browser’s Developer mode are the same</a:t>
            </a:r>
          </a:p>
          <a:p>
            <a:r>
              <a:rPr lang="en-US" dirty="0"/>
              <a:t>Project 1 is being graded – some things I’ve noticed</a:t>
            </a:r>
          </a:p>
          <a:p>
            <a:pPr lvl="1"/>
            <a:r>
              <a:rPr lang="en-US" dirty="0"/>
              <a:t>Zip the files, not the directory</a:t>
            </a:r>
          </a:p>
          <a:p>
            <a:pPr lvl="1"/>
            <a:r>
              <a:rPr lang="en-US" dirty="0"/>
              <a:t>The program name is ‘client’, not ‘</a:t>
            </a:r>
            <a:r>
              <a:rPr lang="en-US" dirty="0" err="1"/>
              <a:t>client.py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For scripting </a:t>
            </a:r>
            <a:r>
              <a:rPr lang="en-US" dirty="0" err="1"/>
              <a:t>langs</a:t>
            </a:r>
            <a:r>
              <a:rPr lang="en-US" dirty="0"/>
              <a:t>, use a proper shebang:  #!/</a:t>
            </a:r>
            <a:r>
              <a:rPr lang="en-US" dirty="0" err="1"/>
              <a:t>usr</a:t>
            </a:r>
            <a:r>
              <a:rPr lang="en-US" dirty="0"/>
              <a:t>/bin/env python3</a:t>
            </a:r>
          </a:p>
          <a:p>
            <a:pPr lvl="2"/>
            <a:r>
              <a:rPr lang="en-US" dirty="0"/>
              <a:t>‘/</a:t>
            </a:r>
            <a:r>
              <a:rPr lang="en-US" dirty="0" err="1"/>
              <a:t>usr</a:t>
            </a:r>
            <a:r>
              <a:rPr lang="en-US" dirty="0"/>
              <a:t>/bin/env’ finds the python3 executable on any machine</a:t>
            </a:r>
          </a:p>
          <a:p>
            <a:pPr lvl="1"/>
            <a:r>
              <a:rPr lang="en-US" dirty="0"/>
              <a:t>Don’t ‘</a:t>
            </a:r>
            <a:r>
              <a:rPr lang="en-US" dirty="0" err="1"/>
              <a:t>chmod</a:t>
            </a:r>
            <a:r>
              <a:rPr lang="en-US" dirty="0"/>
              <a:t>’</a:t>
            </a:r>
          </a:p>
          <a:p>
            <a:pPr lvl="1"/>
            <a:r>
              <a:rPr lang="en-US" dirty="0"/>
              <a:t>Only the secret flag in </a:t>
            </a:r>
            <a:r>
              <a:rPr lang="en-US" dirty="0" err="1"/>
              <a:t>secret_flags</a:t>
            </a:r>
            <a:r>
              <a:rPr lang="en-US" dirty="0"/>
              <a:t>. Nothing more</a:t>
            </a:r>
          </a:p>
          <a:p>
            <a:pPr lvl="1"/>
            <a:r>
              <a:rPr lang="en-US" dirty="0"/>
              <a:t>Turn off debugging output before submitting</a:t>
            </a:r>
          </a:p>
          <a:p>
            <a:r>
              <a:rPr lang="en-US" dirty="0"/>
              <a:t>Project 3 to be released by end of week (includes a milestone deliverable)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89DBD4-ED02-C342-8D33-5700CAF90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Logistics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C08EF5-B74D-B242-8E7E-5631C4CCB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8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Addressing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IPv4: 32-bit addresses</a:t>
            </a:r>
          </a:p>
          <a:p>
            <a:pPr lvl="1"/>
            <a:r>
              <a:rPr lang="en-US" dirty="0"/>
              <a:t>Usually written in dotted notation, e.g. 192.168.21.76</a:t>
            </a:r>
          </a:p>
          <a:p>
            <a:pPr lvl="1"/>
            <a:r>
              <a:rPr lang="en-US" dirty="0"/>
              <a:t>Each number is a byte</a:t>
            </a:r>
          </a:p>
          <a:p>
            <a:pPr lvl="1"/>
            <a:r>
              <a:rPr lang="en-US" dirty="0"/>
              <a:t>Stored in Big Endian order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58455" y="4283461"/>
            <a:ext cx="1286189" cy="452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11000000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2258455" y="3681188"/>
            <a:ext cx="1286189" cy="452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C0</a:t>
            </a:r>
          </a:p>
        </p:txBody>
      </p:sp>
      <p:sp>
        <p:nvSpPr>
          <p:cNvPr id="7" name="Rectangle 6"/>
          <p:cNvSpPr/>
          <p:nvPr/>
        </p:nvSpPr>
        <p:spPr>
          <a:xfrm>
            <a:off x="2258455" y="3078915"/>
            <a:ext cx="1286189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192</a:t>
            </a:r>
          </a:p>
        </p:txBody>
      </p:sp>
      <p:sp>
        <p:nvSpPr>
          <p:cNvPr id="8" name="Rectangle 7"/>
          <p:cNvSpPr/>
          <p:nvPr/>
        </p:nvSpPr>
        <p:spPr>
          <a:xfrm>
            <a:off x="3653919" y="4283460"/>
            <a:ext cx="1286189" cy="452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10101000</a:t>
            </a:r>
          </a:p>
        </p:txBody>
      </p:sp>
      <p:sp>
        <p:nvSpPr>
          <p:cNvPr id="9" name="Rectangle 8"/>
          <p:cNvSpPr/>
          <p:nvPr/>
        </p:nvSpPr>
        <p:spPr>
          <a:xfrm>
            <a:off x="3653919" y="3681186"/>
            <a:ext cx="1286189" cy="452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A8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53919" y="3078914"/>
            <a:ext cx="1286189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168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64456" y="4283461"/>
            <a:ext cx="1286189" cy="452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00010101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64456" y="3681188"/>
            <a:ext cx="1286189" cy="452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64456" y="3078915"/>
            <a:ext cx="1286189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64944" y="4283459"/>
            <a:ext cx="1286189" cy="452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01001100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464944" y="3681186"/>
            <a:ext cx="1286189" cy="452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4C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64944" y="3078913"/>
            <a:ext cx="1286189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76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81530" y="3078915"/>
            <a:ext cx="1013345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Decimal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81529" y="3681822"/>
            <a:ext cx="1013345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Hex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81530" y="4283461"/>
            <a:ext cx="1013345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Binary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033870" y="2711500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89408" y="2711500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82840" y="2711500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83979" y="271149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526548" y="271149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309880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Addressing and Forwarding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Routing Table Requirements</a:t>
            </a:r>
          </a:p>
          <a:p>
            <a:pPr lvl="1"/>
            <a:r>
              <a:rPr lang="en-US" dirty="0"/>
              <a:t>For every possible IP, give the next hop</a:t>
            </a:r>
          </a:p>
          <a:p>
            <a:pPr lvl="1"/>
            <a:r>
              <a:rPr lang="en-US" dirty="0"/>
              <a:t>But for 32-bit addresses, 2</a:t>
            </a:r>
            <a:r>
              <a:rPr lang="en-US" baseline="30000" dirty="0"/>
              <a:t>32</a:t>
            </a:r>
            <a:r>
              <a:rPr lang="en-US" dirty="0"/>
              <a:t> possibilities!</a:t>
            </a:r>
          </a:p>
          <a:p>
            <a:pPr lvl="1"/>
            <a:r>
              <a:rPr lang="en-US" b="1" dirty="0"/>
              <a:t>Too slow</a:t>
            </a:r>
            <a:r>
              <a:rPr lang="en-US" dirty="0"/>
              <a:t>: 48GE ports and 4x10GE needs 176Gbps bandwidth</a:t>
            </a:r>
            <a:br>
              <a:rPr lang="en-US" dirty="0"/>
            </a:br>
            <a:r>
              <a:rPr lang="en-US" b="1" dirty="0"/>
              <a:t>DRAM</a:t>
            </a:r>
            <a:r>
              <a:rPr lang="en-US" dirty="0"/>
              <a:t>: ~1-6 </a:t>
            </a:r>
            <a:r>
              <a:rPr lang="en-US" dirty="0" err="1"/>
              <a:t>Gbps</a:t>
            </a:r>
            <a:r>
              <a:rPr lang="en-US" dirty="0"/>
              <a:t>; </a:t>
            </a:r>
            <a:r>
              <a:rPr lang="en-US" b="1" dirty="0"/>
              <a:t>TCAM</a:t>
            </a:r>
            <a:r>
              <a:rPr lang="en-US" dirty="0"/>
              <a:t> is fast, but 400x cost of DRAM</a:t>
            </a:r>
          </a:p>
          <a:p>
            <a:r>
              <a:rPr lang="en-US" dirty="0"/>
              <a:t>Hierarchical address scheme</a:t>
            </a:r>
          </a:p>
          <a:p>
            <a:pPr lvl="1"/>
            <a:r>
              <a:rPr lang="en-US" dirty="0"/>
              <a:t>Separate the address into a network and a host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87643" y="3677454"/>
            <a:ext cx="1286189" cy="452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401455" y="3677454"/>
            <a:ext cx="1286189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7" name="Rectangle 6"/>
          <p:cNvSpPr/>
          <p:nvPr/>
        </p:nvSpPr>
        <p:spPr>
          <a:xfrm>
            <a:off x="2864755" y="3677454"/>
            <a:ext cx="536700" cy="452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Pfx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640170" y="3304746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5749246" y="3304746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31</a:t>
            </a:r>
          </a:p>
        </p:txBody>
      </p:sp>
      <p:grpSp>
        <p:nvGrpSpPr>
          <p:cNvPr id="10" name="Group 9"/>
          <p:cNvGrpSpPr/>
          <p:nvPr/>
        </p:nvGrpSpPr>
        <p:grpSpPr>
          <a:xfrm flipH="1">
            <a:off x="2174748" y="4365110"/>
            <a:ext cx="1633521" cy="738664"/>
            <a:chOff x="1219204" y="4876799"/>
            <a:chExt cx="5227799" cy="1429674"/>
          </a:xfrm>
        </p:grpSpPr>
        <p:sp>
          <p:nvSpPr>
            <p:cNvPr id="11" name="Rectangular Callout 10"/>
            <p:cNvSpPr/>
            <p:nvPr/>
          </p:nvSpPr>
          <p:spPr>
            <a:xfrm>
              <a:off x="1265401" y="4876799"/>
              <a:ext cx="5181602" cy="1384995"/>
            </a:xfrm>
            <a:prstGeom prst="wedgeRectCallout">
              <a:avLst>
                <a:gd name="adj1" fmla="val -41847"/>
                <a:gd name="adj2" fmla="val -89419"/>
              </a:avLst>
            </a:prstGeom>
            <a:solidFill>
              <a:schemeClr val="accent2"/>
            </a:solidFill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19204" y="4876799"/>
              <a:ext cx="5181602" cy="142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Known by </a:t>
              </a:r>
              <a:r>
                <a:rPr lang="en-US" sz="2100" b="1" kern="0" dirty="0">
                  <a:solidFill>
                    <a:sysClr val="window" lastClr="FFFFFF"/>
                  </a:solidFill>
                </a:rPr>
                <a:t>all</a:t>
              </a:r>
              <a:r>
                <a:rPr lang="en-US" sz="2100" kern="0" dirty="0">
                  <a:solidFill>
                    <a:sysClr val="window" lastClr="FFFFFF"/>
                  </a:solidFill>
                </a:rPr>
                <a:t> routers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flipH="1">
            <a:off x="5092010" y="4365109"/>
            <a:ext cx="2051740" cy="738664"/>
            <a:chOff x="1219204" y="4876799"/>
            <a:chExt cx="5227799" cy="1429674"/>
          </a:xfrm>
        </p:grpSpPr>
        <p:sp>
          <p:nvSpPr>
            <p:cNvPr id="14" name="Rectangular Callout 13"/>
            <p:cNvSpPr/>
            <p:nvPr/>
          </p:nvSpPr>
          <p:spPr>
            <a:xfrm>
              <a:off x="1265400" y="4876799"/>
              <a:ext cx="5181603" cy="1384995"/>
            </a:xfrm>
            <a:prstGeom prst="wedgeRectCallout">
              <a:avLst>
                <a:gd name="adj1" fmla="val 40162"/>
                <a:gd name="adj2" fmla="val -92686"/>
              </a:avLst>
            </a:prstGeom>
            <a:solidFill>
              <a:schemeClr val="accent2"/>
            </a:solidFill>
            <a:ln w="38100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9204" y="4876799"/>
              <a:ext cx="5181604" cy="142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Known by edge (LAN) routers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41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Classes of IP Addresses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4123" y="1471179"/>
            <a:ext cx="2597825" cy="452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2851912" y="1471179"/>
            <a:ext cx="768679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Ntwk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583562" y="1471179"/>
            <a:ext cx="268350" cy="452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8" name="Rectangle 7"/>
          <p:cNvSpPr/>
          <p:nvPr/>
        </p:nvSpPr>
        <p:spPr>
          <a:xfrm>
            <a:off x="2358977" y="1098471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4367" y="109846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14735" y="1098471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96006" y="1098470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439187" y="1385643"/>
            <a:ext cx="14596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Example: MIT</a:t>
            </a:r>
          </a:p>
          <a:p>
            <a:pPr algn="ctr"/>
            <a:r>
              <a:rPr lang="en-US" dirty="0"/>
              <a:t>18.*.*.*</a:t>
            </a:r>
          </a:p>
        </p:txBody>
      </p:sp>
      <p:sp>
        <p:nvSpPr>
          <p:cNvPr id="13" name="Left Brace 12"/>
          <p:cNvSpPr/>
          <p:nvPr/>
        </p:nvSpPr>
        <p:spPr>
          <a:xfrm rot="16200000">
            <a:off x="2993821" y="1560225"/>
            <a:ext cx="211993" cy="1041547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/>
          <p:cNvSpPr txBox="1"/>
          <p:nvPr/>
        </p:nvSpPr>
        <p:spPr>
          <a:xfrm>
            <a:off x="2744946" y="2124649"/>
            <a:ext cx="723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1-126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1148194" y="2713237"/>
            <a:ext cx="1382234" cy="40524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75" dirty="0"/>
              <a:t>Class 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437460" y="2727391"/>
            <a:ext cx="1794488" cy="452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05568" y="2727391"/>
            <a:ext cx="1431892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583562" y="2727391"/>
            <a:ext cx="422006" cy="452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10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58977" y="2354682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07363" y="2354682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775788" y="2354682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206501" y="2354682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418347" y="2641855"/>
            <a:ext cx="1501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Example: NEU</a:t>
            </a:r>
          </a:p>
          <a:p>
            <a:pPr algn="ctr"/>
            <a:r>
              <a:rPr lang="en-US" dirty="0"/>
              <a:t>129.10.*.*</a:t>
            </a:r>
          </a:p>
        </p:txBody>
      </p:sp>
      <p:sp>
        <p:nvSpPr>
          <p:cNvPr id="24" name="Left Brace 23"/>
          <p:cNvSpPr/>
          <p:nvPr/>
        </p:nvSpPr>
        <p:spPr>
          <a:xfrm rot="16200000">
            <a:off x="3402255" y="2407999"/>
            <a:ext cx="211993" cy="185841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5" name="TextBox 24"/>
          <p:cNvSpPr txBox="1"/>
          <p:nvPr/>
        </p:nvSpPr>
        <p:spPr>
          <a:xfrm>
            <a:off x="3029595" y="3373067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128-191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409539" y="2354682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7" name="Content Placeholder 3"/>
          <p:cNvSpPr txBox="1">
            <a:spLocks/>
          </p:cNvSpPr>
          <p:nvPr/>
        </p:nvSpPr>
        <p:spPr>
          <a:xfrm>
            <a:off x="1143000" y="3978855"/>
            <a:ext cx="1382234" cy="40524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75" dirty="0"/>
              <a:t>Class C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329508" y="3993009"/>
            <a:ext cx="897245" cy="452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106585" y="3993009"/>
            <a:ext cx="2222924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578366" y="3993009"/>
            <a:ext cx="568128" cy="452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110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353782" y="3620301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2" name="Rectangle 31"/>
          <p:cNvSpPr/>
          <p:nvPr/>
        </p:nvSpPr>
        <p:spPr>
          <a:xfrm>
            <a:off x="6002169" y="3620301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875231" y="3620301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104923" y="3620301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17670" y="3907473"/>
            <a:ext cx="12923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Example:</a:t>
            </a:r>
          </a:p>
          <a:p>
            <a:pPr algn="ctr"/>
            <a:r>
              <a:rPr lang="en-US" dirty="0"/>
              <a:t>216.63.78.*</a:t>
            </a:r>
          </a:p>
        </p:txBody>
      </p:sp>
      <p:sp>
        <p:nvSpPr>
          <p:cNvPr id="36" name="Left Brace 35"/>
          <p:cNvSpPr/>
          <p:nvPr/>
        </p:nvSpPr>
        <p:spPr>
          <a:xfrm rot="16200000">
            <a:off x="3845682" y="3248377"/>
            <a:ext cx="211993" cy="275565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TextBox 36"/>
          <p:cNvSpPr txBox="1"/>
          <p:nvPr/>
        </p:nvSpPr>
        <p:spPr>
          <a:xfrm>
            <a:off x="3473022" y="4693238"/>
            <a:ext cx="957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192-223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404345" y="3620300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206501" y="1098468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206501" y="362029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104923" y="2354682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104923" y="1098468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43" name="Content Placeholder 3">
            <a:extLst>
              <a:ext uri="{FF2B5EF4-FFF2-40B4-BE49-F238E27FC236}">
                <a16:creationId xmlns:a16="http://schemas.microsoft.com/office/drawing/2014/main" id="{C68A8A4E-C0D1-BF4B-8CFD-B66E3E466B8F}"/>
              </a:ext>
            </a:extLst>
          </p:cNvPr>
          <p:cNvSpPr txBox="1">
            <a:spLocks/>
          </p:cNvSpPr>
          <p:nvPr/>
        </p:nvSpPr>
        <p:spPr>
          <a:xfrm>
            <a:off x="1118433" y="1518110"/>
            <a:ext cx="1382234" cy="405245"/>
          </a:xfrm>
          <a:prstGeom prst="rect">
            <a:avLst/>
          </a:prstGeom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75" dirty="0"/>
              <a:t>Class A</a:t>
            </a:r>
          </a:p>
        </p:txBody>
      </p:sp>
    </p:spTree>
    <p:extLst>
      <p:ext uri="{BB962C8B-B14F-4D97-AF65-F5344CB8AC3E}">
        <p14:creationId xmlns:p14="http://schemas.microsoft.com/office/powerpoint/2010/main" val="3999626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  <p:bldP spid="21" grpId="0"/>
      <p:bldP spid="22" grpId="0"/>
      <p:bldP spid="23" grpId="0"/>
      <p:bldP spid="24" grpId="0" animBg="1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/>
      <p:bldP spid="32" grpId="0"/>
      <p:bldP spid="33" grpId="0"/>
      <p:bldP spid="34" grpId="0"/>
      <p:bldP spid="35" grpId="0"/>
      <p:bldP spid="36" grpId="0" animBg="1"/>
      <p:bldP spid="37" grpId="0"/>
      <p:bldP spid="38" grpId="0"/>
      <p:bldP spid="40" grpId="0"/>
      <p:bldP spid="41" grpId="0"/>
      <p:bldP spid="4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Do You Get IPs?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IP address ranges controlled by IANA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Internet Assigned Number Authority</a:t>
            </a:r>
          </a:p>
          <a:p>
            <a:pPr lvl="1"/>
            <a:r>
              <a:rPr lang="en-US" dirty="0"/>
              <a:t>Roots go back to 1972, ARPANET, UCLA</a:t>
            </a:r>
          </a:p>
          <a:p>
            <a:pPr lvl="1"/>
            <a:r>
              <a:rPr lang="en-US" dirty="0"/>
              <a:t>Today, part of ICANN</a:t>
            </a:r>
          </a:p>
          <a:p>
            <a:r>
              <a:rPr lang="en-US" dirty="0"/>
              <a:t>IANA grants IPs to regional authorities</a:t>
            </a:r>
          </a:p>
          <a:p>
            <a:pPr lvl="1"/>
            <a:r>
              <a:rPr lang="en-US" dirty="0"/>
              <a:t>ARIN (American Registry of Internet Numbers) may grant you a range of IPs</a:t>
            </a:r>
          </a:p>
          <a:p>
            <a:pPr lvl="1"/>
            <a:r>
              <a:rPr lang="en-US" dirty="0"/>
              <a:t>You may then advertise routes to your new IP range</a:t>
            </a:r>
          </a:p>
          <a:p>
            <a:pPr lvl="1"/>
            <a:r>
              <a:rPr lang="en-US" dirty="0"/>
              <a:t>There are now secondary markets, auctions, …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3074" name="Picture 2" descr="D:\Classes\CS 4700\assets\FileIAN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434" y="1355537"/>
            <a:ext cx="2671367" cy="1015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7677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Two Level Hierarchy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026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94" y="1564005"/>
            <a:ext cx="690563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14" y="2798445"/>
            <a:ext cx="690563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94" y="2798445"/>
            <a:ext cx="690563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94" y="2798445"/>
            <a:ext cx="690563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057676" y="2384947"/>
            <a:ext cx="7219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…</a:t>
            </a:r>
          </a:p>
        </p:txBody>
      </p:sp>
      <p:cxnSp>
        <p:nvCxnSpPr>
          <p:cNvPr id="10" name="Straight Arrow Connector 9"/>
          <p:cNvCxnSpPr>
            <a:stCxn id="1026" idx="2"/>
            <a:endCxn id="6" idx="0"/>
          </p:cNvCxnSpPr>
          <p:nvPr/>
        </p:nvCxnSpPr>
        <p:spPr>
          <a:xfrm flipH="1">
            <a:off x="2569395" y="1971199"/>
            <a:ext cx="1325880" cy="8272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026" idx="2"/>
            <a:endCxn id="7" idx="0"/>
          </p:cNvCxnSpPr>
          <p:nvPr/>
        </p:nvCxnSpPr>
        <p:spPr>
          <a:xfrm flipH="1">
            <a:off x="3628575" y="1971199"/>
            <a:ext cx="266700" cy="8272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026" idx="2"/>
            <a:endCxn id="8" idx="0"/>
          </p:cNvCxnSpPr>
          <p:nvPr/>
        </p:nvCxnSpPr>
        <p:spPr>
          <a:xfrm>
            <a:off x="3895275" y="1971199"/>
            <a:ext cx="1257300" cy="82724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181" y="4024910"/>
            <a:ext cx="554734" cy="55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27" y="4024909"/>
            <a:ext cx="554734" cy="55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772" y="4024908"/>
            <a:ext cx="554734" cy="55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149243" y="3750715"/>
            <a:ext cx="7219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…</a:t>
            </a:r>
          </a:p>
        </p:txBody>
      </p:sp>
      <p:cxnSp>
        <p:nvCxnSpPr>
          <p:cNvPr id="22" name="Straight Arrow Connector 21"/>
          <p:cNvCxnSpPr>
            <a:stCxn id="8" idx="2"/>
            <a:endCxn id="18" idx="0"/>
          </p:cNvCxnSpPr>
          <p:nvPr/>
        </p:nvCxnSpPr>
        <p:spPr>
          <a:xfrm flipH="1">
            <a:off x="4156548" y="3205639"/>
            <a:ext cx="996027" cy="8192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2"/>
            <a:endCxn id="19" idx="0"/>
          </p:cNvCxnSpPr>
          <p:nvPr/>
        </p:nvCxnSpPr>
        <p:spPr>
          <a:xfrm flipH="1">
            <a:off x="4807294" y="3205639"/>
            <a:ext cx="345281" cy="81927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8" idx="2"/>
            <a:endCxn id="20" idx="0"/>
          </p:cNvCxnSpPr>
          <p:nvPr/>
        </p:nvCxnSpPr>
        <p:spPr>
          <a:xfrm>
            <a:off x="5152575" y="3205639"/>
            <a:ext cx="1071564" cy="81926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6817825" y="1675644"/>
            <a:ext cx="1124147" cy="452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838850" y="1675644"/>
            <a:ext cx="1066799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Network</a:t>
            </a:r>
          </a:p>
        </p:txBody>
      </p:sp>
      <p:sp>
        <p:nvSpPr>
          <p:cNvPr id="37" name="Curved Up Arrow 36"/>
          <p:cNvSpPr/>
          <p:nvPr/>
        </p:nvSpPr>
        <p:spPr>
          <a:xfrm rot="10800000">
            <a:off x="3232335" y="640080"/>
            <a:ext cx="3383756" cy="929640"/>
          </a:xfrm>
          <a:prstGeom prst="curvedUpArrow">
            <a:avLst>
              <a:gd name="adj1" fmla="val 94758"/>
              <a:gd name="adj2" fmla="val 137889"/>
              <a:gd name="adj3" fmla="val 3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39" name="Straight Arrow Connector 38"/>
          <p:cNvCxnSpPr>
            <a:stCxn id="1026" idx="2"/>
            <a:endCxn id="8" idx="0"/>
          </p:cNvCxnSpPr>
          <p:nvPr/>
        </p:nvCxnSpPr>
        <p:spPr>
          <a:xfrm>
            <a:off x="3895275" y="1971199"/>
            <a:ext cx="1257300" cy="82724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Bent Arrow 40"/>
          <p:cNvSpPr/>
          <p:nvPr/>
        </p:nvSpPr>
        <p:spPr>
          <a:xfrm rot="10800000">
            <a:off x="5573104" y="2225039"/>
            <a:ext cx="2086928" cy="1158240"/>
          </a:xfrm>
          <a:prstGeom prst="bentArrow">
            <a:avLst>
              <a:gd name="adj1" fmla="val 41319"/>
              <a:gd name="adj2" fmla="val 37433"/>
              <a:gd name="adj3" fmla="val 3821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43" name="Straight Arrow Connector 42"/>
          <p:cNvCxnSpPr>
            <a:stCxn id="8" idx="2"/>
            <a:endCxn id="19" idx="0"/>
          </p:cNvCxnSpPr>
          <p:nvPr/>
        </p:nvCxnSpPr>
        <p:spPr>
          <a:xfrm flipH="1">
            <a:off x="4807294" y="3205639"/>
            <a:ext cx="345281" cy="81927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Left Brace 44"/>
          <p:cNvSpPr/>
          <p:nvPr/>
        </p:nvSpPr>
        <p:spPr>
          <a:xfrm rot="16200000">
            <a:off x="5026133" y="3592602"/>
            <a:ext cx="276225" cy="2537938"/>
          </a:xfrm>
          <a:prstGeom prst="lef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47" name="Group 46"/>
          <p:cNvGrpSpPr/>
          <p:nvPr/>
        </p:nvGrpSpPr>
        <p:grpSpPr>
          <a:xfrm flipH="1">
            <a:off x="1551007" y="3845689"/>
            <a:ext cx="2077567" cy="1092071"/>
            <a:chOff x="1219200" y="4876799"/>
            <a:chExt cx="5181605" cy="1384995"/>
          </a:xfrm>
        </p:grpSpPr>
        <p:sp>
          <p:nvSpPr>
            <p:cNvPr id="48" name="Rectangular Callout 47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8770"/>
                <a:gd name="adj2" fmla="val 17976"/>
              </a:avLst>
            </a:prstGeom>
            <a:solidFill>
              <a:schemeClr val="accent2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5" y="4876799"/>
              <a:ext cx="5181600" cy="1346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 err="1">
                  <a:solidFill>
                    <a:sysClr val="window" lastClr="FFFFFF"/>
                  </a:solidFill>
                </a:rPr>
                <a:t>Subtree</a:t>
              </a:r>
              <a:r>
                <a:rPr lang="en-US" sz="2100" kern="0" dirty="0">
                  <a:solidFill>
                    <a:sysClr val="window" lastClr="FFFFFF"/>
                  </a:solidFill>
                </a:rPr>
                <a:t> size determined by network class</a:t>
              </a:r>
            </a:p>
          </p:txBody>
        </p:sp>
      </p:grpSp>
      <p:sp>
        <p:nvSpPr>
          <p:cNvPr id="30" name="Rectangle 29"/>
          <p:cNvSpPr/>
          <p:nvPr/>
        </p:nvSpPr>
        <p:spPr>
          <a:xfrm>
            <a:off x="5314976" y="1675644"/>
            <a:ext cx="516255" cy="452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Pfx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6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 Sizes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2361822"/>
              </p:ext>
            </p:extLst>
          </p:nvPr>
        </p:nvGraphicFramePr>
        <p:xfrm>
          <a:off x="1321139" y="1919930"/>
          <a:ext cx="6501721" cy="1786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7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97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11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6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4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Class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Prefix Bits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Network Bits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Number</a:t>
                      </a:r>
                      <a:r>
                        <a:rPr lang="en-US" sz="1000" baseline="0" dirty="0"/>
                        <a:t> of Classes</a:t>
                      </a:r>
                      <a:endParaRPr lang="en-US" sz="1000" dirty="0"/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Hosts</a:t>
                      </a:r>
                      <a:r>
                        <a:rPr lang="en-US" sz="1000" baseline="0" dirty="0"/>
                        <a:t> per Class</a:t>
                      </a:r>
                      <a:endParaRPr lang="en-US" sz="1000" dirty="0"/>
                    </a:p>
                  </a:txBody>
                  <a:tcPr marL="67688" marR="67688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A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7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r>
                        <a:rPr lang="en-US" sz="1000" baseline="30000" dirty="0"/>
                        <a:t>7</a:t>
                      </a:r>
                      <a:r>
                        <a:rPr lang="en-US" sz="1000" baseline="0" dirty="0"/>
                        <a:t> – 2 = 126</a:t>
                      </a:r>
                    </a:p>
                    <a:p>
                      <a:r>
                        <a:rPr lang="en-US" sz="1000" baseline="0" dirty="0"/>
                        <a:t>(0 and 127 are reserved)</a:t>
                      </a:r>
                      <a:endParaRPr lang="en-US" sz="1000" dirty="0"/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r>
                        <a:rPr lang="en-US" sz="1000" baseline="30000" dirty="0"/>
                        <a:t>24</a:t>
                      </a:r>
                      <a:r>
                        <a:rPr lang="en-US" sz="1000" dirty="0"/>
                        <a:t> – 2 = 16,777,214</a:t>
                      </a:r>
                    </a:p>
                    <a:p>
                      <a:r>
                        <a:rPr lang="en-US" sz="1000" dirty="0"/>
                        <a:t>(All 0 and</a:t>
                      </a:r>
                      <a:r>
                        <a:rPr lang="en-US" sz="1000" baseline="0" dirty="0"/>
                        <a:t> all 1 are reserved)</a:t>
                      </a:r>
                      <a:endParaRPr lang="en-US" sz="1000" dirty="0"/>
                    </a:p>
                  </a:txBody>
                  <a:tcPr marL="67688" marR="67688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14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r>
                        <a:rPr lang="en-US" sz="1000" baseline="30000" dirty="0"/>
                        <a:t>14</a:t>
                      </a:r>
                      <a:r>
                        <a:rPr lang="en-US" sz="1000" dirty="0"/>
                        <a:t> = 16,398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r>
                        <a:rPr lang="en-US" sz="1000" baseline="30000" dirty="0"/>
                        <a:t>16</a:t>
                      </a:r>
                      <a:r>
                        <a:rPr lang="en-US" sz="1000" dirty="0"/>
                        <a:t> – 2 = 65,534</a:t>
                      </a:r>
                    </a:p>
                    <a:p>
                      <a:r>
                        <a:rPr lang="en-US" sz="1000" dirty="0"/>
                        <a:t>(All 0 and</a:t>
                      </a:r>
                      <a:r>
                        <a:rPr lang="en-US" sz="1000" baseline="0" dirty="0"/>
                        <a:t> all 1 are reserved)</a:t>
                      </a:r>
                      <a:endParaRPr lang="en-US" sz="1000" dirty="0"/>
                    </a:p>
                  </a:txBody>
                  <a:tcPr marL="67688" marR="67688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19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3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21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r>
                        <a:rPr lang="en-US" sz="1000" baseline="30000" dirty="0"/>
                        <a:t>21</a:t>
                      </a:r>
                      <a:r>
                        <a:rPr lang="en-US" sz="1000" dirty="0"/>
                        <a:t> = 2,097,512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</a:t>
                      </a:r>
                      <a:r>
                        <a:rPr lang="en-US" sz="1000" baseline="30000" dirty="0"/>
                        <a:t>8</a:t>
                      </a:r>
                      <a:r>
                        <a:rPr lang="en-US" sz="1000" dirty="0"/>
                        <a:t> – 2 = 254</a:t>
                      </a:r>
                    </a:p>
                    <a:p>
                      <a:r>
                        <a:rPr lang="en-US" sz="1000" dirty="0"/>
                        <a:t>(All 0 and</a:t>
                      </a:r>
                      <a:r>
                        <a:rPr lang="en-US" sz="1000" baseline="0" dirty="0"/>
                        <a:t> all 1 are reserved)</a:t>
                      </a:r>
                      <a:endParaRPr lang="en-US" sz="1000" dirty="0"/>
                    </a:p>
                  </a:txBody>
                  <a:tcPr marL="67688" marR="67688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endParaRPr lang="en-US" sz="1000"/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Total: 2,114,036</a:t>
                      </a:r>
                    </a:p>
                  </a:txBody>
                  <a:tcPr marL="67688" marR="67688" marT="34290" marB="34290"/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 marL="67688" marR="67688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16</a:t>
            </a:fld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 flipH="1">
            <a:off x="3306128" y="3695818"/>
            <a:ext cx="1748056" cy="738664"/>
            <a:chOff x="1219200" y="4876799"/>
            <a:chExt cx="5181605" cy="1429674"/>
          </a:xfrm>
        </p:grpSpPr>
        <p:sp>
          <p:nvSpPr>
            <p:cNvPr id="7" name="Rectangular Callout 6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325"/>
                <a:gd name="adj2" fmla="val -84663"/>
              </a:avLst>
            </a:prstGeom>
            <a:solidFill>
              <a:schemeClr val="accent2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219203" y="4876799"/>
              <a:ext cx="5181602" cy="142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Too many network IDs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 flipH="1">
            <a:off x="5074588" y="4189881"/>
            <a:ext cx="1748056" cy="738665"/>
            <a:chOff x="1219200" y="4876797"/>
            <a:chExt cx="5181604" cy="1429676"/>
          </a:xfrm>
        </p:grpSpPr>
        <p:sp>
          <p:nvSpPr>
            <p:cNvPr id="10" name="Rectangular Callout 9"/>
            <p:cNvSpPr/>
            <p:nvPr/>
          </p:nvSpPr>
          <p:spPr>
            <a:xfrm>
              <a:off x="1219200" y="4876797"/>
              <a:ext cx="5181601" cy="1384995"/>
            </a:xfrm>
            <a:prstGeom prst="wedgeRectCallout">
              <a:avLst>
                <a:gd name="adj1" fmla="val -32332"/>
                <a:gd name="adj2" fmla="val -148960"/>
              </a:avLst>
            </a:prstGeom>
            <a:solidFill>
              <a:schemeClr val="accent2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19203" y="4876799"/>
              <a:ext cx="5181601" cy="1429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Too small to be useful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 flipH="1">
            <a:off x="5054184" y="1302148"/>
            <a:ext cx="1748056" cy="440030"/>
            <a:chOff x="1219200" y="4876799"/>
            <a:chExt cx="5181605" cy="1384995"/>
          </a:xfrm>
        </p:grpSpPr>
        <p:sp>
          <p:nvSpPr>
            <p:cNvPr id="13" name="Rectangular Callout 12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25876"/>
                <a:gd name="adj2" fmla="val 173012"/>
              </a:avLst>
            </a:prstGeom>
            <a:solidFill>
              <a:schemeClr val="accent2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219203" y="4876799"/>
              <a:ext cx="5181602" cy="130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Way too big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293267" y="2278261"/>
            <a:ext cx="6562845" cy="407690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Rectangle 15"/>
          <p:cNvSpPr/>
          <p:nvPr/>
        </p:nvSpPr>
        <p:spPr>
          <a:xfrm>
            <a:off x="1290577" y="2685952"/>
            <a:ext cx="6562845" cy="358330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7" name="Rectangle 16"/>
          <p:cNvSpPr/>
          <p:nvPr/>
        </p:nvSpPr>
        <p:spPr>
          <a:xfrm>
            <a:off x="1293466" y="3044282"/>
            <a:ext cx="6562845" cy="397187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9888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Subnets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need to break up large A and B classes</a:t>
            </a:r>
          </a:p>
          <a:p>
            <a:r>
              <a:rPr lang="en-US" dirty="0"/>
              <a:t>Solution: add another layer to the hierarchy</a:t>
            </a:r>
          </a:p>
          <a:p>
            <a:pPr lvl="1"/>
            <a:r>
              <a:rPr lang="en-US" dirty="0"/>
              <a:t>From the outside, appears to be a single network</a:t>
            </a:r>
          </a:p>
          <a:p>
            <a:pPr lvl="2"/>
            <a:r>
              <a:rPr lang="en-US" dirty="0"/>
              <a:t>Only 1 entry in routing tables</a:t>
            </a:r>
          </a:p>
          <a:p>
            <a:pPr lvl="1"/>
            <a:r>
              <a:rPr lang="en-US" dirty="0"/>
              <a:t>Internally, manage multiple </a:t>
            </a:r>
            <a:r>
              <a:rPr lang="en-US" dirty="0" err="1"/>
              <a:t>subnetworks</a:t>
            </a:r>
            <a:endParaRPr lang="en-US" dirty="0"/>
          </a:p>
          <a:p>
            <a:pPr lvl="2"/>
            <a:r>
              <a:rPr lang="en-US" dirty="0"/>
              <a:t>Split the address range using a </a:t>
            </a:r>
            <a:r>
              <a:rPr lang="en-US" dirty="0">
                <a:solidFill>
                  <a:schemeClr val="accent1"/>
                </a:solidFill>
              </a:rPr>
              <a:t>subnet mask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96712" y="3575212"/>
            <a:ext cx="2222324" cy="452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</a:t>
            </a:r>
          </a:p>
        </p:txBody>
      </p:sp>
      <p:sp>
        <p:nvSpPr>
          <p:cNvPr id="6" name="Rectangle 5"/>
          <p:cNvSpPr/>
          <p:nvPr/>
        </p:nvSpPr>
        <p:spPr>
          <a:xfrm>
            <a:off x="3359598" y="3575212"/>
            <a:ext cx="682875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Ntwk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835723" y="3575212"/>
            <a:ext cx="516255" cy="452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Pfx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042473" y="3575212"/>
            <a:ext cx="1354239" cy="45217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Subnet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85845" y="4054542"/>
            <a:ext cx="472757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/>
              <a:t>11111111 11111111 11000000 00000000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55850" y="4077625"/>
            <a:ext cx="146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Subnet Mask:</a:t>
            </a:r>
          </a:p>
        </p:txBody>
      </p:sp>
    </p:spTree>
    <p:extLst>
      <p:ext uri="{BB962C8B-B14F-4D97-AF65-F5344CB8AC3E}">
        <p14:creationId xmlns:p14="http://schemas.microsoft.com/office/powerpoint/2010/main" val="26756022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Subnet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1147732" y="996834"/>
            <a:ext cx="6629400" cy="4492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75" dirty="0"/>
              <a:t>Extract subnetwork: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83194" y="1652762"/>
            <a:ext cx="507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10110101 11011101 01010100 01110010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86771" y="1652762"/>
            <a:ext cx="122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IP Address: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20812" y="2003033"/>
            <a:ext cx="539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Lucida Sans Unicode" pitchFamily="34" charset="0"/>
                <a:cs typeface="Lucida Sans Unicode" pitchFamily="34" charset="0"/>
              </a:rPr>
              <a:t>&amp; 11111111 11111111 </a:t>
            </a:r>
            <a:r>
              <a:rPr lang="en-US" dirty="0">
                <a:solidFill>
                  <a:srgbClr val="FF0000"/>
                </a:solidFill>
                <a:latin typeface="Lucida Sans Unicode" pitchFamily="34" charset="0"/>
                <a:cs typeface="Lucida Sans Unicode" pitchFamily="34" charset="0"/>
              </a:rPr>
              <a:t>11</a:t>
            </a:r>
            <a:r>
              <a:rPr lang="en-US" dirty="0">
                <a:latin typeface="Lucida Sans Unicode" pitchFamily="34" charset="0"/>
                <a:cs typeface="Lucida Sans Unicode" pitchFamily="34" charset="0"/>
              </a:rPr>
              <a:t>000000 00000000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47732" y="2003033"/>
            <a:ext cx="146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Subnet Mask: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83194" y="2361098"/>
            <a:ext cx="507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10110101 11011101 01000000 00000000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86945" y="2361098"/>
            <a:ext cx="82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Result: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810742" y="2333696"/>
            <a:ext cx="5018809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998781" y="3465732"/>
            <a:ext cx="507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10110101 11011101 01010100 01110010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386771" y="3465732"/>
            <a:ext cx="122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IP Address: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520838" y="3816003"/>
            <a:ext cx="5575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latin typeface="Lucida Sans Unicode" pitchFamily="34" charset="0"/>
                <a:cs typeface="Lucida Sans Unicode" pitchFamily="34" charset="0"/>
              </a:rPr>
              <a:t>&amp; ~(11111111 11111111 11000000 00000000)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47732" y="3816003"/>
            <a:ext cx="1464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Subnet Mask: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998781" y="4174067"/>
            <a:ext cx="5073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Lucida Sans Unicode" pitchFamily="34" charset="0"/>
                <a:cs typeface="Lucida Sans Unicode" pitchFamily="34" charset="0"/>
              </a:rPr>
              <a:t>00000000 00000000 00010100 01110010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86945" y="4174067"/>
            <a:ext cx="825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Result: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2826328" y="4146665"/>
            <a:ext cx="5018809" cy="0"/>
          </a:xfrm>
          <a:prstGeom prst="line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868F831D-136F-534F-92A8-78C381018F74}"/>
              </a:ext>
            </a:extLst>
          </p:cNvPr>
          <p:cNvSpPr txBox="1">
            <a:spLocks/>
          </p:cNvSpPr>
          <p:nvPr/>
        </p:nvSpPr>
        <p:spPr>
          <a:xfrm>
            <a:off x="1159851" y="2955477"/>
            <a:ext cx="6629400" cy="44924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75" dirty="0"/>
              <a:t>Extract host:</a:t>
            </a:r>
          </a:p>
        </p:txBody>
      </p:sp>
    </p:spTree>
    <p:extLst>
      <p:ext uri="{BB962C8B-B14F-4D97-AF65-F5344CB8AC3E}">
        <p14:creationId xmlns:p14="http://schemas.microsoft.com/office/powerpoint/2010/main" val="279337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/>
      <p:bldP spid="15" grpId="0"/>
      <p:bldP spid="16" grpId="0"/>
      <p:bldP spid="17" grpId="0"/>
      <p:bldP spid="18" grpId="0"/>
      <p:bldP spid="19" grpId="0"/>
      <p:bldP spid="2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N-Level Subnet Hierarchy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994" y="1312545"/>
            <a:ext cx="690563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114" y="2284095"/>
            <a:ext cx="690563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94" y="2284095"/>
            <a:ext cx="690563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7294" y="2284095"/>
            <a:ext cx="690563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057676" y="1870597"/>
            <a:ext cx="7219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…</a:t>
            </a:r>
          </a:p>
        </p:txBody>
      </p: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2569395" y="1719739"/>
            <a:ext cx="1325880" cy="5643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5" idx="2"/>
            <a:endCxn id="7" idx="0"/>
          </p:cNvCxnSpPr>
          <p:nvPr/>
        </p:nvCxnSpPr>
        <p:spPr>
          <a:xfrm flipH="1">
            <a:off x="3628575" y="1719739"/>
            <a:ext cx="266700" cy="5643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5" idx="2"/>
            <a:endCxn id="8" idx="0"/>
          </p:cNvCxnSpPr>
          <p:nvPr/>
        </p:nvCxnSpPr>
        <p:spPr>
          <a:xfrm>
            <a:off x="3895275" y="1719739"/>
            <a:ext cx="1257300" cy="56435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461" y="4270655"/>
            <a:ext cx="554734" cy="55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07" y="4270654"/>
            <a:ext cx="554734" cy="55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4052" y="4270653"/>
            <a:ext cx="554734" cy="55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294839" y="3969394"/>
            <a:ext cx="7219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…</a:t>
            </a:r>
          </a:p>
        </p:txBody>
      </p:sp>
      <p:cxnSp>
        <p:nvCxnSpPr>
          <p:cNvPr id="17" name="Straight Arrow Connector 16"/>
          <p:cNvCxnSpPr>
            <a:stCxn id="46" idx="2"/>
            <a:endCxn id="13" idx="0"/>
          </p:cNvCxnSpPr>
          <p:nvPr/>
        </p:nvCxnSpPr>
        <p:spPr>
          <a:xfrm flipH="1">
            <a:off x="5253828" y="3645276"/>
            <a:ext cx="1257768" cy="6253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46" idx="2"/>
            <a:endCxn id="14" idx="0"/>
          </p:cNvCxnSpPr>
          <p:nvPr/>
        </p:nvCxnSpPr>
        <p:spPr>
          <a:xfrm flipH="1">
            <a:off x="5904574" y="3645275"/>
            <a:ext cx="607022" cy="625379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46" idx="2"/>
            <a:endCxn id="15" idx="0"/>
          </p:cNvCxnSpPr>
          <p:nvPr/>
        </p:nvCxnSpPr>
        <p:spPr>
          <a:xfrm>
            <a:off x="6511596" y="3645276"/>
            <a:ext cx="809823" cy="62537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7143750" y="1344174"/>
            <a:ext cx="798221" cy="45217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Host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87341" y="1344174"/>
            <a:ext cx="978974" cy="452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Network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3466" y="1344174"/>
            <a:ext cx="516255" cy="452176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Pfx</a:t>
            </a:r>
            <a:endParaRPr lang="en-US" dirty="0"/>
          </a:p>
        </p:txBody>
      </p:sp>
      <p:sp>
        <p:nvSpPr>
          <p:cNvPr id="23" name="Curved Up Arrow 22"/>
          <p:cNvSpPr/>
          <p:nvPr/>
        </p:nvSpPr>
        <p:spPr>
          <a:xfrm rot="10800000">
            <a:off x="3440430" y="623856"/>
            <a:ext cx="2069810" cy="625823"/>
          </a:xfrm>
          <a:prstGeom prst="curvedUpArrow">
            <a:avLst>
              <a:gd name="adj1" fmla="val 94758"/>
              <a:gd name="adj2" fmla="val 137889"/>
              <a:gd name="adj3" fmla="val 3647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5" idx="2"/>
            <a:endCxn id="8" idx="0"/>
          </p:cNvCxnSpPr>
          <p:nvPr/>
        </p:nvCxnSpPr>
        <p:spPr>
          <a:xfrm>
            <a:off x="3895275" y="1719739"/>
            <a:ext cx="1257300" cy="56435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Bent Arrow 24"/>
          <p:cNvSpPr/>
          <p:nvPr/>
        </p:nvSpPr>
        <p:spPr>
          <a:xfrm rot="10800000">
            <a:off x="5565311" y="1878391"/>
            <a:ext cx="1305678" cy="924296"/>
          </a:xfrm>
          <a:prstGeom prst="bentArrow">
            <a:avLst>
              <a:gd name="adj1" fmla="val 41319"/>
              <a:gd name="adj2" fmla="val 37433"/>
              <a:gd name="adj3" fmla="val 3821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26" name="Straight Arrow Connector 25"/>
          <p:cNvCxnSpPr>
            <a:stCxn id="46" idx="2"/>
            <a:endCxn id="14" idx="0"/>
          </p:cNvCxnSpPr>
          <p:nvPr/>
        </p:nvCxnSpPr>
        <p:spPr>
          <a:xfrm flipH="1">
            <a:off x="5904574" y="3645275"/>
            <a:ext cx="607022" cy="62537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e 26"/>
          <p:cNvSpPr/>
          <p:nvPr/>
        </p:nvSpPr>
        <p:spPr>
          <a:xfrm rot="16200000">
            <a:off x="6123413" y="3673404"/>
            <a:ext cx="276225" cy="2537938"/>
          </a:xfrm>
          <a:prstGeom prst="lef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8" name="Group 27"/>
          <p:cNvGrpSpPr/>
          <p:nvPr/>
        </p:nvGrpSpPr>
        <p:grpSpPr>
          <a:xfrm flipH="1">
            <a:off x="1874520" y="3940312"/>
            <a:ext cx="2747397" cy="1092071"/>
            <a:chOff x="1219200" y="4876799"/>
            <a:chExt cx="5181605" cy="1384995"/>
          </a:xfrm>
        </p:grpSpPr>
        <p:sp>
          <p:nvSpPr>
            <p:cNvPr id="29" name="Rectangular Callout 28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64610"/>
                <a:gd name="adj2" fmla="val 18499"/>
              </a:avLst>
            </a:prstGeom>
            <a:solidFill>
              <a:schemeClr val="accent2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219204" y="4876799"/>
              <a:ext cx="5181601" cy="13466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 err="1">
                  <a:solidFill>
                    <a:sysClr val="window" lastClr="FFFFFF"/>
                  </a:solidFill>
                </a:rPr>
                <a:t>Subtree</a:t>
              </a:r>
              <a:r>
                <a:rPr lang="en-US" sz="2100" kern="0" dirty="0">
                  <a:solidFill>
                    <a:sysClr val="window" lastClr="FFFFFF"/>
                  </a:solidFill>
                </a:rPr>
                <a:t> size determined by length of subnet mask</a:t>
              </a:r>
            </a:p>
          </p:txBody>
        </p:sp>
      </p:grpSp>
      <p:sp>
        <p:nvSpPr>
          <p:cNvPr id="43" name="Rectangle 42"/>
          <p:cNvSpPr/>
          <p:nvPr/>
        </p:nvSpPr>
        <p:spPr>
          <a:xfrm>
            <a:off x="6156496" y="1344174"/>
            <a:ext cx="987254" cy="452176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Subnet</a:t>
            </a:r>
          </a:p>
        </p:txBody>
      </p:sp>
      <p:pic>
        <p:nvPicPr>
          <p:cNvPr id="44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35" y="3238082"/>
            <a:ext cx="690563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15" y="3238082"/>
            <a:ext cx="690563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15" y="3238082"/>
            <a:ext cx="690563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Box 46"/>
          <p:cNvSpPr txBox="1"/>
          <p:nvPr/>
        </p:nvSpPr>
        <p:spPr>
          <a:xfrm>
            <a:off x="5416697" y="2824584"/>
            <a:ext cx="72199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dirty="0"/>
              <a:t>…</a:t>
            </a:r>
          </a:p>
        </p:txBody>
      </p:sp>
      <p:cxnSp>
        <p:nvCxnSpPr>
          <p:cNvPr id="48" name="Straight Arrow Connector 47"/>
          <p:cNvCxnSpPr>
            <a:stCxn id="8" idx="2"/>
            <a:endCxn id="44" idx="0"/>
          </p:cNvCxnSpPr>
          <p:nvPr/>
        </p:nvCxnSpPr>
        <p:spPr>
          <a:xfrm flipH="1">
            <a:off x="3928416" y="2691289"/>
            <a:ext cx="1224159" cy="546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>
            <a:stCxn id="8" idx="2"/>
            <a:endCxn id="45" idx="0"/>
          </p:cNvCxnSpPr>
          <p:nvPr/>
        </p:nvCxnSpPr>
        <p:spPr>
          <a:xfrm flipH="1">
            <a:off x="4987596" y="2691289"/>
            <a:ext cx="164979" cy="546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8" idx="2"/>
            <a:endCxn id="46" idx="0"/>
          </p:cNvCxnSpPr>
          <p:nvPr/>
        </p:nvCxnSpPr>
        <p:spPr>
          <a:xfrm>
            <a:off x="5152575" y="2691289"/>
            <a:ext cx="1359021" cy="54679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8" idx="2"/>
            <a:endCxn id="46" idx="0"/>
          </p:cNvCxnSpPr>
          <p:nvPr/>
        </p:nvCxnSpPr>
        <p:spPr>
          <a:xfrm>
            <a:off x="5152575" y="2691289"/>
            <a:ext cx="1359021" cy="54679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Bent Arrow 64"/>
          <p:cNvSpPr/>
          <p:nvPr/>
        </p:nvSpPr>
        <p:spPr>
          <a:xfrm rot="10800000">
            <a:off x="6916507" y="1870597"/>
            <a:ext cx="880081" cy="1907018"/>
          </a:xfrm>
          <a:prstGeom prst="bentArrow">
            <a:avLst>
              <a:gd name="adj1" fmla="val 41319"/>
              <a:gd name="adj2" fmla="val 37433"/>
              <a:gd name="adj3" fmla="val 3821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955190" y="2323176"/>
            <a:ext cx="5347103" cy="1148319"/>
            <a:chOff x="414979" y="3333623"/>
            <a:chExt cx="8263530" cy="1523216"/>
          </a:xfrm>
        </p:grpSpPr>
        <p:sp>
          <p:nvSpPr>
            <p:cNvPr id="67" name="Rectangle 6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8" name="Content Placeholder 2"/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Tree does not have a fixed depth</a:t>
              </a:r>
            </a:p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Increasingly specific subnet masks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06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 animBg="1"/>
      <p:bldP spid="27" grpId="0" animBg="1"/>
      <p:bldP spid="6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Network Layer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649072" y="1041400"/>
            <a:ext cx="4214768" cy="3594608"/>
          </a:xfrm>
        </p:spPr>
        <p:txBody>
          <a:bodyPr/>
          <a:lstStyle/>
          <a:p>
            <a:r>
              <a:rPr lang="en-US" dirty="0"/>
              <a:t>Function:</a:t>
            </a:r>
          </a:p>
          <a:p>
            <a:pPr lvl="1"/>
            <a:r>
              <a:rPr lang="en-US" dirty="0"/>
              <a:t>Route packets end-to-end on a network, through multiple hops</a:t>
            </a:r>
          </a:p>
          <a:p>
            <a:r>
              <a:rPr lang="en-US" dirty="0"/>
              <a:t>Key challenge:</a:t>
            </a:r>
          </a:p>
          <a:p>
            <a:pPr lvl="1"/>
            <a:r>
              <a:rPr lang="en-US" dirty="0"/>
              <a:t>How to represent addresses</a:t>
            </a:r>
          </a:p>
          <a:p>
            <a:pPr lvl="1"/>
            <a:r>
              <a:rPr lang="en-US" dirty="0"/>
              <a:t>How to route packets</a:t>
            </a:r>
          </a:p>
          <a:p>
            <a:pPr lvl="2"/>
            <a:r>
              <a:rPr lang="en-US" dirty="0"/>
              <a:t>Scalability</a:t>
            </a:r>
          </a:p>
          <a:p>
            <a:pPr lvl="2"/>
            <a:r>
              <a:rPr lang="en-US" dirty="0"/>
              <a:t>Convergence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346099" y="1678703"/>
            <a:ext cx="1681997" cy="429883"/>
          </a:xfrm>
          <a:prstGeom prst="rect">
            <a:avLst/>
          </a:prstGeom>
          <a:solidFill>
            <a:srgbClr val="7030A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Application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345902" y="2110319"/>
            <a:ext cx="1681991" cy="429883"/>
          </a:xfrm>
          <a:prstGeom prst="rect">
            <a:avLst/>
          </a:prstGeom>
          <a:solidFill>
            <a:srgbClr val="00206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fontScale="925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346000" y="2540202"/>
            <a:ext cx="1681991" cy="429883"/>
          </a:xfrm>
          <a:prstGeom prst="rect">
            <a:avLst/>
          </a:prstGeom>
          <a:solidFill>
            <a:srgbClr val="0070C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Session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46000" y="2970084"/>
            <a:ext cx="1681991" cy="429883"/>
          </a:xfrm>
          <a:prstGeom prst="rect">
            <a:avLst/>
          </a:prstGeom>
          <a:solidFill>
            <a:srgbClr val="00B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Transport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346000" y="3399967"/>
            <a:ext cx="1681991" cy="429883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Network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346000" y="3833268"/>
            <a:ext cx="1681991" cy="429883"/>
          </a:xfrm>
          <a:prstGeom prst="rect">
            <a:avLst/>
          </a:prstGeom>
          <a:solidFill>
            <a:schemeClr val="accent3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Data Link</a:t>
            </a:r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1346098" y="4263150"/>
            <a:ext cx="1681991" cy="429883"/>
          </a:xfrm>
          <a:prstGeom prst="rect">
            <a:avLst/>
          </a:prstGeom>
          <a:solidFill>
            <a:srgbClr val="FF0000"/>
          </a:solidFill>
          <a:ln w="57150"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68580" tIns="34290" rIns="68580" bIns="34290" rtlCol="0">
            <a:normAutofit lnSpcReduction="10000"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" indent="0" algn="ctr">
              <a:buClr>
                <a:schemeClr val="bg1"/>
              </a:buClr>
              <a:buNone/>
            </a:pPr>
            <a:r>
              <a:rPr lang="en-US" dirty="0">
                <a:solidFill>
                  <a:schemeClr val="bg1"/>
                </a:solidFill>
              </a:rPr>
              <a:t>Physical</a:t>
            </a:r>
          </a:p>
        </p:txBody>
      </p:sp>
      <p:sp>
        <p:nvSpPr>
          <p:cNvPr id="20" name="Left Brace 19"/>
          <p:cNvSpPr/>
          <p:nvPr/>
        </p:nvSpPr>
        <p:spPr>
          <a:xfrm>
            <a:off x="3128749" y="1402308"/>
            <a:ext cx="419669" cy="3490415"/>
          </a:xfrm>
          <a:prstGeom prst="leftBrace">
            <a:avLst>
              <a:gd name="adj1" fmla="val 8333"/>
              <a:gd name="adj2" fmla="val 63271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93795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Routing Table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4709526"/>
              </p:ext>
            </p:extLst>
          </p:nvPr>
        </p:nvGraphicFramePr>
        <p:xfrm>
          <a:off x="1362076" y="1041797"/>
          <a:ext cx="6501488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0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97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10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Address Pattern</a:t>
                      </a:r>
                    </a:p>
                  </a:txBody>
                  <a:tcPr marL="74279" marR="74279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Subnet Mask</a:t>
                      </a:r>
                    </a:p>
                  </a:txBody>
                  <a:tcPr marL="74279" marR="74279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Destination Router</a:t>
                      </a:r>
                    </a:p>
                  </a:txBody>
                  <a:tcPr marL="74279" marR="74279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0.0.0.0</a:t>
                      </a:r>
                    </a:p>
                  </a:txBody>
                  <a:tcPr marL="74279" marR="74279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0.0.0.0</a:t>
                      </a:r>
                    </a:p>
                  </a:txBody>
                  <a:tcPr marL="74279" marR="74279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Router 4</a:t>
                      </a:r>
                    </a:p>
                  </a:txBody>
                  <a:tcPr marL="74279" marR="74279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18.0.0.0</a:t>
                      </a:r>
                    </a:p>
                  </a:txBody>
                  <a:tcPr marL="74279" marR="74279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255.0.0.0</a:t>
                      </a:r>
                    </a:p>
                  </a:txBody>
                  <a:tcPr marL="74279" marR="74279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Router 2</a:t>
                      </a:r>
                    </a:p>
                  </a:txBody>
                  <a:tcPr marL="74279" marR="74279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128.42.0.0</a:t>
                      </a:r>
                    </a:p>
                  </a:txBody>
                  <a:tcPr marL="74279" marR="74279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255.255.0.0</a:t>
                      </a:r>
                    </a:p>
                  </a:txBody>
                  <a:tcPr marL="74279" marR="74279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Router 3</a:t>
                      </a:r>
                    </a:p>
                  </a:txBody>
                  <a:tcPr marL="74279" marR="74279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128.42.128.0</a:t>
                      </a:r>
                    </a:p>
                  </a:txBody>
                  <a:tcPr marL="74279" marR="74279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255.255.128.0</a:t>
                      </a:r>
                    </a:p>
                  </a:txBody>
                  <a:tcPr marL="74279" marR="74279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Router 5</a:t>
                      </a:r>
                    </a:p>
                  </a:txBody>
                  <a:tcPr marL="74279" marR="74279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128.42.222.0</a:t>
                      </a:r>
                    </a:p>
                  </a:txBody>
                  <a:tcPr marL="74279" marR="74279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2555.255.255.0</a:t>
                      </a:r>
                    </a:p>
                  </a:txBody>
                  <a:tcPr marL="74279" marR="74279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Router 1</a:t>
                      </a:r>
                    </a:p>
                  </a:txBody>
                  <a:tcPr marL="74279" marR="74279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257300" y="3467966"/>
            <a:ext cx="6743700" cy="1675534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75" dirty="0"/>
              <a:t>Question: 128.42.222.198 matches four rows</a:t>
            </a:r>
          </a:p>
          <a:p>
            <a:pPr lvl="1"/>
            <a:r>
              <a:rPr lang="en-US" sz="1950" dirty="0"/>
              <a:t>Which router do we forward to?</a:t>
            </a:r>
          </a:p>
          <a:p>
            <a:r>
              <a:rPr lang="en-US" sz="2175" dirty="0"/>
              <a:t>Longest prefix matching</a:t>
            </a:r>
          </a:p>
          <a:p>
            <a:pPr lvl="1"/>
            <a:r>
              <a:rPr lang="en-US" sz="1950" dirty="0"/>
              <a:t>Use the row with the longest number of 1’s in the mask</a:t>
            </a:r>
          </a:p>
          <a:p>
            <a:pPr lvl="1"/>
            <a:r>
              <a:rPr lang="en-US" sz="1950" dirty="0"/>
              <a:t>This is the </a:t>
            </a:r>
            <a:r>
              <a:rPr lang="en-US" sz="1950" dirty="0">
                <a:solidFill>
                  <a:schemeClr val="accent1"/>
                </a:solidFill>
              </a:rPr>
              <a:t>most specific match</a:t>
            </a:r>
          </a:p>
        </p:txBody>
      </p:sp>
    </p:spTree>
    <p:extLst>
      <p:ext uri="{BB962C8B-B14F-4D97-AF65-F5344CB8AC3E}">
        <p14:creationId xmlns:p14="http://schemas.microsoft.com/office/powerpoint/2010/main" val="270311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Subnetting</a:t>
            </a:r>
            <a:r>
              <a:rPr lang="en-US" dirty="0"/>
              <a:t> Revisited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Question: does </a:t>
            </a:r>
            <a:r>
              <a:rPr lang="en-US" dirty="0" err="1"/>
              <a:t>subnetting</a:t>
            </a:r>
            <a:r>
              <a:rPr lang="en-US" dirty="0"/>
              <a:t> solve all the problems of class-based routing?</a:t>
            </a:r>
          </a:p>
          <a:p>
            <a:pPr marL="0" indent="0">
              <a:buNone/>
            </a:pPr>
            <a:endParaRPr lang="en-US" sz="600" dirty="0"/>
          </a:p>
          <a:p>
            <a:pPr marL="0" indent="0" algn="ctr">
              <a:buNone/>
            </a:pPr>
            <a:r>
              <a:rPr lang="en-US" sz="3200" dirty="0">
                <a:solidFill>
                  <a:schemeClr val="accent2"/>
                </a:solidFill>
              </a:rPr>
              <a:t>NO</a:t>
            </a:r>
            <a:endParaRPr lang="en-US" dirty="0">
              <a:solidFill>
                <a:schemeClr val="accent2"/>
              </a:solidFill>
            </a:endParaRPr>
          </a:p>
          <a:p>
            <a:pPr marL="0" indent="0" algn="ctr">
              <a:buNone/>
            </a:pPr>
            <a:endParaRPr lang="en-US" sz="600" dirty="0">
              <a:solidFill>
                <a:schemeClr val="accent2"/>
              </a:solidFill>
            </a:endParaRPr>
          </a:p>
          <a:p>
            <a:r>
              <a:rPr lang="en-US" dirty="0"/>
              <a:t>Classes are still too coarse</a:t>
            </a:r>
          </a:p>
          <a:p>
            <a:pPr lvl="1"/>
            <a:r>
              <a:rPr lang="en-US" dirty="0"/>
              <a:t>Class A can be </a:t>
            </a:r>
            <a:r>
              <a:rPr lang="en-US" dirty="0" err="1"/>
              <a:t>subnetted</a:t>
            </a:r>
            <a:r>
              <a:rPr lang="en-US" dirty="0"/>
              <a:t>, but only 126 available Class A networks</a:t>
            </a:r>
          </a:p>
          <a:p>
            <a:pPr lvl="1"/>
            <a:r>
              <a:rPr lang="en-US" dirty="0"/>
              <a:t>Class C is too small</a:t>
            </a:r>
          </a:p>
          <a:p>
            <a:pPr lvl="1"/>
            <a:r>
              <a:rPr lang="en-US" dirty="0"/>
              <a:t>Class B is nice, but there are only 16,398 available Class B networks</a:t>
            </a:r>
          </a:p>
          <a:p>
            <a:r>
              <a:rPr lang="en-US" dirty="0"/>
              <a:t>Routing tables are still too big</a:t>
            </a:r>
          </a:p>
          <a:p>
            <a:pPr lvl="1"/>
            <a:r>
              <a:rPr lang="en-US" dirty="0"/>
              <a:t>2.1 million entries per router (Remember the slide on Class Sizes?)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75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Classless Inter Domain Routing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CIDR, pronounced ‘cider’</a:t>
            </a:r>
          </a:p>
          <a:p>
            <a:r>
              <a:rPr lang="en-US" dirty="0"/>
              <a:t>Key ideas:</a:t>
            </a:r>
          </a:p>
          <a:p>
            <a:pPr lvl="1"/>
            <a:r>
              <a:rPr lang="en-US" dirty="0"/>
              <a:t>Get rid of IP classes</a:t>
            </a:r>
          </a:p>
          <a:p>
            <a:pPr lvl="1"/>
            <a:r>
              <a:rPr lang="en-US" dirty="0"/>
              <a:t>Use bitmasks for all levels of routing</a:t>
            </a:r>
          </a:p>
          <a:p>
            <a:pPr lvl="1"/>
            <a:r>
              <a:rPr lang="en-US" b="1" dirty="0"/>
              <a:t>Aggregation</a:t>
            </a:r>
            <a:r>
              <a:rPr lang="en-US" dirty="0"/>
              <a:t> to minimize FIB (forwarding information base)</a:t>
            </a:r>
          </a:p>
          <a:p>
            <a:r>
              <a:rPr lang="en-US" dirty="0"/>
              <a:t>Arbitrary split between network and host</a:t>
            </a:r>
          </a:p>
          <a:p>
            <a:pPr lvl="1"/>
            <a:r>
              <a:rPr lang="en-US" dirty="0"/>
              <a:t>Specified as a bitmask or prefix length</a:t>
            </a:r>
          </a:p>
          <a:p>
            <a:pPr lvl="1"/>
            <a:r>
              <a:rPr lang="en-US" dirty="0"/>
              <a:t>Example: Northeastern</a:t>
            </a:r>
          </a:p>
          <a:p>
            <a:pPr lvl="2"/>
            <a:r>
              <a:rPr lang="en-US" dirty="0"/>
              <a:t>129.10.0.0 with </a:t>
            </a:r>
            <a:r>
              <a:rPr lang="en-US" dirty="0" err="1">
                <a:solidFill>
                  <a:schemeClr val="accent1"/>
                </a:solidFill>
              </a:rPr>
              <a:t>netmask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255.255.0.0</a:t>
            </a:r>
          </a:p>
          <a:p>
            <a:pPr lvl="2"/>
            <a:r>
              <a:rPr lang="en-US" dirty="0"/>
              <a:t>129.10.0.0 / 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801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Aggregation with CIDR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Original use: aggregating class C ranges</a:t>
            </a:r>
          </a:p>
          <a:p>
            <a:r>
              <a:rPr lang="en-US" dirty="0"/>
              <a:t>One organization given contiguous class C ranges</a:t>
            </a:r>
          </a:p>
          <a:p>
            <a:pPr lvl="1"/>
            <a:r>
              <a:rPr lang="en-US" dirty="0"/>
              <a:t>Example: Microsoft, 207.46.192.* – 207.46.255.*</a:t>
            </a:r>
          </a:p>
          <a:p>
            <a:pPr lvl="1"/>
            <a:r>
              <a:rPr lang="en-US" dirty="0"/>
              <a:t>Represents 2</a:t>
            </a:r>
            <a:r>
              <a:rPr lang="en-US" baseline="30000" dirty="0"/>
              <a:t>6</a:t>
            </a:r>
            <a:r>
              <a:rPr lang="en-US" dirty="0"/>
              <a:t> = 64 class C ranges</a:t>
            </a:r>
          </a:p>
          <a:p>
            <a:pPr lvl="1"/>
            <a:r>
              <a:rPr lang="en-US" dirty="0"/>
              <a:t>Specified as CIDR address 207.46.192.0/18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18528" y="4080835"/>
            <a:ext cx="1286189" cy="32230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11001111</a:t>
            </a:r>
          </a:p>
        </p:txBody>
      </p:sp>
      <p:sp>
        <p:nvSpPr>
          <p:cNvPr id="6" name="Rectangle 5"/>
          <p:cNvSpPr/>
          <p:nvPr/>
        </p:nvSpPr>
        <p:spPr>
          <a:xfrm>
            <a:off x="2218528" y="3712359"/>
            <a:ext cx="1286189" cy="31671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CF</a:t>
            </a:r>
          </a:p>
        </p:txBody>
      </p:sp>
      <p:sp>
        <p:nvSpPr>
          <p:cNvPr id="7" name="Rectangle 6"/>
          <p:cNvSpPr/>
          <p:nvPr/>
        </p:nvSpPr>
        <p:spPr>
          <a:xfrm>
            <a:off x="2218528" y="3367264"/>
            <a:ext cx="1286189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207</a:t>
            </a:r>
          </a:p>
        </p:txBody>
      </p:sp>
      <p:sp>
        <p:nvSpPr>
          <p:cNvPr id="8" name="Rectangle 7"/>
          <p:cNvSpPr/>
          <p:nvPr/>
        </p:nvSpPr>
        <p:spPr>
          <a:xfrm>
            <a:off x="3613992" y="4080834"/>
            <a:ext cx="1286189" cy="32230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00101110</a:t>
            </a:r>
          </a:p>
        </p:txBody>
      </p:sp>
      <p:sp>
        <p:nvSpPr>
          <p:cNvPr id="9" name="Rectangle 8"/>
          <p:cNvSpPr/>
          <p:nvPr/>
        </p:nvSpPr>
        <p:spPr>
          <a:xfrm>
            <a:off x="3613992" y="3712358"/>
            <a:ext cx="1286189" cy="31671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2E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13992" y="3367262"/>
            <a:ext cx="1286189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4529" y="4080835"/>
            <a:ext cx="1286189" cy="32230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11xxxxxx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4529" y="3712359"/>
            <a:ext cx="1286189" cy="31671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C0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4529" y="3367264"/>
            <a:ext cx="1286189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25017" y="4080833"/>
            <a:ext cx="1286189" cy="32230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xxxxxxxx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25017" y="3712357"/>
            <a:ext cx="1286189" cy="316716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25017" y="3367262"/>
            <a:ext cx="1286189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141603" y="3367264"/>
            <a:ext cx="1013345" cy="2877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Decimal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141602" y="3712993"/>
            <a:ext cx="1013345" cy="3167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Hex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41603" y="4080835"/>
            <a:ext cx="1013345" cy="3223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Binary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93943" y="2999848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349481" y="2999848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742913" y="2999848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144052" y="2999847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486621" y="2999847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25" name="Left Brace 24"/>
          <p:cNvSpPr/>
          <p:nvPr/>
        </p:nvSpPr>
        <p:spPr>
          <a:xfrm rot="16200000">
            <a:off x="3693572" y="2960296"/>
            <a:ext cx="276225" cy="3226310"/>
          </a:xfrm>
          <a:prstGeom prst="lef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6" name="Left Brace 25"/>
          <p:cNvSpPr/>
          <p:nvPr/>
        </p:nvSpPr>
        <p:spPr>
          <a:xfrm rot="16200000">
            <a:off x="6472577" y="3479232"/>
            <a:ext cx="288823" cy="2188436"/>
          </a:xfrm>
          <a:prstGeom prst="leftBrac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7" name="TextBox 26"/>
          <p:cNvSpPr txBox="1"/>
          <p:nvPr/>
        </p:nvSpPr>
        <p:spPr>
          <a:xfrm>
            <a:off x="2503916" y="4682027"/>
            <a:ext cx="26555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18 Bits Frozen By </a:t>
            </a:r>
            <a:r>
              <a:rPr lang="en-US" dirty="0" err="1"/>
              <a:t>Netmask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5764222" y="4682027"/>
            <a:ext cx="1705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14 Arbitrary Bits</a:t>
            </a:r>
          </a:p>
        </p:txBody>
      </p:sp>
    </p:spTree>
    <p:extLst>
      <p:ext uri="{BB962C8B-B14F-4D97-AF65-F5344CB8AC3E}">
        <p14:creationId xmlns:p14="http://schemas.microsoft.com/office/powerpoint/2010/main" val="258275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animBg="1"/>
      <p:bldP spid="26" grpId="0" animBg="1"/>
      <p:bldP spid="27" grpId="0"/>
      <p:bldP spid="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 CIDR Routing Table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465354"/>
              </p:ext>
            </p:extLst>
          </p:nvPr>
        </p:nvGraphicFramePr>
        <p:xfrm>
          <a:off x="1362075" y="1041797"/>
          <a:ext cx="6501723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2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04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81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0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Address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Netmask</a:t>
                      </a:r>
                      <a:endParaRPr lang="en-US" sz="1800" dirty="0"/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Third Byte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Byte</a:t>
                      </a:r>
                      <a:r>
                        <a:rPr lang="en-US" sz="1800" baseline="0" dirty="0"/>
                        <a:t> Range</a:t>
                      </a:r>
                      <a:endParaRPr lang="en-US" sz="1800" dirty="0"/>
                    </a:p>
                  </a:txBody>
                  <a:tcPr marL="81363" marR="81363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207.46.0.0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000xxxxx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 – 31</a:t>
                      </a:r>
                    </a:p>
                  </a:txBody>
                  <a:tcPr marL="81363" marR="81363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207.46.32.0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001xxxxx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32</a:t>
                      </a:r>
                      <a:r>
                        <a:rPr lang="en-US" sz="1800" baseline="0" dirty="0"/>
                        <a:t> – 63</a:t>
                      </a:r>
                      <a:endParaRPr lang="en-US" sz="1800" dirty="0"/>
                    </a:p>
                  </a:txBody>
                  <a:tcPr marL="81363" marR="81363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207.46.64.0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010xxxxx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64 – 95</a:t>
                      </a:r>
                    </a:p>
                  </a:txBody>
                  <a:tcPr marL="81363" marR="81363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207.46.128.0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10xxxxxx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128 – 191</a:t>
                      </a:r>
                    </a:p>
                  </a:txBody>
                  <a:tcPr marL="81363" marR="81363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207.46.192.0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11xxxxxx</a:t>
                      </a:r>
                    </a:p>
                  </a:txBody>
                  <a:tcPr marL="81363" marR="81363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192</a:t>
                      </a:r>
                      <a:r>
                        <a:rPr lang="en-US" sz="1800" baseline="0" dirty="0"/>
                        <a:t> – 255</a:t>
                      </a:r>
                    </a:p>
                  </a:txBody>
                  <a:tcPr marL="81363" marR="81363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6" name="Up Arrow 5"/>
          <p:cNvSpPr/>
          <p:nvPr/>
        </p:nvSpPr>
        <p:spPr>
          <a:xfrm rot="10800000">
            <a:off x="4868197" y="1852926"/>
            <a:ext cx="634685" cy="534722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701636" y="1390119"/>
            <a:ext cx="0" cy="997529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78475" y="4316491"/>
            <a:ext cx="5000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Hole in the Routing Table: No coverage for 96 – 127</a:t>
            </a:r>
          </a:p>
          <a:p>
            <a:pPr algn="r"/>
            <a:r>
              <a:rPr lang="en-US" dirty="0"/>
              <a:t>207.46.96.0/19</a:t>
            </a:r>
          </a:p>
        </p:txBody>
      </p:sp>
      <p:sp>
        <p:nvSpPr>
          <p:cNvPr id="18" name="Curved Up Arrow 17"/>
          <p:cNvSpPr/>
          <p:nvPr/>
        </p:nvSpPr>
        <p:spPr>
          <a:xfrm rot="16200000">
            <a:off x="6309735" y="3174644"/>
            <a:ext cx="2615093" cy="555171"/>
          </a:xfrm>
          <a:prstGeom prst="curvedUpArrow">
            <a:avLst>
              <a:gd name="adj1" fmla="val 50000"/>
              <a:gd name="adj2" fmla="val 113166"/>
              <a:gd name="adj3" fmla="val 41177"/>
            </a:avLst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1753986" y="2396406"/>
            <a:ext cx="5450339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4985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/>
      <p:bldP spid="11" grpId="1" uiExpand="1" build="allAtOnce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CIDR Aggregation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25</a:t>
            </a:fld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</p:nvPr>
        </p:nvGraphicFramePr>
        <p:xfrm>
          <a:off x="277130" y="1815648"/>
          <a:ext cx="8589741" cy="228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6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25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9090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20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Prefix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err="1"/>
                        <a:t>Netmask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latin typeface="+mn-lt"/>
                        </a:rPr>
                        <a:t>Prefix After</a:t>
                      </a:r>
                      <a:r>
                        <a:rPr lang="en-US" sz="1800" baseline="0" dirty="0">
                          <a:latin typeface="+mn-lt"/>
                        </a:rPr>
                        <a:t> Masking (in Binary)</a:t>
                      </a:r>
                      <a:endParaRPr lang="en-US" sz="1800" dirty="0">
                        <a:latin typeface="+mn-lt"/>
                      </a:endParaRPr>
                    </a:p>
                    <a:p>
                      <a:pPr algn="ctr"/>
                      <a:endParaRPr lang="en-US" sz="1500" dirty="0">
                        <a:latin typeface="Consolas" panose="020B0609020204030204" pitchFamily="49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Next</a:t>
                      </a:r>
                      <a:r>
                        <a:rPr lang="en-US" sz="1800" baseline="0" dirty="0"/>
                        <a:t> Hop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207.46.0.0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onsolas" panose="020B0609020204030204" pitchFamily="49" charset="0"/>
                        </a:rPr>
                        <a:t>11001111 00101110 000***** ********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Port</a:t>
                      </a:r>
                      <a:r>
                        <a:rPr lang="en-US" sz="1800" baseline="0" dirty="0"/>
                        <a:t> 1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207.46.32.0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onsolas" panose="020B0609020204030204" pitchFamily="49" charset="0"/>
                        </a:rPr>
                        <a:t>11001111 00101110 001***** ********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Port 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207.46.64.0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onsolas" panose="020B0609020204030204" pitchFamily="49" charset="0"/>
                        </a:rPr>
                        <a:t>11001111 00101110 01****** ********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Port 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207.46.128.0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500" dirty="0">
                          <a:latin typeface="Consolas" panose="020B0609020204030204" pitchFamily="49" charset="0"/>
                        </a:rPr>
                        <a:t>11001111 00101110 10****** ********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Port 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/>
                        <a:t>207.46.192.0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>
                          <a:latin typeface="Consolas" panose="020B0609020204030204" pitchFamily="49" charset="0"/>
                        </a:rPr>
                        <a:t>11001111 00101110 11****** ********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Port 3</a:t>
                      </a:r>
                      <a:endParaRPr lang="en-US" sz="1800" baseline="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Content Placeholder 3"/>
          <p:cNvSpPr txBox="1">
            <a:spLocks/>
          </p:cNvSpPr>
          <p:nvPr/>
        </p:nvSpPr>
        <p:spPr>
          <a:xfrm>
            <a:off x="152400" y="4191713"/>
            <a:ext cx="8839200" cy="83748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175" dirty="0"/>
              <a:t>Aggregation allows multiple routes to be compressed together to shrink the size of the routing table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4650" y="2386432"/>
            <a:ext cx="8766950" cy="683645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4" name="Rectangle 3"/>
          <p:cNvSpPr/>
          <p:nvPr/>
        </p:nvSpPr>
        <p:spPr>
          <a:xfrm>
            <a:off x="277129" y="2435552"/>
            <a:ext cx="1453394" cy="583250"/>
          </a:xfrm>
          <a:prstGeom prst="rect">
            <a:avLst/>
          </a:prstGeom>
          <a:solidFill>
            <a:srgbClr val="E8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207.46.0.0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789671" y="2435551"/>
            <a:ext cx="959939" cy="583250"/>
          </a:xfrm>
          <a:prstGeom prst="rect">
            <a:avLst/>
          </a:prstGeom>
          <a:solidFill>
            <a:srgbClr val="E8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18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08758" y="2435551"/>
            <a:ext cx="3856962" cy="583250"/>
          </a:xfrm>
          <a:prstGeom prst="rect">
            <a:avLst/>
          </a:prstGeom>
          <a:solidFill>
            <a:srgbClr val="E8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</a:rPr>
              <a:t>11001111 00101110 00****** ********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718199" y="2435551"/>
            <a:ext cx="2148671" cy="583250"/>
          </a:xfrm>
          <a:prstGeom prst="rect">
            <a:avLst/>
          </a:prstGeom>
          <a:solidFill>
            <a:srgbClr val="E8F0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4650" y="2386432"/>
            <a:ext cx="8766950" cy="1036159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9" name="Rectangle 18"/>
          <p:cNvSpPr/>
          <p:nvPr/>
        </p:nvSpPr>
        <p:spPr>
          <a:xfrm>
            <a:off x="277129" y="2446223"/>
            <a:ext cx="1453394" cy="976369"/>
          </a:xfrm>
          <a:prstGeom prst="rect">
            <a:avLst/>
          </a:prstGeom>
          <a:solidFill>
            <a:srgbClr val="CD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207.46.0.0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789671" y="2446222"/>
            <a:ext cx="959939" cy="976369"/>
          </a:xfrm>
          <a:prstGeom prst="rect">
            <a:avLst/>
          </a:prstGeom>
          <a:solidFill>
            <a:srgbClr val="CD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808758" y="2446222"/>
            <a:ext cx="3856962" cy="976369"/>
          </a:xfrm>
          <a:prstGeom prst="rect">
            <a:avLst/>
          </a:prstGeom>
          <a:solidFill>
            <a:srgbClr val="CD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500" dirty="0">
                <a:solidFill>
                  <a:schemeClr val="tx1"/>
                </a:solidFill>
                <a:latin typeface="Consolas" panose="020B0609020204030204" pitchFamily="49" charset="0"/>
              </a:rPr>
              <a:t>11001111 00101110 0******* ********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718199" y="2446222"/>
            <a:ext cx="2148671" cy="976369"/>
          </a:xfrm>
          <a:prstGeom prst="rect">
            <a:avLst/>
          </a:prstGeom>
          <a:solidFill>
            <a:srgbClr val="CDE0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Port 1</a:t>
            </a:r>
          </a:p>
        </p:txBody>
      </p:sp>
      <p:sp>
        <p:nvSpPr>
          <p:cNvPr id="9" name="Rectangular Callout 8"/>
          <p:cNvSpPr/>
          <p:nvPr/>
        </p:nvSpPr>
        <p:spPr>
          <a:xfrm flipH="1">
            <a:off x="336278" y="1260867"/>
            <a:ext cx="2182594" cy="461844"/>
          </a:xfrm>
          <a:prstGeom prst="wedgeRectCallout">
            <a:avLst>
              <a:gd name="adj1" fmla="val -24085"/>
              <a:gd name="adj2" fmla="val 207080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Tw Cen MT"/>
              </a:rPr>
              <a:t>Same length netmask</a:t>
            </a:r>
          </a:p>
        </p:txBody>
      </p:sp>
      <p:sp>
        <p:nvSpPr>
          <p:cNvPr id="12" name="Rectangular Callout 11"/>
          <p:cNvSpPr/>
          <p:nvPr/>
        </p:nvSpPr>
        <p:spPr>
          <a:xfrm flipH="1">
            <a:off x="2963040" y="1260867"/>
            <a:ext cx="3548855" cy="461844"/>
          </a:xfrm>
          <a:prstGeom prst="wedgeRectCallout">
            <a:avLst>
              <a:gd name="adj1" fmla="val -8977"/>
              <a:gd name="adj2" fmla="val 205693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Tw Cen MT"/>
              </a:rPr>
              <a:t>All bits match except for the last one</a:t>
            </a:r>
          </a:p>
        </p:txBody>
      </p:sp>
      <p:sp>
        <p:nvSpPr>
          <p:cNvPr id="13" name="Rectangular Callout 12"/>
          <p:cNvSpPr/>
          <p:nvPr/>
        </p:nvSpPr>
        <p:spPr>
          <a:xfrm flipH="1">
            <a:off x="6756305" y="1260867"/>
            <a:ext cx="1274606" cy="461844"/>
          </a:xfrm>
          <a:prstGeom prst="wedgeRectCallout">
            <a:avLst>
              <a:gd name="adj1" fmla="val 11817"/>
              <a:gd name="adj2" fmla="val 202917"/>
            </a:avLst>
          </a:prstGeom>
          <a:solidFill>
            <a:srgbClr val="DA1F28"/>
          </a:solidFill>
          <a:ln w="38100" cap="flat" cmpd="sng" algn="ctr">
            <a:solidFill>
              <a:srgbClr val="DA1F2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kern="0" dirty="0">
                <a:solidFill>
                  <a:sysClr val="window" lastClr="FFFFFF"/>
                </a:solidFill>
                <a:latin typeface="Tw Cen MT"/>
              </a:rPr>
              <a:t>Same port</a:t>
            </a:r>
          </a:p>
        </p:txBody>
      </p:sp>
    </p:spTree>
    <p:extLst>
      <p:ext uri="{BB962C8B-B14F-4D97-AF65-F5344CB8AC3E}">
        <p14:creationId xmlns:p14="http://schemas.microsoft.com/office/powerpoint/2010/main" val="40090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4" grpId="0" animBg="1"/>
      <p:bldP spid="15" grpId="0" animBg="1"/>
      <p:bldP spid="16" grpId="0" animBg="1"/>
      <p:bldP spid="17" grpId="0" animBg="1"/>
      <p:bldP spid="18" grpId="0" animBg="1"/>
      <p:bldP spid="18" grpId="1" animBg="1"/>
      <p:bldP spid="19" grpId="0" animBg="1"/>
      <p:bldP spid="21" grpId="0" animBg="1"/>
      <p:bldP spid="22" grpId="0" animBg="1"/>
      <p:bldP spid="23" grpId="0" animBg="1"/>
      <p:bldP spid="9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284B70D5-875B-433D-BDBD-1522A85D6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47507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94613" y="476209"/>
            <a:ext cx="2767693" cy="1088068"/>
          </a:xfrm>
        </p:spPr>
        <p:txBody>
          <a:bodyPr>
            <a:normAutofit/>
          </a:bodyPr>
          <a:lstStyle/>
          <a:p>
            <a:r>
              <a:rPr lang="en-US" sz="3300"/>
              <a:t>Size of CIDR Routing Tables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B027AF2-CD03-754A-AB8B-F618F4A3E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72810" y="732016"/>
            <a:ext cx="4587728" cy="3481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C947DF4A-614C-4B4C-8B80-E5B9D8E8CF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19107" y="1564277"/>
            <a:ext cx="26746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894613" y="1649185"/>
            <a:ext cx="2767693" cy="2752635"/>
          </a:xfrm>
        </p:spPr>
        <p:txBody>
          <a:bodyPr>
            <a:normAutofit/>
          </a:bodyPr>
          <a:lstStyle/>
          <a:p>
            <a:r>
              <a:rPr lang="en-US" sz="1700" dirty="0"/>
              <a:t>From </a:t>
            </a:r>
            <a:r>
              <a:rPr lang="en-US" sz="1700" dirty="0">
                <a:hlinkClick r:id="rId3"/>
              </a:rPr>
              <a:t>www.cidr-report.org</a:t>
            </a:r>
            <a:endParaRPr lang="en-US" sz="1700" dirty="0"/>
          </a:p>
          <a:p>
            <a:r>
              <a:rPr lang="en-US" sz="1700" dirty="0"/>
              <a:t>CIDR has kept IP routing table sizes in check</a:t>
            </a:r>
          </a:p>
          <a:p>
            <a:pPr lvl="1"/>
            <a:r>
              <a:rPr lang="en-US" sz="1700" dirty="0"/>
              <a:t>Currently ~930,000 entries for a complete IP routing table (up 50% from ‘16)</a:t>
            </a:r>
          </a:p>
          <a:p>
            <a:pPr lvl="1"/>
            <a:r>
              <a:rPr lang="en-US" sz="1700" dirty="0"/>
              <a:t>Only required by backbone routers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1E299956-A9E7-4FC1-A0B1-D590CA973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" y="4750737"/>
            <a:ext cx="9143989" cy="4986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17FC539C-B783-4B03-9F9E-D13430F3F6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800600"/>
            <a:ext cx="9144000" cy="342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425343" y="4844838"/>
            <a:ext cx="984019" cy="2738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83B9EA5-CE9A-4950-A80C-5ADF06B45BB8}" type="slidenum">
              <a:rPr lang="en-US" smtClean="0"/>
              <a:pPr>
                <a:spcAft>
                  <a:spcPts val="600"/>
                </a:spcAft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909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Takeaways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Hierarchical addressing is critical for scalability</a:t>
            </a:r>
          </a:p>
          <a:p>
            <a:pPr lvl="1"/>
            <a:r>
              <a:rPr lang="en-US" dirty="0"/>
              <a:t>Not all routers need all information</a:t>
            </a:r>
          </a:p>
          <a:p>
            <a:pPr lvl="1"/>
            <a:r>
              <a:rPr lang="en-US" dirty="0"/>
              <a:t>Limited number of routers need to know about changes</a:t>
            </a:r>
          </a:p>
          <a:p>
            <a:r>
              <a:rPr lang="en-US" dirty="0"/>
              <a:t>Non-uniform hierarchy useful for heterogeneous networks</a:t>
            </a:r>
          </a:p>
          <a:p>
            <a:pPr lvl="1"/>
            <a:r>
              <a:rPr lang="en-US" dirty="0"/>
              <a:t>Class-based addressing is too course</a:t>
            </a:r>
          </a:p>
          <a:p>
            <a:pPr lvl="1"/>
            <a:r>
              <a:rPr lang="en-US" dirty="0"/>
              <a:t>CIDR improves scalability and granularity</a:t>
            </a:r>
          </a:p>
          <a:p>
            <a:r>
              <a:rPr lang="en-US" dirty="0"/>
              <a:t>Implementation challenges</a:t>
            </a:r>
          </a:p>
          <a:p>
            <a:pPr lvl="1"/>
            <a:r>
              <a:rPr lang="en-US" dirty="0"/>
              <a:t>Longest prefix matching is more difficult than schemes with no ambiguity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8006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37F1A-44DC-7B47-B346-D24818184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BB49B2-AB3F-3745-974A-E1700EF8B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Project 2 due next week</a:t>
            </a:r>
          </a:p>
          <a:p>
            <a:r>
              <a:rPr lang="en-US" dirty="0"/>
              <a:t>Poll on Piazza to pick paper to read for next week (closes tomorrow)</a:t>
            </a:r>
          </a:p>
          <a:p>
            <a:endParaRPr lang="en-US" dirty="0"/>
          </a:p>
          <a:p>
            <a:r>
              <a:rPr lang="en-US" dirty="0"/>
              <a:t>From last week</a:t>
            </a:r>
          </a:p>
          <a:p>
            <a:pPr lvl="1"/>
            <a:r>
              <a:rPr lang="en-US" dirty="0"/>
              <a:t>How we name things on the Internet</a:t>
            </a:r>
          </a:p>
          <a:p>
            <a:pPr lvl="1"/>
            <a:r>
              <a:rPr lang="en-US" dirty="0"/>
              <a:t>How we </a:t>
            </a:r>
            <a:r>
              <a:rPr lang="en-US" dirty="0" err="1"/>
              <a:t>scalably</a:t>
            </a:r>
            <a:r>
              <a:rPr lang="en-US" dirty="0"/>
              <a:t> maintain routing tables</a:t>
            </a:r>
          </a:p>
          <a:p>
            <a:pPr lvl="1"/>
            <a:r>
              <a:rPr lang="en-US" dirty="0"/>
              <a:t>How we establish routes inside an AS (</a:t>
            </a:r>
            <a:r>
              <a:rPr lang="en-US" i="1" dirty="0"/>
              <a:t>intra</a:t>
            </a:r>
            <a:r>
              <a:rPr lang="en-US" dirty="0"/>
              <a:t>domain routing)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443B14-9226-D94F-8A97-FDA0775C0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308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Addressing</a:t>
            </a:r>
          </a:p>
          <a:p>
            <a:pPr marL="908685" lvl="1" indent="-428625">
              <a:buFont typeface="Wingdings" pitchFamily="2" charset="2"/>
              <a:buChar char="q"/>
            </a:pPr>
            <a:r>
              <a:rPr lang="en-US" sz="2550" dirty="0"/>
              <a:t>Class-based</a:t>
            </a:r>
          </a:p>
          <a:p>
            <a:pPr marL="908685" lvl="1" indent="-428625">
              <a:buFont typeface="Wingdings" pitchFamily="2" charset="2"/>
              <a:buChar char="q"/>
            </a:pPr>
            <a:r>
              <a:rPr lang="en-US" sz="2550" dirty="0"/>
              <a:t>CIDR</a:t>
            </a:r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IPv4 Protocol Details</a:t>
            </a:r>
          </a:p>
          <a:p>
            <a:pPr marL="908685" lvl="1" indent="-428625">
              <a:buFont typeface="Wingdings" pitchFamily="2" charset="2"/>
              <a:buChar char="q"/>
            </a:pPr>
            <a:r>
              <a:rPr lang="en-US" sz="2400" dirty="0"/>
              <a:t>Packet Header</a:t>
            </a:r>
          </a:p>
          <a:p>
            <a:pPr marL="908685" lvl="1" indent="-428625">
              <a:buFont typeface="Wingdings" pitchFamily="2" charset="2"/>
              <a:buChar char="q"/>
            </a:pPr>
            <a:r>
              <a:rPr lang="en-US" sz="2400" dirty="0"/>
              <a:t>Fragmentation</a:t>
            </a:r>
          </a:p>
          <a:p>
            <a:pPr marL="428625" indent="-428625">
              <a:buFont typeface="Wingdings" pitchFamily="2" charset="2"/>
              <a:buChar char="q"/>
            </a:pPr>
            <a:r>
              <a:rPr lang="en-US" sz="3150" dirty="0"/>
              <a:t>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4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Routers, Revisited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4797" y="1013170"/>
            <a:ext cx="2829264" cy="3594608"/>
          </a:xfrm>
        </p:spPr>
        <p:txBody>
          <a:bodyPr>
            <a:normAutofit/>
          </a:bodyPr>
          <a:lstStyle/>
          <a:p>
            <a:r>
              <a:rPr lang="en-US" dirty="0"/>
              <a:t>How to connect multiple LANs?</a:t>
            </a:r>
          </a:p>
          <a:p>
            <a:r>
              <a:rPr lang="en-US" dirty="0"/>
              <a:t>LANs may be incompatible</a:t>
            </a:r>
          </a:p>
          <a:p>
            <a:pPr lvl="1"/>
            <a:r>
              <a:rPr lang="en-US" sz="1875" dirty="0"/>
              <a:t>Ethernet, </a:t>
            </a:r>
            <a:r>
              <a:rPr lang="en-US" sz="1875" dirty="0" err="1"/>
              <a:t>Wifi</a:t>
            </a:r>
            <a:r>
              <a:rPr lang="en-US" sz="1875" dirty="0"/>
              <a:t>, etc…</a:t>
            </a:r>
          </a:p>
          <a:p>
            <a:r>
              <a:rPr lang="en-US" dirty="0"/>
              <a:t>Connected networks form an </a:t>
            </a:r>
            <a:r>
              <a:rPr lang="en-US" dirty="0">
                <a:solidFill>
                  <a:schemeClr val="accent1"/>
                </a:solidFill>
              </a:rPr>
              <a:t>internetwork</a:t>
            </a:r>
          </a:p>
          <a:p>
            <a:pPr lvl="1"/>
            <a:r>
              <a:rPr lang="en-US" sz="1875" dirty="0"/>
              <a:t>The Internet is the best known example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4691110" y="1377822"/>
            <a:ext cx="1896731" cy="119423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loud 5"/>
          <p:cNvSpPr/>
          <p:nvPr/>
        </p:nvSpPr>
        <p:spPr>
          <a:xfrm>
            <a:off x="6045154" y="2556040"/>
            <a:ext cx="1896731" cy="1194238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Cloud 6"/>
          <p:cNvSpPr/>
          <p:nvPr/>
        </p:nvSpPr>
        <p:spPr>
          <a:xfrm>
            <a:off x="4102906" y="3863780"/>
            <a:ext cx="1896731" cy="1194238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383683" y="1808253"/>
            <a:ext cx="733097" cy="7932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383684" y="2260690"/>
            <a:ext cx="862906" cy="48873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116781" y="1808254"/>
            <a:ext cx="105243" cy="35136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5116780" y="1808254"/>
            <a:ext cx="874085" cy="20733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580262" y="1974941"/>
            <a:ext cx="410603" cy="184674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125773" y="1606586"/>
            <a:ext cx="632820" cy="4090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383683" y="3543242"/>
            <a:ext cx="181293" cy="72338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 flipV="1">
            <a:off x="4564975" y="4230739"/>
            <a:ext cx="129809" cy="45243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6413048" y="2956212"/>
            <a:ext cx="129809" cy="45243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4605917" y="4262678"/>
            <a:ext cx="874085" cy="20733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35727" y="4429366"/>
            <a:ext cx="744275" cy="2857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 flipV="1">
            <a:off x="6432358" y="3003796"/>
            <a:ext cx="874085" cy="207333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562168" y="3170483"/>
            <a:ext cx="744275" cy="285749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7497080" y="2260690"/>
            <a:ext cx="62961" cy="92174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509831" y="3181261"/>
            <a:ext cx="50210" cy="72396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526167" y="4453014"/>
            <a:ext cx="649742" cy="183592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53" y="1377822"/>
            <a:ext cx="637765" cy="6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753" y="2260690"/>
            <a:ext cx="637765" cy="6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748" y="3211129"/>
            <a:ext cx="637765" cy="6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19" y="4369220"/>
            <a:ext cx="637765" cy="6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159" y="1840734"/>
            <a:ext cx="637765" cy="6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43" y="3728580"/>
            <a:ext cx="637765" cy="6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41" y="1210149"/>
            <a:ext cx="637765" cy="637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Straight Connector 35"/>
          <p:cNvCxnSpPr/>
          <p:nvPr/>
        </p:nvCxnSpPr>
        <p:spPr>
          <a:xfrm flipH="1">
            <a:off x="5792100" y="3456232"/>
            <a:ext cx="750758" cy="202188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5555696" y="3658420"/>
            <a:ext cx="116204" cy="608201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4694784" y="2986472"/>
            <a:ext cx="551805" cy="1244267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5356425" y="2115434"/>
            <a:ext cx="769348" cy="643176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337" y="2694858"/>
            <a:ext cx="690563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6425" y="3364853"/>
            <a:ext cx="690563" cy="4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2" name="Group 71"/>
          <p:cNvGrpSpPr/>
          <p:nvPr/>
        </p:nvGrpSpPr>
        <p:grpSpPr>
          <a:xfrm>
            <a:off x="4912916" y="1606586"/>
            <a:ext cx="667346" cy="280988"/>
            <a:chOff x="5026555" y="2142115"/>
            <a:chExt cx="889794" cy="374650"/>
          </a:xfrm>
        </p:grpSpPr>
        <p:sp>
          <p:nvSpPr>
            <p:cNvPr id="71" name="Parallelogram 70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25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4" name="Group 73"/>
          <p:cNvGrpSpPr/>
          <p:nvPr/>
        </p:nvGrpSpPr>
        <p:grpSpPr>
          <a:xfrm>
            <a:off x="5713285" y="1887574"/>
            <a:ext cx="667346" cy="280988"/>
            <a:chOff x="5026555" y="2142115"/>
            <a:chExt cx="889794" cy="374650"/>
          </a:xfrm>
        </p:grpSpPr>
        <p:sp>
          <p:nvSpPr>
            <p:cNvPr id="75" name="Parallelogram 74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6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7" name="Group 76"/>
          <p:cNvGrpSpPr/>
          <p:nvPr/>
        </p:nvGrpSpPr>
        <p:grpSpPr>
          <a:xfrm>
            <a:off x="5004554" y="2063986"/>
            <a:ext cx="667346" cy="280988"/>
            <a:chOff x="5026555" y="2142115"/>
            <a:chExt cx="889794" cy="374650"/>
          </a:xfrm>
        </p:grpSpPr>
        <p:sp>
          <p:nvSpPr>
            <p:cNvPr id="78" name="Parallelogram 77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79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0" name="Group 79"/>
          <p:cNvGrpSpPr/>
          <p:nvPr/>
        </p:nvGrpSpPr>
        <p:grpSpPr>
          <a:xfrm>
            <a:off x="6226579" y="2815718"/>
            <a:ext cx="667346" cy="280988"/>
            <a:chOff x="5026555" y="2142115"/>
            <a:chExt cx="889794" cy="374650"/>
          </a:xfrm>
        </p:grpSpPr>
        <p:sp>
          <p:nvSpPr>
            <p:cNvPr id="81" name="Parallelogram 80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2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3" name="Group 82"/>
          <p:cNvGrpSpPr/>
          <p:nvPr/>
        </p:nvGrpSpPr>
        <p:grpSpPr>
          <a:xfrm>
            <a:off x="7071068" y="3032370"/>
            <a:ext cx="667346" cy="280988"/>
            <a:chOff x="5026555" y="2142115"/>
            <a:chExt cx="889794" cy="374650"/>
          </a:xfrm>
        </p:grpSpPr>
        <p:sp>
          <p:nvSpPr>
            <p:cNvPr id="84" name="Parallelogram 83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5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6" name="Group 85"/>
          <p:cNvGrpSpPr/>
          <p:nvPr/>
        </p:nvGrpSpPr>
        <p:grpSpPr>
          <a:xfrm>
            <a:off x="6346614" y="3249023"/>
            <a:ext cx="667346" cy="280988"/>
            <a:chOff x="5026555" y="2142115"/>
            <a:chExt cx="889794" cy="374650"/>
          </a:xfrm>
        </p:grpSpPr>
        <p:sp>
          <p:nvSpPr>
            <p:cNvPr id="87" name="Parallelogram 86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88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Group 88"/>
          <p:cNvGrpSpPr/>
          <p:nvPr/>
        </p:nvGrpSpPr>
        <p:grpSpPr>
          <a:xfrm>
            <a:off x="5222023" y="4262678"/>
            <a:ext cx="667346" cy="280988"/>
            <a:chOff x="5026555" y="2142115"/>
            <a:chExt cx="889794" cy="374650"/>
          </a:xfrm>
        </p:grpSpPr>
        <p:sp>
          <p:nvSpPr>
            <p:cNvPr id="90" name="Parallelogram 89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1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2" name="Group 91"/>
          <p:cNvGrpSpPr/>
          <p:nvPr/>
        </p:nvGrpSpPr>
        <p:grpSpPr>
          <a:xfrm>
            <a:off x="4416559" y="4574620"/>
            <a:ext cx="667346" cy="280988"/>
            <a:chOff x="5026555" y="2142115"/>
            <a:chExt cx="889794" cy="374650"/>
          </a:xfrm>
        </p:grpSpPr>
        <p:sp>
          <p:nvSpPr>
            <p:cNvPr id="93" name="Parallelogram 92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4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" name="Group 94"/>
          <p:cNvGrpSpPr/>
          <p:nvPr/>
        </p:nvGrpSpPr>
        <p:grpSpPr>
          <a:xfrm>
            <a:off x="4357630" y="4122184"/>
            <a:ext cx="667346" cy="280988"/>
            <a:chOff x="5026555" y="2142115"/>
            <a:chExt cx="889794" cy="374650"/>
          </a:xfrm>
        </p:grpSpPr>
        <p:sp>
          <p:nvSpPr>
            <p:cNvPr id="96" name="Parallelogram 95"/>
            <p:cNvSpPr/>
            <p:nvPr/>
          </p:nvSpPr>
          <p:spPr>
            <a:xfrm>
              <a:off x="5082067" y="2158782"/>
              <a:ext cx="763313" cy="187325"/>
            </a:xfrm>
            <a:prstGeom prst="parallelogram">
              <a:avLst>
                <a:gd name="adj" fmla="val 103814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pic>
          <p:nvPicPr>
            <p:cNvPr id="97" name="Picture 3" descr="C:\Users\t0ph3r\Documents\CS 4700\assets\cisco-switch-icon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6555" y="2142115"/>
              <a:ext cx="889794" cy="374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9" name="Group 98"/>
          <p:cNvGrpSpPr/>
          <p:nvPr/>
        </p:nvGrpSpPr>
        <p:grpSpPr>
          <a:xfrm flipH="1">
            <a:off x="4212791" y="2081856"/>
            <a:ext cx="1119639" cy="415498"/>
            <a:chOff x="1219200" y="4876799"/>
            <a:chExt cx="5181605" cy="1431773"/>
          </a:xfrm>
        </p:grpSpPr>
        <p:sp>
          <p:nvSpPr>
            <p:cNvPr id="100" name="Rectangular Callout 99"/>
            <p:cNvSpPr/>
            <p:nvPr/>
          </p:nvSpPr>
          <p:spPr>
            <a:xfrm>
              <a:off x="1219200" y="4876799"/>
              <a:ext cx="5181601" cy="1384995"/>
            </a:xfrm>
            <a:prstGeom prst="wedgeRectCallout">
              <a:avLst>
                <a:gd name="adj1" fmla="val -33822"/>
                <a:gd name="adj2" fmla="val 92456"/>
              </a:avLst>
            </a:prstGeom>
            <a:solidFill>
              <a:schemeClr val="accent2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219205" y="4876799"/>
              <a:ext cx="5181600" cy="1431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Routers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521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Datagrams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IP Datagrams are like a letter</a:t>
            </a:r>
          </a:p>
          <a:p>
            <a:pPr lvl="1"/>
            <a:r>
              <a:rPr lang="en-US" dirty="0"/>
              <a:t>Totally self-contained</a:t>
            </a:r>
          </a:p>
          <a:p>
            <a:pPr lvl="1"/>
            <a:r>
              <a:rPr lang="en-US" dirty="0"/>
              <a:t>Include all necessary addressing information</a:t>
            </a:r>
          </a:p>
          <a:p>
            <a:pPr lvl="1"/>
            <a:r>
              <a:rPr lang="en-US" dirty="0"/>
              <a:t>No advanced setup of connections or circuits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t>30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65" y="2860703"/>
            <a:ext cx="643094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959" y="2860701"/>
            <a:ext cx="712444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HLen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84402" y="2860703"/>
            <a:ext cx="1393433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DSCP/ECN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7835" y="2860700"/>
            <a:ext cx="2743709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4280" y="2493287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9818" y="2493287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3251" y="2493287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54390" y="2493286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6959" y="2493285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47375" y="2493287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42839" y="2493285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05304" y="2493287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8866" y="3148442"/>
            <a:ext cx="2748970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7835" y="3148443"/>
            <a:ext cx="547481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29888" y="3148441"/>
            <a:ext cx="2191655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65" y="3436180"/>
            <a:ext cx="1355538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84402" y="3436180"/>
            <a:ext cx="1393433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7834" y="3436178"/>
            <a:ext cx="2743709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26333" y="3723919"/>
            <a:ext cx="5495210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30230" y="4011658"/>
            <a:ext cx="5495210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30230" y="4299397"/>
            <a:ext cx="5495210" cy="28773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30230" y="4584698"/>
            <a:ext cx="5495210" cy="43411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24282999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Header Fields: Word 1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Version: 4 for IPv4</a:t>
            </a:r>
          </a:p>
          <a:p>
            <a:r>
              <a:rPr lang="en-US" dirty="0"/>
              <a:t>Header Length: Number of 32-bit words (usually 5)</a:t>
            </a:r>
          </a:p>
          <a:p>
            <a:r>
              <a:rPr lang="en-US" dirty="0"/>
              <a:t>Type of Service: Priority information (unused)</a:t>
            </a:r>
          </a:p>
          <a:p>
            <a:r>
              <a:rPr lang="en-US" dirty="0"/>
              <a:t>Datagram Length: Length of header + data in bytes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t>31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65" y="2938635"/>
            <a:ext cx="643094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959" y="2938634"/>
            <a:ext cx="712444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HLen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84402" y="2938635"/>
            <a:ext cx="1393433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DSCP/ECN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7835" y="2938633"/>
            <a:ext cx="2743709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4280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9818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3251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54390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6959" y="2571218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47375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42839" y="2571217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05304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8866" y="3226374"/>
            <a:ext cx="2748970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7835" y="3226376"/>
            <a:ext cx="547481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29888" y="3226373"/>
            <a:ext cx="2191655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65" y="3514112"/>
            <a:ext cx="1355538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84402" y="3514112"/>
            <a:ext cx="1393433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7834" y="3514110"/>
            <a:ext cx="2743709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26333" y="3801851"/>
            <a:ext cx="5495210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30230" y="4089590"/>
            <a:ext cx="5495210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30230" y="4377329"/>
            <a:ext cx="5495210" cy="28773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30230" y="4662630"/>
            <a:ext cx="5495210" cy="43411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grpSp>
        <p:nvGrpSpPr>
          <p:cNvPr id="30" name="Group 29"/>
          <p:cNvGrpSpPr/>
          <p:nvPr/>
        </p:nvGrpSpPr>
        <p:grpSpPr>
          <a:xfrm flipH="1">
            <a:off x="4624554" y="3534275"/>
            <a:ext cx="1748054" cy="1061829"/>
            <a:chOff x="1219204" y="4876799"/>
            <a:chExt cx="5181601" cy="2055153"/>
          </a:xfrm>
        </p:grpSpPr>
        <p:sp>
          <p:nvSpPr>
            <p:cNvPr id="31" name="Rectangular Callout 30"/>
            <p:cNvSpPr/>
            <p:nvPr/>
          </p:nvSpPr>
          <p:spPr>
            <a:xfrm>
              <a:off x="1219204" y="4876800"/>
              <a:ext cx="5181601" cy="2028166"/>
            </a:xfrm>
            <a:prstGeom prst="wedgeRectCallout">
              <a:avLst>
                <a:gd name="adj1" fmla="val -33325"/>
                <a:gd name="adj2" fmla="val -84663"/>
              </a:avLst>
            </a:prstGeom>
            <a:solidFill>
              <a:schemeClr val="accent2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4" y="4876799"/>
              <a:ext cx="5181601" cy="2055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Limits packets to 65,535 bytes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749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Header Fields: Word 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62457" y="889003"/>
            <a:ext cx="6501383" cy="3594608"/>
          </a:xfrm>
        </p:spPr>
        <p:txBody>
          <a:bodyPr>
            <a:normAutofit/>
          </a:bodyPr>
          <a:lstStyle/>
          <a:p>
            <a:r>
              <a:rPr lang="en-US" dirty="0"/>
              <a:t>Time to Live: decremented by each router</a:t>
            </a:r>
          </a:p>
          <a:p>
            <a:pPr lvl="1"/>
            <a:r>
              <a:rPr lang="en-US" sz="1875" dirty="0"/>
              <a:t>Used to kill looping packets</a:t>
            </a:r>
          </a:p>
          <a:p>
            <a:r>
              <a:rPr lang="en-US" dirty="0"/>
              <a:t>Protocol: ID of encapsulated protocol</a:t>
            </a:r>
          </a:p>
          <a:p>
            <a:pPr lvl="1"/>
            <a:r>
              <a:rPr lang="en-US" sz="1875" dirty="0"/>
              <a:t>6 = TCP, 17 = UDP</a:t>
            </a:r>
          </a:p>
          <a:p>
            <a:r>
              <a:rPr lang="en-US" dirty="0"/>
              <a:t>Checksum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t>32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65" y="2938635"/>
            <a:ext cx="643094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959" y="2938634"/>
            <a:ext cx="712444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HLen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84402" y="2938635"/>
            <a:ext cx="1393433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DSCP/ECN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7835" y="2938633"/>
            <a:ext cx="2743709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4280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9818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3251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54390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6959" y="2571218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47375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42839" y="2571217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05304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8866" y="3226374"/>
            <a:ext cx="2748970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7835" y="3226376"/>
            <a:ext cx="547481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29888" y="3226373"/>
            <a:ext cx="2191655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65" y="3514112"/>
            <a:ext cx="1355538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84402" y="3514112"/>
            <a:ext cx="1393433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7834" y="3514110"/>
            <a:ext cx="2743709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26333" y="3801851"/>
            <a:ext cx="5495210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30230" y="4089590"/>
            <a:ext cx="5495210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30230" y="4377329"/>
            <a:ext cx="5495210" cy="28773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30230" y="4662630"/>
            <a:ext cx="5495210" cy="43411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grpSp>
        <p:nvGrpSpPr>
          <p:cNvPr id="30" name="Group 29"/>
          <p:cNvGrpSpPr/>
          <p:nvPr/>
        </p:nvGrpSpPr>
        <p:grpSpPr>
          <a:xfrm flipH="1">
            <a:off x="1418722" y="4048855"/>
            <a:ext cx="1748054" cy="1061829"/>
            <a:chOff x="1219204" y="4876799"/>
            <a:chExt cx="5181601" cy="2055153"/>
          </a:xfrm>
        </p:grpSpPr>
        <p:sp>
          <p:nvSpPr>
            <p:cNvPr id="31" name="Rectangular Callout 30"/>
            <p:cNvSpPr/>
            <p:nvPr/>
          </p:nvSpPr>
          <p:spPr>
            <a:xfrm>
              <a:off x="1219204" y="4876800"/>
              <a:ext cx="5181601" cy="2028166"/>
            </a:xfrm>
            <a:prstGeom prst="wedgeRectCallout">
              <a:avLst>
                <a:gd name="adj1" fmla="val -8478"/>
                <a:gd name="adj2" fmla="val -81027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219204" y="4876799"/>
              <a:ext cx="5181601" cy="20551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Used to implement traceroute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607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Header Fields: Word 4 and 5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Source and destination address</a:t>
            </a:r>
          </a:p>
          <a:p>
            <a:pPr lvl="1"/>
            <a:r>
              <a:rPr lang="en-US" sz="1875" dirty="0"/>
              <a:t>In theory, must be globally unique</a:t>
            </a:r>
          </a:p>
          <a:p>
            <a:pPr lvl="1"/>
            <a:r>
              <a:rPr lang="en-US" sz="1875" dirty="0"/>
              <a:t>In practice, this is often violated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65" y="2938635"/>
            <a:ext cx="643094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959" y="2938634"/>
            <a:ext cx="712444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HLen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84402" y="2938635"/>
            <a:ext cx="1393433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DSCP/ECN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7835" y="2938633"/>
            <a:ext cx="2743709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4280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9818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3251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54390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6959" y="2571218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47375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42839" y="2571217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05304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8866" y="3226374"/>
            <a:ext cx="2748970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7835" y="3226376"/>
            <a:ext cx="547481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29888" y="3226373"/>
            <a:ext cx="2191655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65" y="3514112"/>
            <a:ext cx="1355538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84402" y="3514112"/>
            <a:ext cx="1393433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7834" y="3514110"/>
            <a:ext cx="2743709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26333" y="3801851"/>
            <a:ext cx="5495210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30230" y="4089590"/>
            <a:ext cx="5495210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30230" y="4377329"/>
            <a:ext cx="5495210" cy="28773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30230" y="4662630"/>
            <a:ext cx="5495210" cy="43411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46485899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Problem: Fragmentation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2457" y="2660807"/>
            <a:ext cx="6501383" cy="197520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Problem: each network has its own MTU</a:t>
            </a:r>
          </a:p>
          <a:p>
            <a:pPr lvl="1"/>
            <a:r>
              <a:rPr lang="en-US" dirty="0"/>
              <a:t>DARPA principles: networks allowed to be heterogeneous</a:t>
            </a:r>
          </a:p>
          <a:p>
            <a:pPr lvl="1"/>
            <a:r>
              <a:rPr lang="en-US" dirty="0"/>
              <a:t>Minimum MTU may not be known for a given path</a:t>
            </a:r>
          </a:p>
          <a:p>
            <a:r>
              <a:rPr lang="en-US" sz="2025" dirty="0"/>
              <a:t>IP Solution: fragmentation</a:t>
            </a:r>
          </a:p>
          <a:p>
            <a:pPr lvl="1"/>
            <a:r>
              <a:rPr lang="en-US" dirty="0"/>
              <a:t>Split datagrams into pieces when MTU is reduced</a:t>
            </a:r>
          </a:p>
          <a:p>
            <a:pPr lvl="1"/>
            <a:r>
              <a:rPr lang="en-US" dirty="0"/>
              <a:t>Reassemble original datagram at the receiver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476141" y="1254006"/>
            <a:ext cx="1622141" cy="8088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loud 5"/>
          <p:cNvSpPr/>
          <p:nvPr/>
        </p:nvSpPr>
        <p:spPr>
          <a:xfrm>
            <a:off x="5999267" y="1254006"/>
            <a:ext cx="1622141" cy="80881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Cloud 6"/>
          <p:cNvSpPr/>
          <p:nvPr/>
        </p:nvSpPr>
        <p:spPr>
          <a:xfrm>
            <a:off x="3726274" y="1254006"/>
            <a:ext cx="1622141" cy="80881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>
            <a:stCxn id="15" idx="3"/>
            <a:endCxn id="13" idx="1"/>
          </p:cNvCxnSpPr>
          <p:nvPr/>
        </p:nvCxnSpPr>
        <p:spPr>
          <a:xfrm flipV="1">
            <a:off x="3292335" y="1575673"/>
            <a:ext cx="298586" cy="89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4" idx="3"/>
            <a:endCxn id="16" idx="1"/>
          </p:cNvCxnSpPr>
          <p:nvPr/>
        </p:nvCxnSpPr>
        <p:spPr>
          <a:xfrm>
            <a:off x="5597148" y="1575777"/>
            <a:ext cx="302128" cy="159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0" y="1415889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90" y="1415992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77" y="1424884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76" y="1431896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909042" y="1677500"/>
            <a:ext cx="1146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622535" y="1654999"/>
            <a:ext cx="1146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MTU = 4000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24804" y="1695222"/>
            <a:ext cx="1146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2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11" y="1364055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15" y="1370272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Straight Arrow Connector 28"/>
          <p:cNvCxnSpPr>
            <a:stCxn id="22" idx="3"/>
            <a:endCxn id="15" idx="1"/>
          </p:cNvCxnSpPr>
          <p:nvPr/>
        </p:nvCxnSpPr>
        <p:spPr>
          <a:xfrm flipV="1">
            <a:off x="1619161" y="1584667"/>
            <a:ext cx="1131216" cy="701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3" idx="3"/>
            <a:endCxn id="14" idx="1"/>
          </p:cNvCxnSpPr>
          <p:nvPr/>
        </p:nvCxnSpPr>
        <p:spPr>
          <a:xfrm>
            <a:off x="4132878" y="1575673"/>
            <a:ext cx="922313" cy="10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3"/>
            <a:endCxn id="27" idx="1"/>
          </p:cNvCxnSpPr>
          <p:nvPr/>
        </p:nvCxnSpPr>
        <p:spPr>
          <a:xfrm>
            <a:off x="6441233" y="1591680"/>
            <a:ext cx="1076582" cy="6217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1595125" y="2235774"/>
            <a:ext cx="1374485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Datagram</a:t>
            </a:r>
          </a:p>
        </p:txBody>
      </p:sp>
      <p:sp>
        <p:nvSpPr>
          <p:cNvPr id="39" name="Rectangle 38"/>
          <p:cNvSpPr/>
          <p:nvPr/>
        </p:nvSpPr>
        <p:spPr>
          <a:xfrm>
            <a:off x="3480072" y="2235774"/>
            <a:ext cx="1030968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Dgram1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5340" y="2235774"/>
            <a:ext cx="1030968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Dgram2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987053" y="2235774"/>
            <a:ext cx="377981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474047" y="2235774"/>
            <a:ext cx="377981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54931" y="2222738"/>
            <a:ext cx="377981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441925" y="2222738"/>
            <a:ext cx="377981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81441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3" grpId="0" animBg="1"/>
      <p:bldP spid="44" grpId="0" animBg="1"/>
      <p:bldP spid="4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Header Fields: Word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Identifier: a unique number for the original datagram</a:t>
            </a:r>
          </a:p>
          <a:p>
            <a:r>
              <a:rPr lang="en-US" dirty="0"/>
              <a:t>Flags: M flag, i.e. this is the last fragment</a:t>
            </a:r>
          </a:p>
          <a:p>
            <a:r>
              <a:rPr lang="en-US" dirty="0"/>
              <a:t>Offset: byte position of the first byte in the fragment</a:t>
            </a:r>
            <a:endParaRPr lang="en-US" sz="1875" dirty="0"/>
          </a:p>
          <a:p>
            <a:pPr lvl="1"/>
            <a:r>
              <a:rPr lang="en-US" sz="1875" dirty="0"/>
              <a:t>Divided by 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t>35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28865" y="2938635"/>
            <a:ext cx="643094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Version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1959" y="2938634"/>
            <a:ext cx="712444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HLen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184402" y="2938635"/>
            <a:ext cx="1393433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TOS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7835" y="2938633"/>
            <a:ext cx="2743709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Datagram Length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04280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59818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353251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754390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96959" y="2571218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247375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642839" y="2571217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05304" y="257121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828866" y="3226374"/>
            <a:ext cx="2748970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Identifier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7835" y="3226376"/>
            <a:ext cx="547481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Flags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129888" y="3226373"/>
            <a:ext cx="2191655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Offset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828865" y="3514112"/>
            <a:ext cx="1355538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TTL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84402" y="3514112"/>
            <a:ext cx="1393433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Protocol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77834" y="3514110"/>
            <a:ext cx="2743709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Checksum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826333" y="3801851"/>
            <a:ext cx="5495210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IP Address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30230" y="4089590"/>
            <a:ext cx="5495210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IP Address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830230" y="4377329"/>
            <a:ext cx="5495210" cy="287739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Options (if any, usually not)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830230" y="4662630"/>
            <a:ext cx="5495210" cy="434110"/>
          </a:xfrm>
          <a:prstGeom prst="rect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</p:spTree>
    <p:extLst>
      <p:ext uri="{BB962C8B-B14F-4D97-AF65-F5344CB8AC3E}">
        <p14:creationId xmlns:p14="http://schemas.microsoft.com/office/powerpoint/2010/main" val="3144312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Fragmentation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476142" y="1254006"/>
            <a:ext cx="1622141" cy="8088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loud 5"/>
          <p:cNvSpPr/>
          <p:nvPr/>
        </p:nvSpPr>
        <p:spPr>
          <a:xfrm>
            <a:off x="5999268" y="1254006"/>
            <a:ext cx="1622141" cy="80881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Cloud 6"/>
          <p:cNvSpPr/>
          <p:nvPr/>
        </p:nvSpPr>
        <p:spPr>
          <a:xfrm>
            <a:off x="3726274" y="1254006"/>
            <a:ext cx="1622141" cy="80881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>
            <a:stCxn id="12" idx="3"/>
            <a:endCxn id="10" idx="1"/>
          </p:cNvCxnSpPr>
          <p:nvPr/>
        </p:nvCxnSpPr>
        <p:spPr>
          <a:xfrm flipV="1">
            <a:off x="3292336" y="1575674"/>
            <a:ext cx="298586" cy="89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  <a:endCxn id="13" idx="1"/>
          </p:cNvCxnSpPr>
          <p:nvPr/>
        </p:nvCxnSpPr>
        <p:spPr>
          <a:xfrm>
            <a:off x="5597149" y="1575777"/>
            <a:ext cx="302128" cy="159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920" y="1415890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190" y="1415993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0377" y="1424884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76" y="1431897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09043" y="1677500"/>
            <a:ext cx="1146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622536" y="1654999"/>
            <a:ext cx="1146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MTU = 4000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24805" y="1695222"/>
            <a:ext cx="1146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17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911" y="1364055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815" y="1370272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Arrow Connector 18"/>
          <p:cNvCxnSpPr>
            <a:stCxn id="17" idx="3"/>
            <a:endCxn id="12" idx="1"/>
          </p:cNvCxnSpPr>
          <p:nvPr/>
        </p:nvCxnSpPr>
        <p:spPr>
          <a:xfrm flipV="1">
            <a:off x="1619161" y="1584667"/>
            <a:ext cx="1131216" cy="7013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4132878" y="1575673"/>
            <a:ext cx="922313" cy="10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>
            <a:off x="6441233" y="1591681"/>
            <a:ext cx="1076582" cy="6217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139879" y="3336168"/>
            <a:ext cx="1301748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04378" y="2832305"/>
            <a:ext cx="1030968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04378" y="4324466"/>
            <a:ext cx="1030968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238039" y="3336168"/>
            <a:ext cx="901841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 </a:t>
            </a:r>
            <a:r>
              <a:rPr lang="en-US" dirty="0" err="1"/>
              <a:t>Hdr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4253459" y="2832305"/>
            <a:ext cx="450920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4253459" y="4324466"/>
            <a:ext cx="450920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33401" y="3060243"/>
            <a:ext cx="28955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dirty="0"/>
              <a:t>ID = 123 Length = 3820, M = 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2502854" y="3608413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3800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498842" y="3623907"/>
            <a:ext cx="3802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20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052899" y="2327082"/>
            <a:ext cx="1872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Length = 1996, M = 1,</a:t>
            </a:r>
          </a:p>
          <a:p>
            <a:pPr algn="ctr"/>
            <a:r>
              <a:rPr lang="en-US" sz="1500" dirty="0"/>
              <a:t>ID=123, Offset =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052898" y="3793551"/>
            <a:ext cx="1872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Length = 1844, M = 0,</a:t>
            </a:r>
          </a:p>
          <a:p>
            <a:pPr algn="ctr"/>
            <a:r>
              <a:rPr lang="en-US" sz="1500" dirty="0"/>
              <a:t>ID = 123, Offset = 247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931963" y="3124068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1976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288802" y="3124101"/>
            <a:ext cx="3802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931963" y="4612205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1824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288802" y="4612238"/>
            <a:ext cx="3802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20</a:t>
            </a:r>
          </a:p>
        </p:txBody>
      </p:sp>
      <p:sp>
        <p:nvSpPr>
          <p:cNvPr id="60" name="Up Arrow 59"/>
          <p:cNvSpPr/>
          <p:nvPr/>
        </p:nvSpPr>
        <p:spPr>
          <a:xfrm rot="10345480">
            <a:off x="4961105" y="3405710"/>
            <a:ext cx="634685" cy="66841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2" name="Up Arrow 61"/>
          <p:cNvSpPr/>
          <p:nvPr/>
        </p:nvSpPr>
        <p:spPr>
          <a:xfrm rot="16200000">
            <a:off x="6010542" y="2274307"/>
            <a:ext cx="443600" cy="4671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3" name="Up Arrow 62"/>
          <p:cNvSpPr/>
          <p:nvPr/>
        </p:nvSpPr>
        <p:spPr>
          <a:xfrm rot="16200000">
            <a:off x="5928538" y="3708080"/>
            <a:ext cx="443600" cy="4671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4" name="Up Arrow 63"/>
          <p:cNvSpPr/>
          <p:nvPr/>
        </p:nvSpPr>
        <p:spPr>
          <a:xfrm rot="16200000">
            <a:off x="3267553" y="2952658"/>
            <a:ext cx="443600" cy="46717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65" name="Straight Arrow Connector 64"/>
          <p:cNvCxnSpPr>
            <a:cxnSpLocks/>
            <a:stCxn id="49" idx="3"/>
          </p:cNvCxnSpPr>
          <p:nvPr/>
        </p:nvCxnSpPr>
        <p:spPr>
          <a:xfrm flipV="1">
            <a:off x="5507762" y="3191654"/>
            <a:ext cx="1496360" cy="93997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51" idx="3"/>
          </p:cNvCxnSpPr>
          <p:nvPr/>
        </p:nvCxnSpPr>
        <p:spPr>
          <a:xfrm flipV="1">
            <a:off x="5507762" y="3530392"/>
            <a:ext cx="1302576" cy="124339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797028" y="3003575"/>
            <a:ext cx="821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1976</a:t>
            </a:r>
          </a:p>
          <a:p>
            <a:pPr algn="r"/>
            <a:r>
              <a:rPr lang="en-US" dirty="0"/>
              <a:t>+ 1824</a:t>
            </a:r>
          </a:p>
          <a:p>
            <a:pPr algn="r"/>
            <a:r>
              <a:rPr lang="en-US" dirty="0"/>
              <a:t>= 3800</a:t>
            </a:r>
          </a:p>
        </p:txBody>
      </p:sp>
      <p:sp>
        <p:nvSpPr>
          <p:cNvPr id="4" name="Speech Bubble: Rectangle 3">
            <a:extLst>
              <a:ext uri="{FF2B5EF4-FFF2-40B4-BE49-F238E27FC236}">
                <a16:creationId xmlns:a16="http://schemas.microsoft.com/office/drawing/2014/main" id="{9F4856E3-9E45-4F8B-825A-C2A255AE02F2}"/>
              </a:ext>
            </a:extLst>
          </p:cNvPr>
          <p:cNvSpPr/>
          <p:nvPr/>
        </p:nvSpPr>
        <p:spPr>
          <a:xfrm>
            <a:off x="6062400" y="4205863"/>
            <a:ext cx="2956331" cy="766187"/>
          </a:xfrm>
          <a:prstGeom prst="wedgeRectCallout">
            <a:avLst>
              <a:gd name="adj1" fmla="val -56611"/>
              <a:gd name="adj2" fmla="val -45435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Why 247? Offset is the previous length divided by 8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10ED079-9D2E-47DE-80EC-12F378F9BC0B}"/>
              </a:ext>
            </a:extLst>
          </p:cNvPr>
          <p:cNvCxnSpPr/>
          <p:nvPr/>
        </p:nvCxnSpPr>
        <p:spPr>
          <a:xfrm>
            <a:off x="3841193" y="2199535"/>
            <a:ext cx="0" cy="277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17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0" grpId="0" animBg="1"/>
      <p:bldP spid="31" grpId="0" animBg="1"/>
      <p:bldP spid="47" grpId="0"/>
      <p:bldP spid="48" grpId="0"/>
      <p:bldP spid="49" grpId="0"/>
      <p:bldP spid="50" grpId="0"/>
      <p:bldP spid="51" grpId="0"/>
      <p:bldP spid="52" grpId="0"/>
      <p:bldP spid="60" grpId="0" animBg="1"/>
      <p:bldP spid="60" grpId="1" animBg="1"/>
      <p:bldP spid="62" grpId="0" animBg="1"/>
      <p:bldP spid="63" grpId="0" animBg="1"/>
      <p:bldP spid="64" grpId="0" animBg="1"/>
      <p:bldP spid="71" grpId="0"/>
      <p:bldP spid="71" grpId="1"/>
      <p:bldP spid="4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FFA35F50-6068-40DA-ADC2-4F1B10698955}"/>
              </a:ext>
            </a:extLst>
          </p:cNvPr>
          <p:cNvCxnSpPr/>
          <p:nvPr/>
        </p:nvCxnSpPr>
        <p:spPr>
          <a:xfrm>
            <a:off x="3514283" y="2031583"/>
            <a:ext cx="0" cy="27725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Fragmentation Example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6" name="Cloud 5"/>
          <p:cNvSpPr/>
          <p:nvPr/>
        </p:nvSpPr>
        <p:spPr>
          <a:xfrm>
            <a:off x="4874266" y="1254006"/>
            <a:ext cx="1622141" cy="80881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Cloud 6"/>
          <p:cNvSpPr/>
          <p:nvPr/>
        </p:nvSpPr>
        <p:spPr>
          <a:xfrm>
            <a:off x="1585637" y="1254006"/>
            <a:ext cx="1622141" cy="80881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8" name="Straight Connector 7"/>
          <p:cNvCxnSpPr>
            <a:endCxn id="10" idx="1"/>
          </p:cNvCxnSpPr>
          <p:nvPr/>
        </p:nvCxnSpPr>
        <p:spPr>
          <a:xfrm flipV="1">
            <a:off x="1151698" y="1575674"/>
            <a:ext cx="298586" cy="899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11" idx="3"/>
            <a:endCxn id="13" idx="1"/>
          </p:cNvCxnSpPr>
          <p:nvPr/>
        </p:nvCxnSpPr>
        <p:spPr>
          <a:xfrm>
            <a:off x="3456512" y="1575777"/>
            <a:ext cx="1317763" cy="159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283" y="1415890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553" y="1415993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273" y="1431897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768406" y="1677500"/>
            <a:ext cx="1146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MTU = 2000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99802" y="1695222"/>
            <a:ext cx="114646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MTU = 1500</a:t>
            </a:r>
          </a:p>
        </p:txBody>
      </p:sp>
      <p:pic>
        <p:nvPicPr>
          <p:cNvPr id="18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2813" y="1370272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1992241" y="1575673"/>
            <a:ext cx="922313" cy="104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3" idx="3"/>
            <a:endCxn id="18" idx="1"/>
          </p:cNvCxnSpPr>
          <p:nvPr/>
        </p:nvCxnSpPr>
        <p:spPr>
          <a:xfrm>
            <a:off x="5316231" y="1591681"/>
            <a:ext cx="1076582" cy="6217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1997154" y="2742078"/>
            <a:ext cx="1030968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997154" y="4266890"/>
            <a:ext cx="1030968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546235" y="2742078"/>
            <a:ext cx="450920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546235" y="4266890"/>
            <a:ext cx="450920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507677" y="2742078"/>
            <a:ext cx="832747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3" name="Rectangle 32"/>
          <p:cNvSpPr/>
          <p:nvPr/>
        </p:nvSpPr>
        <p:spPr>
          <a:xfrm>
            <a:off x="4554431" y="3948755"/>
            <a:ext cx="665443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34" name="Rectangle 33"/>
          <p:cNvSpPr/>
          <p:nvPr/>
        </p:nvSpPr>
        <p:spPr>
          <a:xfrm>
            <a:off x="4056757" y="2742078"/>
            <a:ext cx="450920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103511" y="3948755"/>
            <a:ext cx="450920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345674" y="2236855"/>
            <a:ext cx="1872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Length = 1996, M = 1,</a:t>
            </a:r>
          </a:p>
          <a:p>
            <a:pPr algn="ctr"/>
            <a:r>
              <a:rPr lang="en-US" sz="1500" dirty="0"/>
              <a:t>ID = 123, Offset = 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345675" y="3735975"/>
            <a:ext cx="1872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Length = 1844, M = 0,</a:t>
            </a:r>
          </a:p>
          <a:p>
            <a:pPr algn="ctr"/>
            <a:r>
              <a:rPr lang="en-US" sz="1500" dirty="0"/>
              <a:t>ID = 123, Offset = 247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224739" y="3033842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1976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581578" y="3033875"/>
            <a:ext cx="3802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20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224739" y="4554629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1824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1581578" y="4554662"/>
            <a:ext cx="3802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20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136609" y="4239234"/>
            <a:ext cx="3802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20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098128" y="3029817"/>
            <a:ext cx="3802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20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633364" y="3029817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1480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48144" y="4236494"/>
            <a:ext cx="4780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496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722208" y="3417840"/>
            <a:ext cx="18703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Length = 516, M = 1,</a:t>
            </a:r>
          </a:p>
          <a:p>
            <a:pPr algn="ctr"/>
            <a:r>
              <a:rPr lang="en-US" sz="1500" dirty="0"/>
              <a:t>ID = 123, Offset = 185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720928" y="2236855"/>
            <a:ext cx="1872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Length = 1500, M = 1,</a:t>
            </a:r>
          </a:p>
          <a:p>
            <a:pPr algn="ctr"/>
            <a:r>
              <a:rPr lang="en-US" sz="1500" dirty="0"/>
              <a:t>ID = 123, Offset = 0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715839" y="3225373"/>
            <a:ext cx="832747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60" name="Rectangle 59"/>
          <p:cNvSpPr/>
          <p:nvPr/>
        </p:nvSpPr>
        <p:spPr>
          <a:xfrm>
            <a:off x="6762593" y="4432049"/>
            <a:ext cx="665443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</a:t>
            </a:r>
          </a:p>
        </p:txBody>
      </p:sp>
      <p:sp>
        <p:nvSpPr>
          <p:cNvPr id="61" name="Rectangle 60"/>
          <p:cNvSpPr/>
          <p:nvPr/>
        </p:nvSpPr>
        <p:spPr>
          <a:xfrm>
            <a:off x="6264919" y="3225373"/>
            <a:ext cx="450920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62" name="Rectangle 61"/>
          <p:cNvSpPr/>
          <p:nvPr/>
        </p:nvSpPr>
        <p:spPr>
          <a:xfrm>
            <a:off x="6311673" y="4432049"/>
            <a:ext cx="450920" cy="28773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IP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6344771" y="4722528"/>
            <a:ext cx="3802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20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6306290" y="3513112"/>
            <a:ext cx="3802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20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6841526" y="3513112"/>
            <a:ext cx="57579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1480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6856305" y="4719789"/>
            <a:ext cx="47801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344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5930371" y="3901135"/>
            <a:ext cx="187038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Length = 364, M = 0,</a:t>
            </a:r>
          </a:p>
          <a:p>
            <a:pPr algn="ctr"/>
            <a:r>
              <a:rPr lang="en-US" sz="1500" dirty="0"/>
              <a:t>ID = 123, Offset = 432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929091" y="2720150"/>
            <a:ext cx="18729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dirty="0"/>
              <a:t>Length = 1500, M = 1,</a:t>
            </a:r>
          </a:p>
          <a:p>
            <a:pPr algn="ctr"/>
            <a:r>
              <a:rPr lang="en-US" sz="1500" dirty="0"/>
              <a:t>ID = 123, Offset = 247</a:t>
            </a:r>
          </a:p>
        </p:txBody>
      </p:sp>
      <p:cxnSp>
        <p:nvCxnSpPr>
          <p:cNvPr id="69" name="Straight Arrow Connector 68"/>
          <p:cNvCxnSpPr>
            <a:stCxn id="57" idx="3"/>
          </p:cNvCxnSpPr>
          <p:nvPr/>
        </p:nvCxnSpPr>
        <p:spPr>
          <a:xfrm>
            <a:off x="5209163" y="3191400"/>
            <a:ext cx="1211976" cy="64880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8" idx="3"/>
          </p:cNvCxnSpPr>
          <p:nvPr/>
        </p:nvCxnSpPr>
        <p:spPr>
          <a:xfrm flipV="1">
            <a:off x="5126160" y="3954501"/>
            <a:ext cx="1294980" cy="443576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250414" y="3584089"/>
            <a:ext cx="82105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1480</a:t>
            </a:r>
          </a:p>
          <a:p>
            <a:pPr algn="r"/>
            <a:r>
              <a:rPr lang="en-US" dirty="0"/>
              <a:t>+ 496</a:t>
            </a:r>
          </a:p>
          <a:p>
            <a:pPr algn="r"/>
            <a:r>
              <a:rPr lang="en-US" dirty="0"/>
              <a:t>= 1976</a:t>
            </a:r>
          </a:p>
        </p:txBody>
      </p:sp>
      <p:sp>
        <p:nvSpPr>
          <p:cNvPr id="72" name="Up Arrow 71"/>
          <p:cNvSpPr/>
          <p:nvPr/>
        </p:nvSpPr>
        <p:spPr>
          <a:xfrm rot="9251038">
            <a:off x="4877981" y="3287002"/>
            <a:ext cx="634685" cy="383549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3" name="Up Arrow 72"/>
          <p:cNvSpPr/>
          <p:nvPr/>
        </p:nvSpPr>
        <p:spPr>
          <a:xfrm rot="16200000">
            <a:off x="5622135" y="2049325"/>
            <a:ext cx="634685" cy="66841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4" name="Up Arrow 73"/>
          <p:cNvSpPr/>
          <p:nvPr/>
        </p:nvSpPr>
        <p:spPr>
          <a:xfrm rot="16200000">
            <a:off x="5567063" y="3234203"/>
            <a:ext cx="634685" cy="66841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5" name="Up Arrow 74"/>
          <p:cNvSpPr/>
          <p:nvPr/>
        </p:nvSpPr>
        <p:spPr>
          <a:xfrm rot="16200000">
            <a:off x="3224641" y="2045956"/>
            <a:ext cx="634685" cy="66841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6" name="Up Arrow 75"/>
          <p:cNvSpPr/>
          <p:nvPr/>
        </p:nvSpPr>
        <p:spPr>
          <a:xfrm rot="16200000">
            <a:off x="7765006" y="3719113"/>
            <a:ext cx="634685" cy="66841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7" name="Up Arrow 76"/>
          <p:cNvSpPr/>
          <p:nvPr/>
        </p:nvSpPr>
        <p:spPr>
          <a:xfrm rot="16200000">
            <a:off x="7797468" y="2543266"/>
            <a:ext cx="634685" cy="66841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8" name="Up Arrow 77"/>
          <p:cNvSpPr/>
          <p:nvPr/>
        </p:nvSpPr>
        <p:spPr>
          <a:xfrm rot="16200000">
            <a:off x="3257310" y="3551545"/>
            <a:ext cx="634685" cy="66841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849046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55" grpId="0"/>
      <p:bldP spid="56" grpId="0"/>
      <p:bldP spid="57" grpId="0"/>
      <p:bldP spid="58" grpId="0"/>
      <p:bldP spid="59" grpId="0"/>
      <p:bldP spid="53" grpId="0"/>
      <p:bldP spid="54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71" grpId="0"/>
      <p:bldP spid="71" grpId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76" grpId="0" animBg="1"/>
      <p:bldP spid="77" grpId="0" animBg="1"/>
      <p:bldP spid="7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 Fragment Reassembly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38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417719" y="1185297"/>
            <a:ext cx="4375373" cy="3843904"/>
          </a:xfrm>
        </p:spPr>
        <p:txBody>
          <a:bodyPr>
            <a:noAutofit/>
          </a:bodyPr>
          <a:lstStyle/>
          <a:p>
            <a:r>
              <a:rPr lang="en-US" sz="1800" dirty="0"/>
              <a:t>Performed at destination</a:t>
            </a:r>
          </a:p>
          <a:p>
            <a:r>
              <a:rPr lang="en-US" sz="1800" dirty="0"/>
              <a:t>All fragments with matching IDs belong together</a:t>
            </a:r>
          </a:p>
          <a:p>
            <a:r>
              <a:rPr lang="en-US" sz="1800" dirty="0"/>
              <a:t>M = 0 fragment gives us total data size</a:t>
            </a:r>
          </a:p>
          <a:p>
            <a:pPr lvl="1"/>
            <a:r>
              <a:rPr lang="en-US" sz="1500" dirty="0"/>
              <a:t>364 – 20 + 432 * 8 = 3800</a:t>
            </a:r>
          </a:p>
          <a:p>
            <a:r>
              <a:rPr lang="en-US" sz="1800" dirty="0"/>
              <a:t>Challenges:</a:t>
            </a:r>
          </a:p>
          <a:p>
            <a:pPr lvl="1"/>
            <a:r>
              <a:rPr lang="en-US" sz="1500" dirty="0"/>
              <a:t>Out-of-order fragments</a:t>
            </a:r>
          </a:p>
          <a:p>
            <a:pPr lvl="1"/>
            <a:r>
              <a:rPr lang="en-US" sz="1500" dirty="0"/>
              <a:t>Duplicate fragments</a:t>
            </a:r>
          </a:p>
          <a:p>
            <a:pPr lvl="1"/>
            <a:r>
              <a:rPr lang="en-US" sz="1500" dirty="0"/>
              <a:t>Missing fragments</a:t>
            </a:r>
          </a:p>
          <a:p>
            <a:pPr lvl="1"/>
            <a:r>
              <a:rPr lang="en-US" sz="1500" dirty="0"/>
              <a:t>Overlapping fragments</a:t>
            </a:r>
          </a:p>
          <a:p>
            <a:r>
              <a:rPr lang="en-US" sz="1800" dirty="0"/>
              <a:t>Basically, memory management nightmare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16568" y="1477160"/>
            <a:ext cx="1283667" cy="610904"/>
            <a:chOff x="507351" y="2355624"/>
            <a:chExt cx="1711556" cy="814538"/>
          </a:xfrm>
        </p:grpSpPr>
        <p:sp>
          <p:nvSpPr>
            <p:cNvPr id="5" name="Rectangle 4"/>
            <p:cNvSpPr/>
            <p:nvPr/>
          </p:nvSpPr>
          <p:spPr>
            <a:xfrm>
              <a:off x="1108578" y="2355624"/>
              <a:ext cx="1110329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07351" y="2355624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IP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62514" y="2739276"/>
              <a:ext cx="506977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20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6160" y="2739276"/>
              <a:ext cx="767732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1480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00220" y="2439997"/>
            <a:ext cx="1116363" cy="613644"/>
            <a:chOff x="569689" y="3964526"/>
            <a:chExt cx="1488484" cy="818191"/>
          </a:xfrm>
        </p:grpSpPr>
        <p:sp>
          <p:nvSpPr>
            <p:cNvPr id="6" name="Rectangle 5"/>
            <p:cNvSpPr/>
            <p:nvPr/>
          </p:nvSpPr>
          <p:spPr>
            <a:xfrm>
              <a:off x="1170916" y="3964526"/>
              <a:ext cx="887257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8" name="Rectangle 7"/>
            <p:cNvSpPr/>
            <p:nvPr/>
          </p:nvSpPr>
          <p:spPr>
            <a:xfrm>
              <a:off x="569689" y="3964526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IP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13821" y="4351831"/>
              <a:ext cx="506977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20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95866" y="4348178"/>
              <a:ext cx="63735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496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403808" y="2130061"/>
            <a:ext cx="35041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Length = 516, M = 1, ID = 123, Offset = 185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6706" y="1185297"/>
            <a:ext cx="340638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Length = 1500, M = 1, ID = 123, Offset = 0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1616568" y="3419995"/>
            <a:ext cx="1283667" cy="610904"/>
            <a:chOff x="3451567" y="3000017"/>
            <a:chExt cx="1711556" cy="814538"/>
          </a:xfrm>
        </p:grpSpPr>
        <p:sp>
          <p:nvSpPr>
            <p:cNvPr id="15" name="Rectangle 14"/>
            <p:cNvSpPr/>
            <p:nvPr/>
          </p:nvSpPr>
          <p:spPr>
            <a:xfrm>
              <a:off x="4052794" y="3000017"/>
              <a:ext cx="1110329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451567" y="3000017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IP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506730" y="3383669"/>
              <a:ext cx="506977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20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20376" y="3383669"/>
              <a:ext cx="767732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1480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1700220" y="4416812"/>
            <a:ext cx="1116363" cy="613644"/>
            <a:chOff x="3513905" y="4608919"/>
            <a:chExt cx="1488484" cy="818191"/>
          </a:xfrm>
        </p:grpSpPr>
        <p:sp>
          <p:nvSpPr>
            <p:cNvPr id="16" name="Rectangle 15"/>
            <p:cNvSpPr/>
            <p:nvPr/>
          </p:nvSpPr>
          <p:spPr>
            <a:xfrm>
              <a:off x="4115132" y="4608919"/>
              <a:ext cx="887257" cy="38365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Data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3513905" y="4608919"/>
              <a:ext cx="601227" cy="383652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IP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558037" y="4996224"/>
              <a:ext cx="506977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20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240084" y="4992571"/>
              <a:ext cx="637355" cy="430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500" dirty="0"/>
                <a:t>344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403808" y="4106876"/>
            <a:ext cx="35041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Length = 364, M = 0, ID = 123, Offset = 432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50909" y="3119589"/>
            <a:ext cx="36019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dirty="0"/>
              <a:t>Length = 1500, M = 1, ID = 123, Offset = 247</a:t>
            </a:r>
          </a:p>
        </p:txBody>
      </p:sp>
    </p:spTree>
    <p:extLst>
      <p:ext uri="{BB962C8B-B14F-4D97-AF65-F5344CB8AC3E}">
        <p14:creationId xmlns:p14="http://schemas.microsoft.com/office/powerpoint/2010/main" val="332930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Fragmentation Concepts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Highlights many key Internet characteristics</a:t>
            </a:r>
          </a:p>
          <a:p>
            <a:pPr lvl="1"/>
            <a:r>
              <a:rPr lang="en-US" dirty="0"/>
              <a:t>Decentralized and heterogeneous</a:t>
            </a:r>
          </a:p>
          <a:p>
            <a:pPr lvl="2"/>
            <a:r>
              <a:rPr lang="en-US" dirty="0"/>
              <a:t>Each network may choose its own MTU</a:t>
            </a:r>
          </a:p>
          <a:p>
            <a:pPr lvl="1"/>
            <a:r>
              <a:rPr lang="en-US" dirty="0"/>
              <a:t>Connectionless datagram protocol</a:t>
            </a:r>
          </a:p>
          <a:p>
            <a:pPr lvl="2"/>
            <a:r>
              <a:rPr lang="en-US" dirty="0"/>
              <a:t>Each fragment contains full routing information</a:t>
            </a:r>
          </a:p>
          <a:p>
            <a:pPr lvl="2"/>
            <a:r>
              <a:rPr lang="en-US" dirty="0"/>
              <a:t>Fragments can travel independently, on different paths</a:t>
            </a:r>
          </a:p>
          <a:p>
            <a:pPr lvl="1"/>
            <a:r>
              <a:rPr lang="en-US" dirty="0"/>
              <a:t>Best effort network</a:t>
            </a:r>
          </a:p>
          <a:p>
            <a:pPr lvl="2"/>
            <a:r>
              <a:rPr lang="en-US" dirty="0"/>
              <a:t>Routers/receiver may silently drop fragments</a:t>
            </a:r>
          </a:p>
          <a:p>
            <a:pPr lvl="2"/>
            <a:r>
              <a:rPr lang="en-US" dirty="0"/>
              <a:t>No requirement to alert the sender</a:t>
            </a:r>
          </a:p>
          <a:p>
            <a:pPr lvl="1"/>
            <a:r>
              <a:rPr lang="en-US" dirty="0"/>
              <a:t>Most work is done at the endpoints</a:t>
            </a:r>
          </a:p>
          <a:p>
            <a:pPr lvl="2"/>
            <a:r>
              <a:rPr lang="en-US" dirty="0"/>
              <a:t>i.e. reassembly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519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Structure of the Internet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2457" y="3000789"/>
            <a:ext cx="6501383" cy="1953735"/>
          </a:xfrm>
        </p:spPr>
        <p:txBody>
          <a:bodyPr>
            <a:normAutofit/>
          </a:bodyPr>
          <a:lstStyle/>
          <a:p>
            <a:r>
              <a:rPr lang="en-US" sz="1800" dirty="0"/>
              <a:t>Ad-hoc interconnection of networks</a:t>
            </a:r>
          </a:p>
          <a:p>
            <a:pPr lvl="1"/>
            <a:r>
              <a:rPr lang="en-US" sz="1500" dirty="0"/>
              <a:t>No organized topology</a:t>
            </a:r>
          </a:p>
          <a:p>
            <a:pPr lvl="1"/>
            <a:r>
              <a:rPr lang="en-US" sz="1500" dirty="0"/>
              <a:t>Vastly different technologies, link capacities</a:t>
            </a:r>
          </a:p>
          <a:p>
            <a:r>
              <a:rPr lang="en-US" sz="1800" dirty="0"/>
              <a:t>Packets travel end-to-end by hopping through networks</a:t>
            </a:r>
          </a:p>
          <a:p>
            <a:pPr lvl="1"/>
            <a:r>
              <a:rPr lang="en-US" sz="1575" dirty="0"/>
              <a:t>Routers “peer” (connect) different networks</a:t>
            </a:r>
          </a:p>
          <a:p>
            <a:pPr lvl="1"/>
            <a:r>
              <a:rPr lang="en-US" sz="1575" dirty="0"/>
              <a:t>Different packets may take different routes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1887621" y="1227299"/>
            <a:ext cx="1622141" cy="8088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Cloud 5"/>
          <p:cNvSpPr/>
          <p:nvPr/>
        </p:nvSpPr>
        <p:spPr>
          <a:xfrm>
            <a:off x="3995207" y="1227299"/>
            <a:ext cx="1622141" cy="80881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Cloud 6"/>
          <p:cNvSpPr/>
          <p:nvPr/>
        </p:nvSpPr>
        <p:spPr>
          <a:xfrm>
            <a:off x="2698691" y="2164848"/>
            <a:ext cx="1622141" cy="80881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Cloud 14"/>
          <p:cNvSpPr/>
          <p:nvPr/>
        </p:nvSpPr>
        <p:spPr>
          <a:xfrm>
            <a:off x="5456632" y="2036111"/>
            <a:ext cx="1622141" cy="808812"/>
          </a:xfrm>
          <a:prstGeom prst="cloud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18" name="Straight Connector 17"/>
          <p:cNvCxnSpPr/>
          <p:nvPr/>
        </p:nvCxnSpPr>
        <p:spPr>
          <a:xfrm>
            <a:off x="2530653" y="1914723"/>
            <a:ext cx="458732" cy="52579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509761" y="1487878"/>
            <a:ext cx="638667" cy="360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3987671" y="1914722"/>
            <a:ext cx="486358" cy="33928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456632" y="1824362"/>
            <a:ext cx="334953" cy="42964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3" y="1754939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559" y="2292403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6470" y="2132619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38" y="1328095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670" y="1286220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649" y="1720088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877" y="1591949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606" y="2094223"/>
            <a:ext cx="541958" cy="319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3007049" y="2569254"/>
            <a:ext cx="10216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Network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018183" y="1411159"/>
            <a:ext cx="10216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Network 1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47293" y="1305705"/>
            <a:ext cx="10216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Network 3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759016" y="2424929"/>
            <a:ext cx="10216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500" b="1" dirty="0">
                <a:solidFill>
                  <a:schemeClr val="bg1"/>
                </a:solidFill>
              </a:rPr>
              <a:t>Network 4</a:t>
            </a:r>
          </a:p>
        </p:txBody>
      </p:sp>
      <p:pic>
        <p:nvPicPr>
          <p:cNvPr id="3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8251" y="1219754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148" y="2452187"/>
            <a:ext cx="455250" cy="45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Freeform 33"/>
          <p:cNvSpPr/>
          <p:nvPr/>
        </p:nvSpPr>
        <p:spPr>
          <a:xfrm>
            <a:off x="1896626" y="1440013"/>
            <a:ext cx="5004080" cy="1070150"/>
          </a:xfrm>
          <a:custGeom>
            <a:avLst/>
            <a:gdLst>
              <a:gd name="connsiteX0" fmla="*/ 0 w 6672106"/>
              <a:gd name="connsiteY0" fmla="*/ 120580 h 1426866"/>
              <a:gd name="connsiteX1" fmla="*/ 120580 w 6672106"/>
              <a:gd name="connsiteY1" fmla="*/ 130628 h 1426866"/>
              <a:gd name="connsiteX2" fmla="*/ 150725 w 6672106"/>
              <a:gd name="connsiteY2" fmla="*/ 140677 h 1426866"/>
              <a:gd name="connsiteX3" fmla="*/ 592853 w 6672106"/>
              <a:gd name="connsiteY3" fmla="*/ 160773 h 1426866"/>
              <a:gd name="connsiteX4" fmla="*/ 984739 w 6672106"/>
              <a:gd name="connsiteY4" fmla="*/ 150725 h 1426866"/>
              <a:gd name="connsiteX5" fmla="*/ 1034980 w 6672106"/>
              <a:gd name="connsiteY5" fmla="*/ 140677 h 1426866"/>
              <a:gd name="connsiteX6" fmla="*/ 1105319 w 6672106"/>
              <a:gd name="connsiteY6" fmla="*/ 130628 h 1426866"/>
              <a:gd name="connsiteX7" fmla="*/ 1266092 w 6672106"/>
              <a:gd name="connsiteY7" fmla="*/ 120580 h 1426866"/>
              <a:gd name="connsiteX8" fmla="*/ 2080009 w 6672106"/>
              <a:gd name="connsiteY8" fmla="*/ 120580 h 1426866"/>
              <a:gd name="connsiteX9" fmla="*/ 2140299 w 6672106"/>
              <a:gd name="connsiteY9" fmla="*/ 110532 h 1426866"/>
              <a:gd name="connsiteX10" fmla="*/ 2532185 w 6672106"/>
              <a:gd name="connsiteY10" fmla="*/ 90435 h 1426866"/>
              <a:gd name="connsiteX11" fmla="*/ 2582427 w 6672106"/>
              <a:gd name="connsiteY11" fmla="*/ 80387 h 1426866"/>
              <a:gd name="connsiteX12" fmla="*/ 2662813 w 6672106"/>
              <a:gd name="connsiteY12" fmla="*/ 60290 h 1426866"/>
              <a:gd name="connsiteX13" fmla="*/ 2692958 w 6672106"/>
              <a:gd name="connsiteY13" fmla="*/ 40193 h 1426866"/>
              <a:gd name="connsiteX14" fmla="*/ 2723103 w 6672106"/>
              <a:gd name="connsiteY14" fmla="*/ 30145 h 1426866"/>
              <a:gd name="connsiteX15" fmla="*/ 2903974 w 6672106"/>
              <a:gd name="connsiteY15" fmla="*/ 0 h 1426866"/>
              <a:gd name="connsiteX16" fmla="*/ 3526972 w 6672106"/>
              <a:gd name="connsiteY16" fmla="*/ 10048 h 1426866"/>
              <a:gd name="connsiteX17" fmla="*/ 3969099 w 6672106"/>
              <a:gd name="connsiteY17" fmla="*/ 20096 h 1426866"/>
              <a:gd name="connsiteX18" fmla="*/ 4009292 w 6672106"/>
              <a:gd name="connsiteY18" fmla="*/ 30145 h 1426866"/>
              <a:gd name="connsiteX19" fmla="*/ 4069583 w 6672106"/>
              <a:gd name="connsiteY19" fmla="*/ 40193 h 1426866"/>
              <a:gd name="connsiteX20" fmla="*/ 4109776 w 6672106"/>
              <a:gd name="connsiteY20" fmla="*/ 50241 h 1426866"/>
              <a:gd name="connsiteX21" fmla="*/ 4240405 w 6672106"/>
              <a:gd name="connsiteY21" fmla="*/ 70338 h 1426866"/>
              <a:gd name="connsiteX22" fmla="*/ 4310743 w 6672106"/>
              <a:gd name="connsiteY22" fmla="*/ 100483 h 1426866"/>
              <a:gd name="connsiteX23" fmla="*/ 4340888 w 6672106"/>
              <a:gd name="connsiteY23" fmla="*/ 110532 h 1426866"/>
              <a:gd name="connsiteX24" fmla="*/ 4401178 w 6672106"/>
              <a:gd name="connsiteY24" fmla="*/ 140677 h 1426866"/>
              <a:gd name="connsiteX25" fmla="*/ 4481565 w 6672106"/>
              <a:gd name="connsiteY25" fmla="*/ 190918 h 1426866"/>
              <a:gd name="connsiteX26" fmla="*/ 4521758 w 6672106"/>
              <a:gd name="connsiteY26" fmla="*/ 221063 h 1426866"/>
              <a:gd name="connsiteX27" fmla="*/ 4612194 w 6672106"/>
              <a:gd name="connsiteY27" fmla="*/ 271305 h 1426866"/>
              <a:gd name="connsiteX28" fmla="*/ 4642339 w 6672106"/>
              <a:gd name="connsiteY28" fmla="*/ 291402 h 1426866"/>
              <a:gd name="connsiteX29" fmla="*/ 4732774 w 6672106"/>
              <a:gd name="connsiteY29" fmla="*/ 321547 h 1426866"/>
              <a:gd name="connsiteX30" fmla="*/ 4793064 w 6672106"/>
              <a:gd name="connsiteY30" fmla="*/ 351692 h 1426866"/>
              <a:gd name="connsiteX31" fmla="*/ 4823209 w 6672106"/>
              <a:gd name="connsiteY31" fmla="*/ 371789 h 1426866"/>
              <a:gd name="connsiteX32" fmla="*/ 4853354 w 6672106"/>
              <a:gd name="connsiteY32" fmla="*/ 411982 h 1426866"/>
              <a:gd name="connsiteX33" fmla="*/ 4903596 w 6672106"/>
              <a:gd name="connsiteY33" fmla="*/ 482321 h 1426866"/>
              <a:gd name="connsiteX34" fmla="*/ 4943789 w 6672106"/>
              <a:gd name="connsiteY34" fmla="*/ 522514 h 1426866"/>
              <a:gd name="connsiteX35" fmla="*/ 5004079 w 6672106"/>
              <a:gd name="connsiteY35" fmla="*/ 602901 h 1426866"/>
              <a:gd name="connsiteX36" fmla="*/ 5014128 w 6672106"/>
              <a:gd name="connsiteY36" fmla="*/ 633046 h 1426866"/>
              <a:gd name="connsiteX37" fmla="*/ 5064369 w 6672106"/>
              <a:gd name="connsiteY37" fmla="*/ 703384 h 1426866"/>
              <a:gd name="connsiteX38" fmla="*/ 5084466 w 6672106"/>
              <a:gd name="connsiteY38" fmla="*/ 743578 h 1426866"/>
              <a:gd name="connsiteX39" fmla="*/ 5104563 w 6672106"/>
              <a:gd name="connsiteY39" fmla="*/ 773723 h 1426866"/>
              <a:gd name="connsiteX40" fmla="*/ 5124660 w 6672106"/>
              <a:gd name="connsiteY40" fmla="*/ 834013 h 1426866"/>
              <a:gd name="connsiteX41" fmla="*/ 5134708 w 6672106"/>
              <a:gd name="connsiteY41" fmla="*/ 874206 h 1426866"/>
              <a:gd name="connsiteX42" fmla="*/ 5154805 w 6672106"/>
              <a:gd name="connsiteY42" fmla="*/ 934496 h 1426866"/>
              <a:gd name="connsiteX43" fmla="*/ 5245240 w 6672106"/>
              <a:gd name="connsiteY43" fmla="*/ 1034980 h 1426866"/>
              <a:gd name="connsiteX44" fmla="*/ 5275385 w 6672106"/>
              <a:gd name="connsiteY44" fmla="*/ 1065125 h 1426866"/>
              <a:gd name="connsiteX45" fmla="*/ 5345723 w 6672106"/>
              <a:gd name="connsiteY45" fmla="*/ 1105318 h 1426866"/>
              <a:gd name="connsiteX46" fmla="*/ 5385917 w 6672106"/>
              <a:gd name="connsiteY46" fmla="*/ 1135463 h 1426866"/>
              <a:gd name="connsiteX47" fmla="*/ 5426110 w 6672106"/>
              <a:gd name="connsiteY47" fmla="*/ 1145512 h 1426866"/>
              <a:gd name="connsiteX48" fmla="*/ 5486400 w 6672106"/>
              <a:gd name="connsiteY48" fmla="*/ 1165608 h 1426866"/>
              <a:gd name="connsiteX49" fmla="*/ 5516545 w 6672106"/>
              <a:gd name="connsiteY49" fmla="*/ 1175657 h 1426866"/>
              <a:gd name="connsiteX50" fmla="*/ 5586884 w 6672106"/>
              <a:gd name="connsiteY50" fmla="*/ 1185705 h 1426866"/>
              <a:gd name="connsiteX51" fmla="*/ 5617029 w 6672106"/>
              <a:gd name="connsiteY51" fmla="*/ 1195754 h 1426866"/>
              <a:gd name="connsiteX52" fmla="*/ 5707464 w 6672106"/>
              <a:gd name="connsiteY52" fmla="*/ 1215850 h 1426866"/>
              <a:gd name="connsiteX53" fmla="*/ 5767754 w 6672106"/>
              <a:gd name="connsiteY53" fmla="*/ 1225899 h 1426866"/>
              <a:gd name="connsiteX54" fmla="*/ 5828044 w 6672106"/>
              <a:gd name="connsiteY54" fmla="*/ 1245995 h 1426866"/>
              <a:gd name="connsiteX55" fmla="*/ 5868238 w 6672106"/>
              <a:gd name="connsiteY55" fmla="*/ 1256044 h 1426866"/>
              <a:gd name="connsiteX56" fmla="*/ 5918479 w 6672106"/>
              <a:gd name="connsiteY56" fmla="*/ 1276140 h 1426866"/>
              <a:gd name="connsiteX57" fmla="*/ 6018963 w 6672106"/>
              <a:gd name="connsiteY57" fmla="*/ 1286189 h 1426866"/>
              <a:gd name="connsiteX58" fmla="*/ 6240027 w 6672106"/>
              <a:gd name="connsiteY58" fmla="*/ 1306285 h 1426866"/>
              <a:gd name="connsiteX59" fmla="*/ 6310365 w 6672106"/>
              <a:gd name="connsiteY59" fmla="*/ 1316334 h 1426866"/>
              <a:gd name="connsiteX60" fmla="*/ 6380703 w 6672106"/>
              <a:gd name="connsiteY60" fmla="*/ 1336430 h 1426866"/>
              <a:gd name="connsiteX61" fmla="*/ 6481187 w 6672106"/>
              <a:gd name="connsiteY61" fmla="*/ 1346479 h 1426866"/>
              <a:gd name="connsiteX62" fmla="*/ 6531429 w 6672106"/>
              <a:gd name="connsiteY62" fmla="*/ 1356527 h 1426866"/>
              <a:gd name="connsiteX63" fmla="*/ 6591719 w 6672106"/>
              <a:gd name="connsiteY63" fmla="*/ 1376624 h 1426866"/>
              <a:gd name="connsiteX64" fmla="*/ 6621864 w 6672106"/>
              <a:gd name="connsiteY64" fmla="*/ 1396721 h 1426866"/>
              <a:gd name="connsiteX65" fmla="*/ 6672106 w 6672106"/>
              <a:gd name="connsiteY65" fmla="*/ 1426866 h 1426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6672106" h="1426866">
                <a:moveTo>
                  <a:pt x="0" y="120580"/>
                </a:moveTo>
                <a:cubicBezTo>
                  <a:pt x="40193" y="123929"/>
                  <a:pt x="80601" y="125297"/>
                  <a:pt x="120580" y="130628"/>
                </a:cubicBezTo>
                <a:cubicBezTo>
                  <a:pt x="131079" y="132028"/>
                  <a:pt x="140177" y="139718"/>
                  <a:pt x="150725" y="140677"/>
                </a:cubicBezTo>
                <a:cubicBezTo>
                  <a:pt x="218854" y="146871"/>
                  <a:pt x="549489" y="159039"/>
                  <a:pt x="592853" y="160773"/>
                </a:cubicBezTo>
                <a:lnTo>
                  <a:pt x="984739" y="150725"/>
                </a:lnTo>
                <a:cubicBezTo>
                  <a:pt x="1001800" y="149950"/>
                  <a:pt x="1018134" y="143485"/>
                  <a:pt x="1034980" y="140677"/>
                </a:cubicBezTo>
                <a:cubicBezTo>
                  <a:pt x="1058342" y="136783"/>
                  <a:pt x="1081724" y="132680"/>
                  <a:pt x="1105319" y="130628"/>
                </a:cubicBezTo>
                <a:cubicBezTo>
                  <a:pt x="1158813" y="125976"/>
                  <a:pt x="1212501" y="123929"/>
                  <a:pt x="1266092" y="120580"/>
                </a:cubicBezTo>
                <a:cubicBezTo>
                  <a:pt x="1653049" y="128813"/>
                  <a:pt x="1725120" y="138324"/>
                  <a:pt x="2080009" y="120580"/>
                </a:cubicBezTo>
                <a:cubicBezTo>
                  <a:pt x="2100357" y="119563"/>
                  <a:pt x="2120002" y="112297"/>
                  <a:pt x="2140299" y="110532"/>
                </a:cubicBezTo>
                <a:cubicBezTo>
                  <a:pt x="2219073" y="103682"/>
                  <a:pt x="2468408" y="93334"/>
                  <a:pt x="2532185" y="90435"/>
                </a:cubicBezTo>
                <a:cubicBezTo>
                  <a:pt x="2548932" y="87086"/>
                  <a:pt x="2565785" y="84227"/>
                  <a:pt x="2582427" y="80387"/>
                </a:cubicBezTo>
                <a:cubicBezTo>
                  <a:pt x="2609340" y="74176"/>
                  <a:pt x="2662813" y="60290"/>
                  <a:pt x="2662813" y="60290"/>
                </a:cubicBezTo>
                <a:cubicBezTo>
                  <a:pt x="2672861" y="53591"/>
                  <a:pt x="2682156" y="45594"/>
                  <a:pt x="2692958" y="40193"/>
                </a:cubicBezTo>
                <a:cubicBezTo>
                  <a:pt x="2702432" y="35456"/>
                  <a:pt x="2712884" y="32932"/>
                  <a:pt x="2723103" y="30145"/>
                </a:cubicBezTo>
                <a:cubicBezTo>
                  <a:pt x="2821275" y="3371"/>
                  <a:pt x="2794131" y="10984"/>
                  <a:pt x="2903974" y="0"/>
                </a:cubicBezTo>
                <a:lnTo>
                  <a:pt x="3526972" y="10048"/>
                </a:lnTo>
                <a:lnTo>
                  <a:pt x="3969099" y="20096"/>
                </a:lnTo>
                <a:cubicBezTo>
                  <a:pt x="3982897" y="20671"/>
                  <a:pt x="3995750" y="27437"/>
                  <a:pt x="4009292" y="30145"/>
                </a:cubicBezTo>
                <a:cubicBezTo>
                  <a:pt x="4029271" y="34141"/>
                  <a:pt x="4049604" y="36197"/>
                  <a:pt x="4069583" y="40193"/>
                </a:cubicBezTo>
                <a:cubicBezTo>
                  <a:pt x="4083125" y="42901"/>
                  <a:pt x="4096154" y="47971"/>
                  <a:pt x="4109776" y="50241"/>
                </a:cubicBezTo>
                <a:cubicBezTo>
                  <a:pt x="4182970" y="62440"/>
                  <a:pt x="4178950" y="54974"/>
                  <a:pt x="4240405" y="70338"/>
                </a:cubicBezTo>
                <a:cubicBezTo>
                  <a:pt x="4278102" y="79762"/>
                  <a:pt x="4270493" y="83233"/>
                  <a:pt x="4310743" y="100483"/>
                </a:cubicBezTo>
                <a:cubicBezTo>
                  <a:pt x="4320479" y="104655"/>
                  <a:pt x="4331414" y="105795"/>
                  <a:pt x="4340888" y="110532"/>
                </a:cubicBezTo>
                <a:cubicBezTo>
                  <a:pt x="4418804" y="149490"/>
                  <a:pt x="4325407" y="115418"/>
                  <a:pt x="4401178" y="140677"/>
                </a:cubicBezTo>
                <a:cubicBezTo>
                  <a:pt x="4515051" y="226080"/>
                  <a:pt x="4371212" y="121948"/>
                  <a:pt x="4481565" y="190918"/>
                </a:cubicBezTo>
                <a:cubicBezTo>
                  <a:pt x="4495767" y="199794"/>
                  <a:pt x="4507824" y="211773"/>
                  <a:pt x="4521758" y="221063"/>
                </a:cubicBezTo>
                <a:cubicBezTo>
                  <a:pt x="4597072" y="271272"/>
                  <a:pt x="4545154" y="232996"/>
                  <a:pt x="4612194" y="271305"/>
                </a:cubicBezTo>
                <a:cubicBezTo>
                  <a:pt x="4622679" y="277297"/>
                  <a:pt x="4631191" y="286757"/>
                  <a:pt x="4642339" y="291402"/>
                </a:cubicBezTo>
                <a:cubicBezTo>
                  <a:pt x="4671670" y="303623"/>
                  <a:pt x="4706335" y="303921"/>
                  <a:pt x="4732774" y="321547"/>
                </a:cubicBezTo>
                <a:cubicBezTo>
                  <a:pt x="4771732" y="347519"/>
                  <a:pt x="4751462" y="337825"/>
                  <a:pt x="4793064" y="351692"/>
                </a:cubicBezTo>
                <a:cubicBezTo>
                  <a:pt x="4803112" y="358391"/>
                  <a:pt x="4814670" y="363250"/>
                  <a:pt x="4823209" y="371789"/>
                </a:cubicBezTo>
                <a:cubicBezTo>
                  <a:pt x="4835051" y="383631"/>
                  <a:pt x="4843620" y="398354"/>
                  <a:pt x="4853354" y="411982"/>
                </a:cubicBezTo>
                <a:cubicBezTo>
                  <a:pt x="4874194" y="441157"/>
                  <a:pt x="4878058" y="453135"/>
                  <a:pt x="4903596" y="482321"/>
                </a:cubicBezTo>
                <a:cubicBezTo>
                  <a:pt x="4916073" y="496580"/>
                  <a:pt x="4931659" y="507958"/>
                  <a:pt x="4943789" y="522514"/>
                </a:cubicBezTo>
                <a:cubicBezTo>
                  <a:pt x="4965232" y="548245"/>
                  <a:pt x="5004079" y="602901"/>
                  <a:pt x="5004079" y="602901"/>
                </a:cubicBezTo>
                <a:cubicBezTo>
                  <a:pt x="5007429" y="612949"/>
                  <a:pt x="5009391" y="623572"/>
                  <a:pt x="5014128" y="633046"/>
                </a:cubicBezTo>
                <a:cubicBezTo>
                  <a:pt x="5024761" y="654312"/>
                  <a:pt x="5052983" y="685166"/>
                  <a:pt x="5064369" y="703384"/>
                </a:cubicBezTo>
                <a:cubicBezTo>
                  <a:pt x="5072308" y="716087"/>
                  <a:pt x="5077034" y="730572"/>
                  <a:pt x="5084466" y="743578"/>
                </a:cubicBezTo>
                <a:cubicBezTo>
                  <a:pt x="5090458" y="754063"/>
                  <a:pt x="5097864" y="763675"/>
                  <a:pt x="5104563" y="773723"/>
                </a:cubicBezTo>
                <a:cubicBezTo>
                  <a:pt x="5111262" y="793820"/>
                  <a:pt x="5119522" y="813462"/>
                  <a:pt x="5124660" y="834013"/>
                </a:cubicBezTo>
                <a:cubicBezTo>
                  <a:pt x="5128009" y="847411"/>
                  <a:pt x="5130740" y="860978"/>
                  <a:pt x="5134708" y="874206"/>
                </a:cubicBezTo>
                <a:cubicBezTo>
                  <a:pt x="5140795" y="894496"/>
                  <a:pt x="5142095" y="917549"/>
                  <a:pt x="5154805" y="934496"/>
                </a:cubicBezTo>
                <a:cubicBezTo>
                  <a:pt x="5202002" y="997427"/>
                  <a:pt x="5173108" y="962848"/>
                  <a:pt x="5245240" y="1034980"/>
                </a:cubicBezTo>
                <a:cubicBezTo>
                  <a:pt x="5255288" y="1045028"/>
                  <a:pt x="5262675" y="1058770"/>
                  <a:pt x="5275385" y="1065125"/>
                </a:cubicBezTo>
                <a:cubicBezTo>
                  <a:pt x="5314632" y="1084749"/>
                  <a:pt x="5312585" y="1081649"/>
                  <a:pt x="5345723" y="1105318"/>
                </a:cubicBezTo>
                <a:cubicBezTo>
                  <a:pt x="5359351" y="1115052"/>
                  <a:pt x="5370938" y="1127973"/>
                  <a:pt x="5385917" y="1135463"/>
                </a:cubicBezTo>
                <a:cubicBezTo>
                  <a:pt x="5398269" y="1141639"/>
                  <a:pt x="5412882" y="1141544"/>
                  <a:pt x="5426110" y="1145512"/>
                </a:cubicBezTo>
                <a:cubicBezTo>
                  <a:pt x="5446400" y="1151599"/>
                  <a:pt x="5466303" y="1158909"/>
                  <a:pt x="5486400" y="1165608"/>
                </a:cubicBezTo>
                <a:cubicBezTo>
                  <a:pt x="5496448" y="1168957"/>
                  <a:pt x="5506060" y="1174159"/>
                  <a:pt x="5516545" y="1175657"/>
                </a:cubicBezTo>
                <a:lnTo>
                  <a:pt x="5586884" y="1185705"/>
                </a:lnTo>
                <a:cubicBezTo>
                  <a:pt x="5596932" y="1189055"/>
                  <a:pt x="5606845" y="1192844"/>
                  <a:pt x="5617029" y="1195754"/>
                </a:cubicBezTo>
                <a:cubicBezTo>
                  <a:pt x="5645253" y="1203818"/>
                  <a:pt x="5678974" y="1210670"/>
                  <a:pt x="5707464" y="1215850"/>
                </a:cubicBezTo>
                <a:cubicBezTo>
                  <a:pt x="5727509" y="1219495"/>
                  <a:pt x="5747988" y="1220958"/>
                  <a:pt x="5767754" y="1225899"/>
                </a:cubicBezTo>
                <a:cubicBezTo>
                  <a:pt x="5788305" y="1231037"/>
                  <a:pt x="5807754" y="1239908"/>
                  <a:pt x="5828044" y="1245995"/>
                </a:cubicBezTo>
                <a:cubicBezTo>
                  <a:pt x="5841272" y="1249963"/>
                  <a:pt x="5855136" y="1251677"/>
                  <a:pt x="5868238" y="1256044"/>
                </a:cubicBezTo>
                <a:cubicBezTo>
                  <a:pt x="5885349" y="1261748"/>
                  <a:pt x="5900792" y="1272603"/>
                  <a:pt x="5918479" y="1276140"/>
                </a:cubicBezTo>
                <a:cubicBezTo>
                  <a:pt x="5951487" y="1282742"/>
                  <a:pt x="5985468" y="1282839"/>
                  <a:pt x="6018963" y="1286189"/>
                </a:cubicBezTo>
                <a:cubicBezTo>
                  <a:pt x="6112739" y="1317447"/>
                  <a:pt x="6019438" y="1289316"/>
                  <a:pt x="6240027" y="1306285"/>
                </a:cubicBezTo>
                <a:cubicBezTo>
                  <a:pt x="6263641" y="1308102"/>
                  <a:pt x="6286919" y="1312984"/>
                  <a:pt x="6310365" y="1316334"/>
                </a:cubicBezTo>
                <a:cubicBezTo>
                  <a:pt x="6331838" y="1323492"/>
                  <a:pt x="6358623" y="1333276"/>
                  <a:pt x="6380703" y="1336430"/>
                </a:cubicBezTo>
                <a:cubicBezTo>
                  <a:pt x="6414026" y="1341191"/>
                  <a:pt x="6447821" y="1342030"/>
                  <a:pt x="6481187" y="1346479"/>
                </a:cubicBezTo>
                <a:cubicBezTo>
                  <a:pt x="6498116" y="1348736"/>
                  <a:pt x="6514952" y="1352033"/>
                  <a:pt x="6531429" y="1356527"/>
                </a:cubicBezTo>
                <a:cubicBezTo>
                  <a:pt x="6551866" y="1362101"/>
                  <a:pt x="6591719" y="1376624"/>
                  <a:pt x="6591719" y="1376624"/>
                </a:cubicBezTo>
                <a:cubicBezTo>
                  <a:pt x="6601767" y="1383323"/>
                  <a:pt x="6611379" y="1390729"/>
                  <a:pt x="6621864" y="1396721"/>
                </a:cubicBezTo>
                <a:cubicBezTo>
                  <a:pt x="6673700" y="1426342"/>
                  <a:pt x="6649123" y="1403883"/>
                  <a:pt x="6672106" y="1426866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5" name="Freeform 34"/>
          <p:cNvSpPr/>
          <p:nvPr/>
        </p:nvSpPr>
        <p:spPr>
          <a:xfrm>
            <a:off x="1889091" y="1590738"/>
            <a:ext cx="5086978" cy="1063437"/>
          </a:xfrm>
          <a:custGeom>
            <a:avLst/>
            <a:gdLst>
              <a:gd name="connsiteX0" fmla="*/ 0 w 6782637"/>
              <a:gd name="connsiteY0" fmla="*/ 0 h 1417916"/>
              <a:gd name="connsiteX1" fmla="*/ 50242 w 6782637"/>
              <a:gd name="connsiteY1" fmla="*/ 20096 h 1417916"/>
              <a:gd name="connsiteX2" fmla="*/ 80387 w 6782637"/>
              <a:gd name="connsiteY2" fmla="*/ 40193 h 1417916"/>
              <a:gd name="connsiteX3" fmla="*/ 120580 w 6782637"/>
              <a:gd name="connsiteY3" fmla="*/ 50241 h 1417916"/>
              <a:gd name="connsiteX4" fmla="*/ 180870 w 6782637"/>
              <a:gd name="connsiteY4" fmla="*/ 70338 h 1417916"/>
              <a:gd name="connsiteX5" fmla="*/ 261257 w 6782637"/>
              <a:gd name="connsiteY5" fmla="*/ 100483 h 1417916"/>
              <a:gd name="connsiteX6" fmla="*/ 321547 w 6782637"/>
              <a:gd name="connsiteY6" fmla="*/ 120580 h 1417916"/>
              <a:gd name="connsiteX7" fmla="*/ 452176 w 6782637"/>
              <a:gd name="connsiteY7" fmla="*/ 140677 h 1417916"/>
              <a:gd name="connsiteX8" fmla="*/ 482321 w 6782637"/>
              <a:gd name="connsiteY8" fmla="*/ 160773 h 1417916"/>
              <a:gd name="connsiteX9" fmla="*/ 542611 w 6782637"/>
              <a:gd name="connsiteY9" fmla="*/ 180870 h 1417916"/>
              <a:gd name="connsiteX10" fmla="*/ 612949 w 6782637"/>
              <a:gd name="connsiteY10" fmla="*/ 221063 h 1417916"/>
              <a:gd name="connsiteX11" fmla="*/ 643094 w 6782637"/>
              <a:gd name="connsiteY11" fmla="*/ 241160 h 1417916"/>
              <a:gd name="connsiteX12" fmla="*/ 683288 w 6782637"/>
              <a:gd name="connsiteY12" fmla="*/ 251209 h 1417916"/>
              <a:gd name="connsiteX13" fmla="*/ 713433 w 6782637"/>
              <a:gd name="connsiteY13" fmla="*/ 281354 h 1417916"/>
              <a:gd name="connsiteX14" fmla="*/ 783771 w 6782637"/>
              <a:gd name="connsiteY14" fmla="*/ 321547 h 1417916"/>
              <a:gd name="connsiteX15" fmla="*/ 884255 w 6782637"/>
              <a:gd name="connsiteY15" fmla="*/ 401934 h 1417916"/>
              <a:gd name="connsiteX16" fmla="*/ 974690 w 6782637"/>
              <a:gd name="connsiteY16" fmla="*/ 482321 h 1417916"/>
              <a:gd name="connsiteX17" fmla="*/ 1065125 w 6782637"/>
              <a:gd name="connsiteY17" fmla="*/ 552659 h 1417916"/>
              <a:gd name="connsiteX18" fmla="*/ 1125415 w 6782637"/>
              <a:gd name="connsiteY18" fmla="*/ 643094 h 1417916"/>
              <a:gd name="connsiteX19" fmla="*/ 1145512 w 6782637"/>
              <a:gd name="connsiteY19" fmla="*/ 673239 h 1417916"/>
              <a:gd name="connsiteX20" fmla="*/ 1165609 w 6782637"/>
              <a:gd name="connsiteY20" fmla="*/ 703384 h 1417916"/>
              <a:gd name="connsiteX21" fmla="*/ 1215850 w 6782637"/>
              <a:gd name="connsiteY21" fmla="*/ 773723 h 1417916"/>
              <a:gd name="connsiteX22" fmla="*/ 1266092 w 6782637"/>
              <a:gd name="connsiteY22" fmla="*/ 844061 h 1417916"/>
              <a:gd name="connsiteX23" fmla="*/ 1296237 w 6782637"/>
              <a:gd name="connsiteY23" fmla="*/ 884255 h 1417916"/>
              <a:gd name="connsiteX24" fmla="*/ 1326382 w 6782637"/>
              <a:gd name="connsiteY24" fmla="*/ 914400 h 1417916"/>
              <a:gd name="connsiteX25" fmla="*/ 1346479 w 6782637"/>
              <a:gd name="connsiteY25" fmla="*/ 944545 h 1417916"/>
              <a:gd name="connsiteX26" fmla="*/ 1396721 w 6782637"/>
              <a:gd name="connsiteY26" fmla="*/ 974690 h 1417916"/>
              <a:gd name="connsiteX27" fmla="*/ 1416817 w 6782637"/>
              <a:gd name="connsiteY27" fmla="*/ 1014883 h 1417916"/>
              <a:gd name="connsiteX28" fmla="*/ 1477108 w 6782637"/>
              <a:gd name="connsiteY28" fmla="*/ 1075173 h 1417916"/>
              <a:gd name="connsiteX29" fmla="*/ 1487156 w 6782637"/>
              <a:gd name="connsiteY29" fmla="*/ 1115367 h 1417916"/>
              <a:gd name="connsiteX30" fmla="*/ 1527349 w 6782637"/>
              <a:gd name="connsiteY30" fmla="*/ 1125415 h 1417916"/>
              <a:gd name="connsiteX31" fmla="*/ 1567543 w 6782637"/>
              <a:gd name="connsiteY31" fmla="*/ 1155560 h 1417916"/>
              <a:gd name="connsiteX32" fmla="*/ 1597688 w 6782637"/>
              <a:gd name="connsiteY32" fmla="*/ 1175657 h 1417916"/>
              <a:gd name="connsiteX33" fmla="*/ 1627833 w 6782637"/>
              <a:gd name="connsiteY33" fmla="*/ 1185705 h 1417916"/>
              <a:gd name="connsiteX34" fmla="*/ 1657978 w 6782637"/>
              <a:gd name="connsiteY34" fmla="*/ 1215850 h 1417916"/>
              <a:gd name="connsiteX35" fmla="*/ 1688123 w 6782637"/>
              <a:gd name="connsiteY35" fmla="*/ 1225899 h 1417916"/>
              <a:gd name="connsiteX36" fmla="*/ 1718268 w 6782637"/>
              <a:gd name="connsiteY36" fmla="*/ 1245995 h 1417916"/>
              <a:gd name="connsiteX37" fmla="*/ 1959428 w 6782637"/>
              <a:gd name="connsiteY37" fmla="*/ 1235947 h 1417916"/>
              <a:gd name="connsiteX38" fmla="*/ 2019718 w 6782637"/>
              <a:gd name="connsiteY38" fmla="*/ 1215850 h 1417916"/>
              <a:gd name="connsiteX39" fmla="*/ 2049864 w 6782637"/>
              <a:gd name="connsiteY39" fmla="*/ 1205802 h 1417916"/>
              <a:gd name="connsiteX40" fmla="*/ 2080009 w 6782637"/>
              <a:gd name="connsiteY40" fmla="*/ 1195754 h 1417916"/>
              <a:gd name="connsiteX41" fmla="*/ 2180492 w 6782637"/>
              <a:gd name="connsiteY41" fmla="*/ 1165609 h 1417916"/>
              <a:gd name="connsiteX42" fmla="*/ 2250831 w 6782637"/>
              <a:gd name="connsiteY42" fmla="*/ 1145512 h 1417916"/>
              <a:gd name="connsiteX43" fmla="*/ 2301072 w 6782637"/>
              <a:gd name="connsiteY43" fmla="*/ 1125415 h 1417916"/>
              <a:gd name="connsiteX44" fmla="*/ 2381459 w 6782637"/>
              <a:gd name="connsiteY44" fmla="*/ 1115367 h 1417916"/>
              <a:gd name="connsiteX45" fmla="*/ 2421653 w 6782637"/>
              <a:gd name="connsiteY45" fmla="*/ 1105318 h 1417916"/>
              <a:gd name="connsiteX46" fmla="*/ 2471894 w 6782637"/>
              <a:gd name="connsiteY46" fmla="*/ 1095270 h 1417916"/>
              <a:gd name="connsiteX47" fmla="*/ 2502039 w 6782637"/>
              <a:gd name="connsiteY47" fmla="*/ 1075173 h 1417916"/>
              <a:gd name="connsiteX48" fmla="*/ 2572378 w 6782637"/>
              <a:gd name="connsiteY48" fmla="*/ 1034980 h 1417916"/>
              <a:gd name="connsiteX49" fmla="*/ 2642716 w 6782637"/>
              <a:gd name="connsiteY49" fmla="*/ 984738 h 1417916"/>
              <a:gd name="connsiteX50" fmla="*/ 2682910 w 6782637"/>
              <a:gd name="connsiteY50" fmla="*/ 974690 h 1417916"/>
              <a:gd name="connsiteX51" fmla="*/ 2783393 w 6782637"/>
              <a:gd name="connsiteY51" fmla="*/ 924448 h 1417916"/>
              <a:gd name="connsiteX52" fmla="*/ 2843683 w 6782637"/>
              <a:gd name="connsiteY52" fmla="*/ 874206 h 1417916"/>
              <a:gd name="connsiteX53" fmla="*/ 2883877 w 6782637"/>
              <a:gd name="connsiteY53" fmla="*/ 844061 h 1417916"/>
              <a:gd name="connsiteX54" fmla="*/ 2954215 w 6782637"/>
              <a:gd name="connsiteY54" fmla="*/ 803868 h 1417916"/>
              <a:gd name="connsiteX55" fmla="*/ 2984360 w 6782637"/>
              <a:gd name="connsiteY55" fmla="*/ 773723 h 1417916"/>
              <a:gd name="connsiteX56" fmla="*/ 3024554 w 6782637"/>
              <a:gd name="connsiteY56" fmla="*/ 743578 h 1417916"/>
              <a:gd name="connsiteX57" fmla="*/ 3114989 w 6782637"/>
              <a:gd name="connsiteY57" fmla="*/ 683288 h 1417916"/>
              <a:gd name="connsiteX58" fmla="*/ 3145134 w 6782637"/>
              <a:gd name="connsiteY58" fmla="*/ 663191 h 1417916"/>
              <a:gd name="connsiteX59" fmla="*/ 3175279 w 6782637"/>
              <a:gd name="connsiteY59" fmla="*/ 643094 h 1417916"/>
              <a:gd name="connsiteX60" fmla="*/ 3205424 w 6782637"/>
              <a:gd name="connsiteY60" fmla="*/ 633046 h 1417916"/>
              <a:gd name="connsiteX61" fmla="*/ 3265714 w 6782637"/>
              <a:gd name="connsiteY61" fmla="*/ 582804 h 1417916"/>
              <a:gd name="connsiteX62" fmla="*/ 3356149 w 6782637"/>
              <a:gd name="connsiteY62" fmla="*/ 512466 h 1417916"/>
              <a:gd name="connsiteX63" fmla="*/ 3396343 w 6782637"/>
              <a:gd name="connsiteY63" fmla="*/ 492369 h 1417916"/>
              <a:gd name="connsiteX64" fmla="*/ 3486778 w 6782637"/>
              <a:gd name="connsiteY64" fmla="*/ 411982 h 1417916"/>
              <a:gd name="connsiteX65" fmla="*/ 3526971 w 6782637"/>
              <a:gd name="connsiteY65" fmla="*/ 401934 h 1417916"/>
              <a:gd name="connsiteX66" fmla="*/ 3547068 w 6782637"/>
              <a:gd name="connsiteY66" fmla="*/ 371789 h 1417916"/>
              <a:gd name="connsiteX67" fmla="*/ 3587261 w 6782637"/>
              <a:gd name="connsiteY67" fmla="*/ 351692 h 1417916"/>
              <a:gd name="connsiteX68" fmla="*/ 3617406 w 6782637"/>
              <a:gd name="connsiteY68" fmla="*/ 331595 h 1417916"/>
              <a:gd name="connsiteX69" fmla="*/ 3687745 w 6782637"/>
              <a:gd name="connsiteY69" fmla="*/ 301450 h 1417916"/>
              <a:gd name="connsiteX70" fmla="*/ 3748035 w 6782637"/>
              <a:gd name="connsiteY70" fmla="*/ 291402 h 1417916"/>
              <a:gd name="connsiteX71" fmla="*/ 3808325 w 6782637"/>
              <a:gd name="connsiteY71" fmla="*/ 271305 h 1417916"/>
              <a:gd name="connsiteX72" fmla="*/ 3999244 w 6782637"/>
              <a:gd name="connsiteY72" fmla="*/ 241160 h 1417916"/>
              <a:gd name="connsiteX73" fmla="*/ 4079631 w 6782637"/>
              <a:gd name="connsiteY73" fmla="*/ 221063 h 1417916"/>
              <a:gd name="connsiteX74" fmla="*/ 4119824 w 6782637"/>
              <a:gd name="connsiteY74" fmla="*/ 211015 h 1417916"/>
              <a:gd name="connsiteX75" fmla="*/ 4240404 w 6782637"/>
              <a:gd name="connsiteY75" fmla="*/ 200967 h 1417916"/>
              <a:gd name="connsiteX76" fmla="*/ 4280598 w 6782637"/>
              <a:gd name="connsiteY76" fmla="*/ 190918 h 1417916"/>
              <a:gd name="connsiteX77" fmla="*/ 4330839 w 6782637"/>
              <a:gd name="connsiteY77" fmla="*/ 180870 h 1417916"/>
              <a:gd name="connsiteX78" fmla="*/ 4360984 w 6782637"/>
              <a:gd name="connsiteY78" fmla="*/ 170822 h 1417916"/>
              <a:gd name="connsiteX79" fmla="*/ 4572000 w 6782637"/>
              <a:gd name="connsiteY79" fmla="*/ 180870 h 1417916"/>
              <a:gd name="connsiteX80" fmla="*/ 4612193 w 6782637"/>
              <a:gd name="connsiteY80" fmla="*/ 190918 h 1417916"/>
              <a:gd name="connsiteX81" fmla="*/ 4712677 w 6782637"/>
              <a:gd name="connsiteY81" fmla="*/ 231112 h 1417916"/>
              <a:gd name="connsiteX82" fmla="*/ 4783015 w 6782637"/>
              <a:gd name="connsiteY82" fmla="*/ 271305 h 1417916"/>
              <a:gd name="connsiteX83" fmla="*/ 4813160 w 6782637"/>
              <a:gd name="connsiteY83" fmla="*/ 311499 h 1417916"/>
              <a:gd name="connsiteX84" fmla="*/ 4853354 w 6782637"/>
              <a:gd name="connsiteY84" fmla="*/ 331595 h 1417916"/>
              <a:gd name="connsiteX85" fmla="*/ 4863402 w 6782637"/>
              <a:gd name="connsiteY85" fmla="*/ 361740 h 1417916"/>
              <a:gd name="connsiteX86" fmla="*/ 4893547 w 6782637"/>
              <a:gd name="connsiteY86" fmla="*/ 391885 h 1417916"/>
              <a:gd name="connsiteX87" fmla="*/ 4933740 w 6782637"/>
              <a:gd name="connsiteY87" fmla="*/ 482321 h 1417916"/>
              <a:gd name="connsiteX88" fmla="*/ 4973934 w 6782637"/>
              <a:gd name="connsiteY88" fmla="*/ 512466 h 1417916"/>
              <a:gd name="connsiteX89" fmla="*/ 4994031 w 6782637"/>
              <a:gd name="connsiteY89" fmla="*/ 542611 h 1417916"/>
              <a:gd name="connsiteX90" fmla="*/ 5024176 w 6782637"/>
              <a:gd name="connsiteY90" fmla="*/ 582804 h 1417916"/>
              <a:gd name="connsiteX91" fmla="*/ 5064369 w 6782637"/>
              <a:gd name="connsiteY91" fmla="*/ 653143 h 1417916"/>
              <a:gd name="connsiteX92" fmla="*/ 5104562 w 6782637"/>
              <a:gd name="connsiteY92" fmla="*/ 723481 h 1417916"/>
              <a:gd name="connsiteX93" fmla="*/ 5144756 w 6782637"/>
              <a:gd name="connsiteY93" fmla="*/ 793820 h 1417916"/>
              <a:gd name="connsiteX94" fmla="*/ 5215094 w 6782637"/>
              <a:gd name="connsiteY94" fmla="*/ 884255 h 1417916"/>
              <a:gd name="connsiteX95" fmla="*/ 5255288 w 6782637"/>
              <a:gd name="connsiteY95" fmla="*/ 904351 h 1417916"/>
              <a:gd name="connsiteX96" fmla="*/ 5265336 w 6782637"/>
              <a:gd name="connsiteY96" fmla="*/ 934496 h 1417916"/>
              <a:gd name="connsiteX97" fmla="*/ 5335675 w 6782637"/>
              <a:gd name="connsiteY97" fmla="*/ 964641 h 1417916"/>
              <a:gd name="connsiteX98" fmla="*/ 5345723 w 6782637"/>
              <a:gd name="connsiteY98" fmla="*/ 994787 h 1417916"/>
              <a:gd name="connsiteX99" fmla="*/ 5385916 w 6782637"/>
              <a:gd name="connsiteY99" fmla="*/ 1004835 h 1417916"/>
              <a:gd name="connsiteX100" fmla="*/ 5416061 w 6782637"/>
              <a:gd name="connsiteY100" fmla="*/ 1014883 h 1417916"/>
              <a:gd name="connsiteX101" fmla="*/ 5456255 w 6782637"/>
              <a:gd name="connsiteY101" fmla="*/ 1034980 h 1417916"/>
              <a:gd name="connsiteX102" fmla="*/ 5486400 w 6782637"/>
              <a:gd name="connsiteY102" fmla="*/ 1055077 h 1417916"/>
              <a:gd name="connsiteX103" fmla="*/ 5526593 w 6782637"/>
              <a:gd name="connsiteY103" fmla="*/ 1065125 h 1417916"/>
              <a:gd name="connsiteX104" fmla="*/ 5586883 w 6782637"/>
              <a:gd name="connsiteY104" fmla="*/ 1085222 h 1417916"/>
              <a:gd name="connsiteX105" fmla="*/ 5647173 w 6782637"/>
              <a:gd name="connsiteY105" fmla="*/ 1105318 h 1417916"/>
              <a:gd name="connsiteX106" fmla="*/ 5677318 w 6782637"/>
              <a:gd name="connsiteY106" fmla="*/ 1115367 h 1417916"/>
              <a:gd name="connsiteX107" fmla="*/ 5717512 w 6782637"/>
              <a:gd name="connsiteY107" fmla="*/ 1125415 h 1417916"/>
              <a:gd name="connsiteX108" fmla="*/ 5797899 w 6782637"/>
              <a:gd name="connsiteY108" fmla="*/ 1155560 h 1417916"/>
              <a:gd name="connsiteX109" fmla="*/ 5888334 w 6782637"/>
              <a:gd name="connsiteY109" fmla="*/ 1185705 h 1417916"/>
              <a:gd name="connsiteX110" fmla="*/ 5988817 w 6782637"/>
              <a:gd name="connsiteY110" fmla="*/ 1225899 h 1417916"/>
              <a:gd name="connsiteX111" fmla="*/ 6018962 w 6782637"/>
              <a:gd name="connsiteY111" fmla="*/ 1235947 h 1417916"/>
              <a:gd name="connsiteX112" fmla="*/ 6129494 w 6782637"/>
              <a:gd name="connsiteY112" fmla="*/ 1276140 h 1417916"/>
              <a:gd name="connsiteX113" fmla="*/ 6159639 w 6782637"/>
              <a:gd name="connsiteY113" fmla="*/ 1286189 h 1417916"/>
              <a:gd name="connsiteX114" fmla="*/ 6189784 w 6782637"/>
              <a:gd name="connsiteY114" fmla="*/ 1306285 h 1417916"/>
              <a:gd name="connsiteX115" fmla="*/ 6250075 w 6782637"/>
              <a:gd name="connsiteY115" fmla="*/ 1316334 h 1417916"/>
              <a:gd name="connsiteX116" fmla="*/ 6320413 w 6782637"/>
              <a:gd name="connsiteY116" fmla="*/ 1346479 h 1417916"/>
              <a:gd name="connsiteX117" fmla="*/ 6400800 w 6782637"/>
              <a:gd name="connsiteY117" fmla="*/ 1366576 h 1417916"/>
              <a:gd name="connsiteX118" fmla="*/ 6461090 w 6782637"/>
              <a:gd name="connsiteY118" fmla="*/ 1386672 h 1417916"/>
              <a:gd name="connsiteX119" fmla="*/ 6521380 w 6782637"/>
              <a:gd name="connsiteY119" fmla="*/ 1396721 h 1417916"/>
              <a:gd name="connsiteX120" fmla="*/ 6611815 w 6782637"/>
              <a:gd name="connsiteY120" fmla="*/ 1416817 h 1417916"/>
              <a:gd name="connsiteX121" fmla="*/ 6782637 w 6782637"/>
              <a:gd name="connsiteY121" fmla="*/ 1416817 h 1417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</a:cxnLst>
            <a:rect l="l" t="t" r="r" b="b"/>
            <a:pathLst>
              <a:path w="6782637" h="1417916">
                <a:moveTo>
                  <a:pt x="0" y="0"/>
                </a:moveTo>
                <a:cubicBezTo>
                  <a:pt x="16747" y="6699"/>
                  <a:pt x="34109" y="12030"/>
                  <a:pt x="50242" y="20096"/>
                </a:cubicBezTo>
                <a:cubicBezTo>
                  <a:pt x="61044" y="25497"/>
                  <a:pt x="69287" y="35436"/>
                  <a:pt x="80387" y="40193"/>
                </a:cubicBezTo>
                <a:cubicBezTo>
                  <a:pt x="93080" y="45633"/>
                  <a:pt x="107352" y="46273"/>
                  <a:pt x="120580" y="50241"/>
                </a:cubicBezTo>
                <a:cubicBezTo>
                  <a:pt x="140870" y="56328"/>
                  <a:pt x="180870" y="70338"/>
                  <a:pt x="180870" y="70338"/>
                </a:cubicBezTo>
                <a:cubicBezTo>
                  <a:pt x="233331" y="105312"/>
                  <a:pt x="187710" y="80425"/>
                  <a:pt x="261257" y="100483"/>
                </a:cubicBezTo>
                <a:cubicBezTo>
                  <a:pt x="281694" y="106057"/>
                  <a:pt x="300576" y="117584"/>
                  <a:pt x="321547" y="120580"/>
                </a:cubicBezTo>
                <a:cubicBezTo>
                  <a:pt x="412055" y="133509"/>
                  <a:pt x="368524" y="126734"/>
                  <a:pt x="452176" y="140677"/>
                </a:cubicBezTo>
                <a:cubicBezTo>
                  <a:pt x="462224" y="147376"/>
                  <a:pt x="471285" y="155868"/>
                  <a:pt x="482321" y="160773"/>
                </a:cubicBezTo>
                <a:cubicBezTo>
                  <a:pt x="501679" y="169376"/>
                  <a:pt x="542611" y="180870"/>
                  <a:pt x="542611" y="180870"/>
                </a:cubicBezTo>
                <a:cubicBezTo>
                  <a:pt x="616055" y="229833"/>
                  <a:pt x="523708" y="170068"/>
                  <a:pt x="612949" y="221063"/>
                </a:cubicBezTo>
                <a:cubicBezTo>
                  <a:pt x="623434" y="227055"/>
                  <a:pt x="631994" y="236403"/>
                  <a:pt x="643094" y="241160"/>
                </a:cubicBezTo>
                <a:cubicBezTo>
                  <a:pt x="655788" y="246600"/>
                  <a:pt x="669890" y="247859"/>
                  <a:pt x="683288" y="251209"/>
                </a:cubicBezTo>
                <a:cubicBezTo>
                  <a:pt x="693336" y="261257"/>
                  <a:pt x="701869" y="273094"/>
                  <a:pt x="713433" y="281354"/>
                </a:cubicBezTo>
                <a:cubicBezTo>
                  <a:pt x="759755" y="314441"/>
                  <a:pt x="744930" y="287021"/>
                  <a:pt x="783771" y="321547"/>
                </a:cubicBezTo>
                <a:cubicBezTo>
                  <a:pt x="874904" y="402555"/>
                  <a:pt x="807967" y="363790"/>
                  <a:pt x="884255" y="401934"/>
                </a:cubicBezTo>
                <a:cubicBezTo>
                  <a:pt x="980357" y="530069"/>
                  <a:pt x="826241" y="333872"/>
                  <a:pt x="974690" y="482321"/>
                </a:cubicBezTo>
                <a:cubicBezTo>
                  <a:pt x="1042470" y="550101"/>
                  <a:pt x="1008017" y="533624"/>
                  <a:pt x="1065125" y="552659"/>
                </a:cubicBezTo>
                <a:lnTo>
                  <a:pt x="1125415" y="643094"/>
                </a:lnTo>
                <a:lnTo>
                  <a:pt x="1145512" y="673239"/>
                </a:lnTo>
                <a:cubicBezTo>
                  <a:pt x="1152211" y="683287"/>
                  <a:pt x="1160208" y="692582"/>
                  <a:pt x="1165609" y="703384"/>
                </a:cubicBezTo>
                <a:cubicBezTo>
                  <a:pt x="1192060" y="756288"/>
                  <a:pt x="1175113" y="732986"/>
                  <a:pt x="1215850" y="773723"/>
                </a:cubicBezTo>
                <a:cubicBezTo>
                  <a:pt x="1233942" y="827995"/>
                  <a:pt x="1214741" y="785373"/>
                  <a:pt x="1266092" y="844061"/>
                </a:cubicBezTo>
                <a:cubicBezTo>
                  <a:pt x="1277120" y="856665"/>
                  <a:pt x="1285338" y="871539"/>
                  <a:pt x="1296237" y="884255"/>
                </a:cubicBezTo>
                <a:cubicBezTo>
                  <a:pt x="1305485" y="895044"/>
                  <a:pt x="1317285" y="903483"/>
                  <a:pt x="1326382" y="914400"/>
                </a:cubicBezTo>
                <a:cubicBezTo>
                  <a:pt x="1334113" y="923678"/>
                  <a:pt x="1337310" y="936686"/>
                  <a:pt x="1346479" y="944545"/>
                </a:cubicBezTo>
                <a:cubicBezTo>
                  <a:pt x="1361308" y="957255"/>
                  <a:pt x="1379974" y="964642"/>
                  <a:pt x="1396721" y="974690"/>
                </a:cubicBezTo>
                <a:cubicBezTo>
                  <a:pt x="1403420" y="988088"/>
                  <a:pt x="1407460" y="1003186"/>
                  <a:pt x="1416817" y="1014883"/>
                </a:cubicBezTo>
                <a:cubicBezTo>
                  <a:pt x="1434572" y="1037076"/>
                  <a:pt x="1477108" y="1075173"/>
                  <a:pt x="1477108" y="1075173"/>
                </a:cubicBezTo>
                <a:cubicBezTo>
                  <a:pt x="1480457" y="1088571"/>
                  <a:pt x="1477391" y="1105602"/>
                  <a:pt x="1487156" y="1115367"/>
                </a:cubicBezTo>
                <a:cubicBezTo>
                  <a:pt x="1496921" y="1125132"/>
                  <a:pt x="1514997" y="1119239"/>
                  <a:pt x="1527349" y="1125415"/>
                </a:cubicBezTo>
                <a:cubicBezTo>
                  <a:pt x="1542328" y="1132905"/>
                  <a:pt x="1553915" y="1145826"/>
                  <a:pt x="1567543" y="1155560"/>
                </a:cubicBezTo>
                <a:cubicBezTo>
                  <a:pt x="1577370" y="1162579"/>
                  <a:pt x="1586886" y="1170256"/>
                  <a:pt x="1597688" y="1175657"/>
                </a:cubicBezTo>
                <a:cubicBezTo>
                  <a:pt x="1607162" y="1180394"/>
                  <a:pt x="1617785" y="1182356"/>
                  <a:pt x="1627833" y="1185705"/>
                </a:cubicBezTo>
                <a:cubicBezTo>
                  <a:pt x="1637881" y="1195753"/>
                  <a:pt x="1646154" y="1207967"/>
                  <a:pt x="1657978" y="1215850"/>
                </a:cubicBezTo>
                <a:cubicBezTo>
                  <a:pt x="1666791" y="1221725"/>
                  <a:pt x="1678649" y="1221162"/>
                  <a:pt x="1688123" y="1225899"/>
                </a:cubicBezTo>
                <a:cubicBezTo>
                  <a:pt x="1698925" y="1231300"/>
                  <a:pt x="1708220" y="1239296"/>
                  <a:pt x="1718268" y="1245995"/>
                </a:cubicBezTo>
                <a:cubicBezTo>
                  <a:pt x="1798655" y="1242646"/>
                  <a:pt x="1879371" y="1243953"/>
                  <a:pt x="1959428" y="1235947"/>
                </a:cubicBezTo>
                <a:cubicBezTo>
                  <a:pt x="1980507" y="1233839"/>
                  <a:pt x="1999621" y="1222549"/>
                  <a:pt x="2019718" y="1215850"/>
                </a:cubicBezTo>
                <a:lnTo>
                  <a:pt x="2049864" y="1205802"/>
                </a:lnTo>
                <a:cubicBezTo>
                  <a:pt x="2059912" y="1202453"/>
                  <a:pt x="2069733" y="1198323"/>
                  <a:pt x="2080009" y="1195754"/>
                </a:cubicBezTo>
                <a:cubicBezTo>
                  <a:pt x="2204559" y="1164614"/>
                  <a:pt x="2009227" y="1214542"/>
                  <a:pt x="2180492" y="1165609"/>
                </a:cubicBezTo>
                <a:cubicBezTo>
                  <a:pt x="2203938" y="1158910"/>
                  <a:pt x="2227698" y="1153223"/>
                  <a:pt x="2250831" y="1145512"/>
                </a:cubicBezTo>
                <a:cubicBezTo>
                  <a:pt x="2267943" y="1139808"/>
                  <a:pt x="2283497" y="1129471"/>
                  <a:pt x="2301072" y="1125415"/>
                </a:cubicBezTo>
                <a:cubicBezTo>
                  <a:pt x="2327385" y="1119343"/>
                  <a:pt x="2354663" y="1118716"/>
                  <a:pt x="2381459" y="1115367"/>
                </a:cubicBezTo>
                <a:cubicBezTo>
                  <a:pt x="2394857" y="1112017"/>
                  <a:pt x="2408171" y="1108314"/>
                  <a:pt x="2421653" y="1105318"/>
                </a:cubicBezTo>
                <a:cubicBezTo>
                  <a:pt x="2438325" y="1101613"/>
                  <a:pt x="2455903" y="1101267"/>
                  <a:pt x="2471894" y="1095270"/>
                </a:cubicBezTo>
                <a:cubicBezTo>
                  <a:pt x="2483202" y="1091030"/>
                  <a:pt x="2491553" y="1081165"/>
                  <a:pt x="2502039" y="1075173"/>
                </a:cubicBezTo>
                <a:cubicBezTo>
                  <a:pt x="2560922" y="1041526"/>
                  <a:pt x="2523411" y="1069957"/>
                  <a:pt x="2572378" y="1034980"/>
                </a:cubicBezTo>
                <a:cubicBezTo>
                  <a:pt x="2577524" y="1031304"/>
                  <a:pt x="2630877" y="989812"/>
                  <a:pt x="2642716" y="984738"/>
                </a:cubicBezTo>
                <a:cubicBezTo>
                  <a:pt x="2655410" y="979298"/>
                  <a:pt x="2669512" y="978039"/>
                  <a:pt x="2682910" y="974690"/>
                </a:cubicBezTo>
                <a:cubicBezTo>
                  <a:pt x="2754691" y="926836"/>
                  <a:pt x="2719768" y="940354"/>
                  <a:pt x="2783393" y="924448"/>
                </a:cubicBezTo>
                <a:cubicBezTo>
                  <a:pt x="2830306" y="877535"/>
                  <a:pt x="2794721" y="909178"/>
                  <a:pt x="2843683" y="874206"/>
                </a:cubicBezTo>
                <a:cubicBezTo>
                  <a:pt x="2857311" y="864472"/>
                  <a:pt x="2869675" y="852937"/>
                  <a:pt x="2883877" y="844061"/>
                </a:cubicBezTo>
                <a:cubicBezTo>
                  <a:pt x="2923193" y="819489"/>
                  <a:pt x="2921023" y="831528"/>
                  <a:pt x="2954215" y="803868"/>
                </a:cubicBezTo>
                <a:cubicBezTo>
                  <a:pt x="2965132" y="794771"/>
                  <a:pt x="2973571" y="782971"/>
                  <a:pt x="2984360" y="773723"/>
                </a:cubicBezTo>
                <a:cubicBezTo>
                  <a:pt x="2997076" y="762824"/>
                  <a:pt x="3010834" y="753182"/>
                  <a:pt x="3024554" y="743578"/>
                </a:cubicBezTo>
                <a:cubicBezTo>
                  <a:pt x="3024639" y="743519"/>
                  <a:pt x="3099873" y="693365"/>
                  <a:pt x="3114989" y="683288"/>
                </a:cubicBezTo>
                <a:lnTo>
                  <a:pt x="3145134" y="663191"/>
                </a:lnTo>
                <a:cubicBezTo>
                  <a:pt x="3155182" y="656492"/>
                  <a:pt x="3163822" y="646913"/>
                  <a:pt x="3175279" y="643094"/>
                </a:cubicBezTo>
                <a:lnTo>
                  <a:pt x="3205424" y="633046"/>
                </a:lnTo>
                <a:cubicBezTo>
                  <a:pt x="3278316" y="535855"/>
                  <a:pt x="3196665" y="628836"/>
                  <a:pt x="3265714" y="582804"/>
                </a:cubicBezTo>
                <a:cubicBezTo>
                  <a:pt x="3364962" y="516639"/>
                  <a:pt x="3195611" y="592735"/>
                  <a:pt x="3356149" y="512466"/>
                </a:cubicBezTo>
                <a:cubicBezTo>
                  <a:pt x="3369547" y="505767"/>
                  <a:pt x="3384646" y="501727"/>
                  <a:pt x="3396343" y="492369"/>
                </a:cubicBezTo>
                <a:cubicBezTo>
                  <a:pt x="3421081" y="472579"/>
                  <a:pt x="3451721" y="427007"/>
                  <a:pt x="3486778" y="411982"/>
                </a:cubicBezTo>
                <a:cubicBezTo>
                  <a:pt x="3499471" y="406542"/>
                  <a:pt x="3513573" y="405283"/>
                  <a:pt x="3526971" y="401934"/>
                </a:cubicBezTo>
                <a:cubicBezTo>
                  <a:pt x="3533670" y="391886"/>
                  <a:pt x="3537790" y="379520"/>
                  <a:pt x="3547068" y="371789"/>
                </a:cubicBezTo>
                <a:cubicBezTo>
                  <a:pt x="3558575" y="362200"/>
                  <a:pt x="3574256" y="359124"/>
                  <a:pt x="3587261" y="351692"/>
                </a:cubicBezTo>
                <a:cubicBezTo>
                  <a:pt x="3597746" y="345700"/>
                  <a:pt x="3606920" y="337587"/>
                  <a:pt x="3617406" y="331595"/>
                </a:cubicBezTo>
                <a:cubicBezTo>
                  <a:pt x="3636949" y="320428"/>
                  <a:pt x="3664691" y="306573"/>
                  <a:pt x="3687745" y="301450"/>
                </a:cubicBezTo>
                <a:cubicBezTo>
                  <a:pt x="3707634" y="297030"/>
                  <a:pt x="3728269" y="296343"/>
                  <a:pt x="3748035" y="291402"/>
                </a:cubicBezTo>
                <a:cubicBezTo>
                  <a:pt x="3768586" y="286264"/>
                  <a:pt x="3787354" y="274301"/>
                  <a:pt x="3808325" y="271305"/>
                </a:cubicBezTo>
                <a:cubicBezTo>
                  <a:pt x="3845799" y="265952"/>
                  <a:pt x="3981244" y="247160"/>
                  <a:pt x="3999244" y="241160"/>
                </a:cubicBezTo>
                <a:cubicBezTo>
                  <a:pt x="4053110" y="223205"/>
                  <a:pt x="4006880" y="237230"/>
                  <a:pt x="4079631" y="221063"/>
                </a:cubicBezTo>
                <a:cubicBezTo>
                  <a:pt x="4093112" y="218067"/>
                  <a:pt x="4106121" y="212728"/>
                  <a:pt x="4119824" y="211015"/>
                </a:cubicBezTo>
                <a:cubicBezTo>
                  <a:pt x="4159845" y="206013"/>
                  <a:pt x="4200211" y="204316"/>
                  <a:pt x="4240404" y="200967"/>
                </a:cubicBezTo>
                <a:cubicBezTo>
                  <a:pt x="4253802" y="197617"/>
                  <a:pt x="4267116" y="193914"/>
                  <a:pt x="4280598" y="190918"/>
                </a:cubicBezTo>
                <a:cubicBezTo>
                  <a:pt x="4297270" y="187213"/>
                  <a:pt x="4314270" y="185012"/>
                  <a:pt x="4330839" y="180870"/>
                </a:cubicBezTo>
                <a:cubicBezTo>
                  <a:pt x="4341115" y="178301"/>
                  <a:pt x="4350936" y="174171"/>
                  <a:pt x="4360984" y="170822"/>
                </a:cubicBezTo>
                <a:cubicBezTo>
                  <a:pt x="4431323" y="174171"/>
                  <a:pt x="4501806" y="175255"/>
                  <a:pt x="4572000" y="180870"/>
                </a:cubicBezTo>
                <a:cubicBezTo>
                  <a:pt x="4585766" y="181971"/>
                  <a:pt x="4598965" y="186950"/>
                  <a:pt x="4612193" y="190918"/>
                </a:cubicBezTo>
                <a:cubicBezTo>
                  <a:pt x="4646883" y="201325"/>
                  <a:pt x="4681686" y="211743"/>
                  <a:pt x="4712677" y="231112"/>
                </a:cubicBezTo>
                <a:cubicBezTo>
                  <a:pt x="4782200" y="274564"/>
                  <a:pt x="4723791" y="251564"/>
                  <a:pt x="4783015" y="271305"/>
                </a:cubicBezTo>
                <a:cubicBezTo>
                  <a:pt x="4793063" y="284703"/>
                  <a:pt x="4800444" y="300600"/>
                  <a:pt x="4813160" y="311499"/>
                </a:cubicBezTo>
                <a:cubicBezTo>
                  <a:pt x="4824533" y="321247"/>
                  <a:pt x="4842762" y="321003"/>
                  <a:pt x="4853354" y="331595"/>
                </a:cubicBezTo>
                <a:cubicBezTo>
                  <a:pt x="4860844" y="339084"/>
                  <a:pt x="4857527" y="352927"/>
                  <a:pt x="4863402" y="361740"/>
                </a:cubicBezTo>
                <a:cubicBezTo>
                  <a:pt x="4871285" y="373564"/>
                  <a:pt x="4883499" y="381837"/>
                  <a:pt x="4893547" y="391885"/>
                </a:cubicBezTo>
                <a:cubicBezTo>
                  <a:pt x="4903503" y="431710"/>
                  <a:pt x="4903319" y="447554"/>
                  <a:pt x="4933740" y="482321"/>
                </a:cubicBezTo>
                <a:cubicBezTo>
                  <a:pt x="4944768" y="494925"/>
                  <a:pt x="4962092" y="500624"/>
                  <a:pt x="4973934" y="512466"/>
                </a:cubicBezTo>
                <a:cubicBezTo>
                  <a:pt x="4982474" y="521005"/>
                  <a:pt x="4987012" y="532784"/>
                  <a:pt x="4994031" y="542611"/>
                </a:cubicBezTo>
                <a:cubicBezTo>
                  <a:pt x="5003765" y="556239"/>
                  <a:pt x="5014128" y="569406"/>
                  <a:pt x="5024176" y="582804"/>
                </a:cubicBezTo>
                <a:cubicBezTo>
                  <a:pt x="5054908" y="675004"/>
                  <a:pt x="5003537" y="531478"/>
                  <a:pt x="5064369" y="653143"/>
                </a:cubicBezTo>
                <a:cubicBezTo>
                  <a:pt x="5104853" y="734111"/>
                  <a:pt x="5036880" y="655799"/>
                  <a:pt x="5104562" y="723481"/>
                </a:cubicBezTo>
                <a:cubicBezTo>
                  <a:pt x="5122141" y="793791"/>
                  <a:pt x="5100645" y="737104"/>
                  <a:pt x="5144756" y="793820"/>
                </a:cubicBezTo>
                <a:cubicBezTo>
                  <a:pt x="5170726" y="827210"/>
                  <a:pt x="5180876" y="859814"/>
                  <a:pt x="5215094" y="884255"/>
                </a:cubicBezTo>
                <a:cubicBezTo>
                  <a:pt x="5227283" y="892961"/>
                  <a:pt x="5241890" y="897652"/>
                  <a:pt x="5255288" y="904351"/>
                </a:cubicBezTo>
                <a:cubicBezTo>
                  <a:pt x="5258637" y="914399"/>
                  <a:pt x="5257847" y="927006"/>
                  <a:pt x="5265336" y="934496"/>
                </a:cubicBezTo>
                <a:cubicBezTo>
                  <a:pt x="5277755" y="946915"/>
                  <a:pt x="5317658" y="958636"/>
                  <a:pt x="5335675" y="964641"/>
                </a:cubicBezTo>
                <a:cubicBezTo>
                  <a:pt x="5339024" y="974690"/>
                  <a:pt x="5337452" y="988170"/>
                  <a:pt x="5345723" y="994787"/>
                </a:cubicBezTo>
                <a:cubicBezTo>
                  <a:pt x="5356507" y="1003414"/>
                  <a:pt x="5372637" y="1001041"/>
                  <a:pt x="5385916" y="1004835"/>
                </a:cubicBezTo>
                <a:cubicBezTo>
                  <a:pt x="5396100" y="1007745"/>
                  <a:pt x="5406326" y="1010711"/>
                  <a:pt x="5416061" y="1014883"/>
                </a:cubicBezTo>
                <a:cubicBezTo>
                  <a:pt x="5429829" y="1020784"/>
                  <a:pt x="5443249" y="1027548"/>
                  <a:pt x="5456255" y="1034980"/>
                </a:cubicBezTo>
                <a:cubicBezTo>
                  <a:pt x="5466740" y="1040972"/>
                  <a:pt x="5475300" y="1050320"/>
                  <a:pt x="5486400" y="1055077"/>
                </a:cubicBezTo>
                <a:cubicBezTo>
                  <a:pt x="5499093" y="1060517"/>
                  <a:pt x="5513365" y="1061157"/>
                  <a:pt x="5526593" y="1065125"/>
                </a:cubicBezTo>
                <a:cubicBezTo>
                  <a:pt x="5546883" y="1071212"/>
                  <a:pt x="5566786" y="1078523"/>
                  <a:pt x="5586883" y="1085222"/>
                </a:cubicBezTo>
                <a:lnTo>
                  <a:pt x="5647173" y="1105318"/>
                </a:lnTo>
                <a:cubicBezTo>
                  <a:pt x="5657221" y="1108668"/>
                  <a:pt x="5667042" y="1112798"/>
                  <a:pt x="5677318" y="1115367"/>
                </a:cubicBezTo>
                <a:lnTo>
                  <a:pt x="5717512" y="1125415"/>
                </a:lnTo>
                <a:cubicBezTo>
                  <a:pt x="5799738" y="1166529"/>
                  <a:pt x="5715808" y="1128196"/>
                  <a:pt x="5797899" y="1155560"/>
                </a:cubicBezTo>
                <a:cubicBezTo>
                  <a:pt x="5911415" y="1193399"/>
                  <a:pt x="5792012" y="1161626"/>
                  <a:pt x="5888334" y="1185705"/>
                </a:cubicBezTo>
                <a:cubicBezTo>
                  <a:pt x="5947473" y="1215275"/>
                  <a:pt x="5914319" y="1201066"/>
                  <a:pt x="5988817" y="1225899"/>
                </a:cubicBezTo>
                <a:lnTo>
                  <a:pt x="6018962" y="1235947"/>
                </a:lnTo>
                <a:cubicBezTo>
                  <a:pt x="6082162" y="1278079"/>
                  <a:pt x="6014356" y="1237758"/>
                  <a:pt x="6129494" y="1276140"/>
                </a:cubicBezTo>
                <a:cubicBezTo>
                  <a:pt x="6139542" y="1279490"/>
                  <a:pt x="6150165" y="1281452"/>
                  <a:pt x="6159639" y="1286189"/>
                </a:cubicBezTo>
                <a:cubicBezTo>
                  <a:pt x="6170441" y="1291590"/>
                  <a:pt x="6178327" y="1302466"/>
                  <a:pt x="6189784" y="1306285"/>
                </a:cubicBezTo>
                <a:cubicBezTo>
                  <a:pt x="6209113" y="1312728"/>
                  <a:pt x="6229978" y="1312984"/>
                  <a:pt x="6250075" y="1316334"/>
                </a:cubicBezTo>
                <a:cubicBezTo>
                  <a:pt x="6283018" y="1332806"/>
                  <a:pt x="6287883" y="1337607"/>
                  <a:pt x="6320413" y="1346479"/>
                </a:cubicBezTo>
                <a:cubicBezTo>
                  <a:pt x="6347060" y="1353746"/>
                  <a:pt x="6374597" y="1357842"/>
                  <a:pt x="6400800" y="1366576"/>
                </a:cubicBezTo>
                <a:cubicBezTo>
                  <a:pt x="6420897" y="1373275"/>
                  <a:pt x="6440195" y="1383189"/>
                  <a:pt x="6461090" y="1386672"/>
                </a:cubicBezTo>
                <a:cubicBezTo>
                  <a:pt x="6481187" y="1390022"/>
                  <a:pt x="6501491" y="1392301"/>
                  <a:pt x="6521380" y="1396721"/>
                </a:cubicBezTo>
                <a:cubicBezTo>
                  <a:pt x="6576259" y="1408917"/>
                  <a:pt x="6530679" y="1413289"/>
                  <a:pt x="6611815" y="1416817"/>
                </a:cubicBezTo>
                <a:cubicBezTo>
                  <a:pt x="6668702" y="1419290"/>
                  <a:pt x="6725696" y="1416817"/>
                  <a:pt x="6782637" y="1416817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Freeform 36"/>
          <p:cNvSpPr/>
          <p:nvPr/>
        </p:nvSpPr>
        <p:spPr>
          <a:xfrm>
            <a:off x="1858945" y="1613347"/>
            <a:ext cx="5139732" cy="1096511"/>
          </a:xfrm>
          <a:custGeom>
            <a:avLst/>
            <a:gdLst>
              <a:gd name="connsiteX0" fmla="*/ 6852976 w 6852976"/>
              <a:gd name="connsiteY0" fmla="*/ 1446962 h 1462015"/>
              <a:gd name="connsiteX1" fmla="*/ 6621864 w 6852976"/>
              <a:gd name="connsiteY1" fmla="*/ 1446962 h 1462015"/>
              <a:gd name="connsiteX2" fmla="*/ 6591719 w 6852976"/>
              <a:gd name="connsiteY2" fmla="*/ 1426866 h 1462015"/>
              <a:gd name="connsiteX3" fmla="*/ 6531429 w 6852976"/>
              <a:gd name="connsiteY3" fmla="*/ 1416817 h 1462015"/>
              <a:gd name="connsiteX4" fmla="*/ 6491236 w 6852976"/>
              <a:gd name="connsiteY4" fmla="*/ 1406769 h 1462015"/>
              <a:gd name="connsiteX5" fmla="*/ 6461091 w 6852976"/>
              <a:gd name="connsiteY5" fmla="*/ 1396721 h 1462015"/>
              <a:gd name="connsiteX6" fmla="*/ 6320414 w 6852976"/>
              <a:gd name="connsiteY6" fmla="*/ 1376624 h 1462015"/>
              <a:gd name="connsiteX7" fmla="*/ 6250075 w 6852976"/>
              <a:gd name="connsiteY7" fmla="*/ 1356527 h 1462015"/>
              <a:gd name="connsiteX8" fmla="*/ 6169688 w 6852976"/>
              <a:gd name="connsiteY8" fmla="*/ 1336431 h 1462015"/>
              <a:gd name="connsiteX9" fmla="*/ 6129495 w 6852976"/>
              <a:gd name="connsiteY9" fmla="*/ 1316334 h 1462015"/>
              <a:gd name="connsiteX10" fmla="*/ 6079253 w 6852976"/>
              <a:gd name="connsiteY10" fmla="*/ 1286189 h 1462015"/>
              <a:gd name="connsiteX11" fmla="*/ 5978770 w 6852976"/>
              <a:gd name="connsiteY11" fmla="*/ 1245995 h 1462015"/>
              <a:gd name="connsiteX12" fmla="*/ 5908431 w 6852976"/>
              <a:gd name="connsiteY12" fmla="*/ 1205802 h 1462015"/>
              <a:gd name="connsiteX13" fmla="*/ 5838093 w 6852976"/>
              <a:gd name="connsiteY13" fmla="*/ 1165609 h 1462015"/>
              <a:gd name="connsiteX14" fmla="*/ 5807948 w 6852976"/>
              <a:gd name="connsiteY14" fmla="*/ 1155560 h 1462015"/>
              <a:gd name="connsiteX15" fmla="*/ 5767754 w 6852976"/>
              <a:gd name="connsiteY15" fmla="*/ 1135464 h 1462015"/>
              <a:gd name="connsiteX16" fmla="*/ 5737609 w 6852976"/>
              <a:gd name="connsiteY16" fmla="*/ 1125415 h 1462015"/>
              <a:gd name="connsiteX17" fmla="*/ 5627077 w 6852976"/>
              <a:gd name="connsiteY17" fmla="*/ 1085222 h 1462015"/>
              <a:gd name="connsiteX18" fmla="*/ 5566787 w 6852976"/>
              <a:gd name="connsiteY18" fmla="*/ 1065125 h 1462015"/>
              <a:gd name="connsiteX19" fmla="*/ 5536642 w 6852976"/>
              <a:gd name="connsiteY19" fmla="*/ 1055077 h 1462015"/>
              <a:gd name="connsiteX20" fmla="*/ 5466304 w 6852976"/>
              <a:gd name="connsiteY20" fmla="*/ 1034980 h 1462015"/>
              <a:gd name="connsiteX21" fmla="*/ 5426110 w 6852976"/>
              <a:gd name="connsiteY21" fmla="*/ 1014883 h 1462015"/>
              <a:gd name="connsiteX22" fmla="*/ 5395965 w 6852976"/>
              <a:gd name="connsiteY22" fmla="*/ 1004835 h 1462015"/>
              <a:gd name="connsiteX23" fmla="*/ 5365820 w 6852976"/>
              <a:gd name="connsiteY23" fmla="*/ 974690 h 1462015"/>
              <a:gd name="connsiteX24" fmla="*/ 5335675 w 6852976"/>
              <a:gd name="connsiteY24" fmla="*/ 954593 h 1462015"/>
              <a:gd name="connsiteX25" fmla="*/ 5275385 w 6852976"/>
              <a:gd name="connsiteY25" fmla="*/ 904351 h 1462015"/>
              <a:gd name="connsiteX26" fmla="*/ 5205047 w 6852976"/>
              <a:gd name="connsiteY26" fmla="*/ 834013 h 1462015"/>
              <a:gd name="connsiteX27" fmla="*/ 5124660 w 6852976"/>
              <a:gd name="connsiteY27" fmla="*/ 763675 h 1462015"/>
              <a:gd name="connsiteX28" fmla="*/ 5104563 w 6852976"/>
              <a:gd name="connsiteY28" fmla="*/ 733529 h 1462015"/>
              <a:gd name="connsiteX29" fmla="*/ 5064370 w 6852976"/>
              <a:gd name="connsiteY29" fmla="*/ 683288 h 1462015"/>
              <a:gd name="connsiteX30" fmla="*/ 5034225 w 6852976"/>
              <a:gd name="connsiteY30" fmla="*/ 653143 h 1462015"/>
              <a:gd name="connsiteX31" fmla="*/ 4983983 w 6852976"/>
              <a:gd name="connsiteY31" fmla="*/ 572756 h 1462015"/>
              <a:gd name="connsiteX32" fmla="*/ 4953838 w 6852976"/>
              <a:gd name="connsiteY32" fmla="*/ 532562 h 1462015"/>
              <a:gd name="connsiteX33" fmla="*/ 4923693 w 6852976"/>
              <a:gd name="connsiteY33" fmla="*/ 502417 h 1462015"/>
              <a:gd name="connsiteX34" fmla="*/ 4863403 w 6852976"/>
              <a:gd name="connsiteY34" fmla="*/ 442127 h 1462015"/>
              <a:gd name="connsiteX35" fmla="*/ 4783016 w 6852976"/>
              <a:gd name="connsiteY35" fmla="*/ 371789 h 1462015"/>
              <a:gd name="connsiteX36" fmla="*/ 4722726 w 6852976"/>
              <a:gd name="connsiteY36" fmla="*/ 331595 h 1462015"/>
              <a:gd name="connsiteX37" fmla="*/ 4692581 w 6852976"/>
              <a:gd name="connsiteY37" fmla="*/ 301450 h 1462015"/>
              <a:gd name="connsiteX38" fmla="*/ 4652387 w 6852976"/>
              <a:gd name="connsiteY38" fmla="*/ 291402 h 1462015"/>
              <a:gd name="connsiteX39" fmla="*/ 4612194 w 6852976"/>
              <a:gd name="connsiteY39" fmla="*/ 271305 h 1462015"/>
              <a:gd name="connsiteX40" fmla="*/ 4572000 w 6852976"/>
              <a:gd name="connsiteY40" fmla="*/ 261257 h 1462015"/>
              <a:gd name="connsiteX41" fmla="*/ 4541855 w 6852976"/>
              <a:gd name="connsiteY41" fmla="*/ 241160 h 1462015"/>
              <a:gd name="connsiteX42" fmla="*/ 4471517 w 6852976"/>
              <a:gd name="connsiteY42" fmla="*/ 231112 h 1462015"/>
              <a:gd name="connsiteX43" fmla="*/ 4260502 w 6852976"/>
              <a:gd name="connsiteY43" fmla="*/ 211015 h 1462015"/>
              <a:gd name="connsiteX44" fmla="*/ 3748036 w 6852976"/>
              <a:gd name="connsiteY44" fmla="*/ 221064 h 1462015"/>
              <a:gd name="connsiteX45" fmla="*/ 3707842 w 6852976"/>
              <a:gd name="connsiteY45" fmla="*/ 241160 h 1462015"/>
              <a:gd name="connsiteX46" fmla="*/ 3637504 w 6852976"/>
              <a:gd name="connsiteY46" fmla="*/ 291402 h 1462015"/>
              <a:gd name="connsiteX47" fmla="*/ 3607359 w 6852976"/>
              <a:gd name="connsiteY47" fmla="*/ 311499 h 1462015"/>
              <a:gd name="connsiteX48" fmla="*/ 3547069 w 6852976"/>
              <a:gd name="connsiteY48" fmla="*/ 361740 h 1462015"/>
              <a:gd name="connsiteX49" fmla="*/ 3516923 w 6852976"/>
              <a:gd name="connsiteY49" fmla="*/ 371789 h 1462015"/>
              <a:gd name="connsiteX50" fmla="*/ 3486778 w 6852976"/>
              <a:gd name="connsiteY50" fmla="*/ 391886 h 1462015"/>
              <a:gd name="connsiteX51" fmla="*/ 3456633 w 6852976"/>
              <a:gd name="connsiteY51" fmla="*/ 422031 h 1462015"/>
              <a:gd name="connsiteX52" fmla="*/ 3406392 w 6852976"/>
              <a:gd name="connsiteY52" fmla="*/ 432079 h 1462015"/>
              <a:gd name="connsiteX53" fmla="*/ 3356150 w 6852976"/>
              <a:gd name="connsiteY53" fmla="*/ 452176 h 1462015"/>
              <a:gd name="connsiteX54" fmla="*/ 3315956 w 6852976"/>
              <a:gd name="connsiteY54" fmla="*/ 472272 h 1462015"/>
              <a:gd name="connsiteX55" fmla="*/ 3225521 w 6852976"/>
              <a:gd name="connsiteY55" fmla="*/ 502417 h 1462015"/>
              <a:gd name="connsiteX56" fmla="*/ 3195376 w 6852976"/>
              <a:gd name="connsiteY56" fmla="*/ 512466 h 1462015"/>
              <a:gd name="connsiteX57" fmla="*/ 3114989 w 6852976"/>
              <a:gd name="connsiteY57" fmla="*/ 552659 h 1462015"/>
              <a:gd name="connsiteX58" fmla="*/ 3024554 w 6852976"/>
              <a:gd name="connsiteY58" fmla="*/ 572756 h 1462015"/>
              <a:gd name="connsiteX59" fmla="*/ 2934119 w 6852976"/>
              <a:gd name="connsiteY59" fmla="*/ 643094 h 1462015"/>
              <a:gd name="connsiteX60" fmla="*/ 2893926 w 6852976"/>
              <a:gd name="connsiteY60" fmla="*/ 673239 h 1462015"/>
              <a:gd name="connsiteX61" fmla="*/ 2873829 w 6852976"/>
              <a:gd name="connsiteY61" fmla="*/ 703384 h 1462015"/>
              <a:gd name="connsiteX62" fmla="*/ 2833636 w 6852976"/>
              <a:gd name="connsiteY62" fmla="*/ 733529 h 1462015"/>
              <a:gd name="connsiteX63" fmla="*/ 2793442 w 6852976"/>
              <a:gd name="connsiteY63" fmla="*/ 773723 h 1462015"/>
              <a:gd name="connsiteX64" fmla="*/ 2753249 w 6852976"/>
              <a:gd name="connsiteY64" fmla="*/ 823965 h 1462015"/>
              <a:gd name="connsiteX65" fmla="*/ 2733152 w 6852976"/>
              <a:gd name="connsiteY65" fmla="*/ 854110 h 1462015"/>
              <a:gd name="connsiteX66" fmla="*/ 2692959 w 6852976"/>
              <a:gd name="connsiteY66" fmla="*/ 894303 h 1462015"/>
              <a:gd name="connsiteX67" fmla="*/ 2662814 w 6852976"/>
              <a:gd name="connsiteY67" fmla="*/ 914400 h 1462015"/>
              <a:gd name="connsiteX68" fmla="*/ 2632669 w 6852976"/>
              <a:gd name="connsiteY68" fmla="*/ 944545 h 1462015"/>
              <a:gd name="connsiteX69" fmla="*/ 2592475 w 6852976"/>
              <a:gd name="connsiteY69" fmla="*/ 964642 h 1462015"/>
              <a:gd name="connsiteX70" fmla="*/ 2552282 w 6852976"/>
              <a:gd name="connsiteY70" fmla="*/ 1004835 h 1462015"/>
              <a:gd name="connsiteX71" fmla="*/ 2512088 w 6852976"/>
              <a:gd name="connsiteY71" fmla="*/ 1024932 h 1462015"/>
              <a:gd name="connsiteX72" fmla="*/ 2451798 w 6852976"/>
              <a:gd name="connsiteY72" fmla="*/ 1045028 h 1462015"/>
              <a:gd name="connsiteX73" fmla="*/ 2321170 w 6852976"/>
              <a:gd name="connsiteY73" fmla="*/ 1095270 h 1462015"/>
              <a:gd name="connsiteX74" fmla="*/ 1637882 w 6852976"/>
              <a:gd name="connsiteY74" fmla="*/ 1095270 h 1462015"/>
              <a:gd name="connsiteX75" fmla="*/ 1527350 w 6852976"/>
              <a:gd name="connsiteY75" fmla="*/ 1065125 h 1462015"/>
              <a:gd name="connsiteX76" fmla="*/ 1487156 w 6852976"/>
              <a:gd name="connsiteY76" fmla="*/ 1055077 h 1462015"/>
              <a:gd name="connsiteX77" fmla="*/ 1457011 w 6852976"/>
              <a:gd name="connsiteY77" fmla="*/ 1034980 h 1462015"/>
              <a:gd name="connsiteX78" fmla="*/ 1386673 w 6852976"/>
              <a:gd name="connsiteY78" fmla="*/ 1014883 h 1462015"/>
              <a:gd name="connsiteX79" fmla="*/ 1346480 w 6852976"/>
              <a:gd name="connsiteY79" fmla="*/ 994787 h 1462015"/>
              <a:gd name="connsiteX80" fmla="*/ 1276141 w 6852976"/>
              <a:gd name="connsiteY80" fmla="*/ 974690 h 1462015"/>
              <a:gd name="connsiteX81" fmla="*/ 1185706 w 6852976"/>
              <a:gd name="connsiteY81" fmla="*/ 924448 h 1462015"/>
              <a:gd name="connsiteX82" fmla="*/ 1115367 w 6852976"/>
              <a:gd name="connsiteY82" fmla="*/ 874206 h 1462015"/>
              <a:gd name="connsiteX83" fmla="*/ 1075174 w 6852976"/>
              <a:gd name="connsiteY83" fmla="*/ 854110 h 1462015"/>
              <a:gd name="connsiteX84" fmla="*/ 964642 w 6852976"/>
              <a:gd name="connsiteY84" fmla="*/ 773723 h 1462015"/>
              <a:gd name="connsiteX85" fmla="*/ 894304 w 6852976"/>
              <a:gd name="connsiteY85" fmla="*/ 713433 h 1462015"/>
              <a:gd name="connsiteX86" fmla="*/ 834014 w 6852976"/>
              <a:gd name="connsiteY86" fmla="*/ 673239 h 1462015"/>
              <a:gd name="connsiteX87" fmla="*/ 753627 w 6852976"/>
              <a:gd name="connsiteY87" fmla="*/ 612949 h 1462015"/>
              <a:gd name="connsiteX88" fmla="*/ 683288 w 6852976"/>
              <a:gd name="connsiteY88" fmla="*/ 572756 h 1462015"/>
              <a:gd name="connsiteX89" fmla="*/ 653143 w 6852976"/>
              <a:gd name="connsiteY89" fmla="*/ 542611 h 1462015"/>
              <a:gd name="connsiteX90" fmla="*/ 542611 w 6852976"/>
              <a:gd name="connsiteY90" fmla="*/ 472272 h 1462015"/>
              <a:gd name="connsiteX91" fmla="*/ 472273 w 6852976"/>
              <a:gd name="connsiteY91" fmla="*/ 422031 h 1462015"/>
              <a:gd name="connsiteX92" fmla="*/ 371789 w 6852976"/>
              <a:gd name="connsiteY92" fmla="*/ 331595 h 1462015"/>
              <a:gd name="connsiteX93" fmla="*/ 341644 w 6852976"/>
              <a:gd name="connsiteY93" fmla="*/ 311499 h 1462015"/>
              <a:gd name="connsiteX94" fmla="*/ 301451 w 6852976"/>
              <a:gd name="connsiteY94" fmla="*/ 281354 h 1462015"/>
              <a:gd name="connsiteX95" fmla="*/ 231112 w 6852976"/>
              <a:gd name="connsiteY95" fmla="*/ 211015 h 1462015"/>
              <a:gd name="connsiteX96" fmla="*/ 150726 w 6852976"/>
              <a:gd name="connsiteY96" fmla="*/ 150725 h 1462015"/>
              <a:gd name="connsiteX97" fmla="*/ 90436 w 6852976"/>
              <a:gd name="connsiteY97" fmla="*/ 100483 h 1462015"/>
              <a:gd name="connsiteX98" fmla="*/ 30145 w 6852976"/>
              <a:gd name="connsiteY98" fmla="*/ 40193 h 1462015"/>
              <a:gd name="connsiteX99" fmla="*/ 0 w 6852976"/>
              <a:gd name="connsiteY99" fmla="*/ 0 h 1462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6852976" h="1462015">
                <a:moveTo>
                  <a:pt x="6852976" y="1446962"/>
                </a:moveTo>
                <a:cubicBezTo>
                  <a:pt x="6757777" y="1466003"/>
                  <a:pt x="6769394" y="1468038"/>
                  <a:pt x="6621864" y="1446962"/>
                </a:cubicBezTo>
                <a:cubicBezTo>
                  <a:pt x="6609909" y="1445254"/>
                  <a:pt x="6603176" y="1430685"/>
                  <a:pt x="6591719" y="1426866"/>
                </a:cubicBezTo>
                <a:cubicBezTo>
                  <a:pt x="6572391" y="1420423"/>
                  <a:pt x="6551407" y="1420813"/>
                  <a:pt x="6531429" y="1416817"/>
                </a:cubicBezTo>
                <a:cubicBezTo>
                  <a:pt x="6517887" y="1414109"/>
                  <a:pt x="6504515" y="1410563"/>
                  <a:pt x="6491236" y="1406769"/>
                </a:cubicBezTo>
                <a:cubicBezTo>
                  <a:pt x="6481052" y="1403859"/>
                  <a:pt x="6471431" y="1399019"/>
                  <a:pt x="6461091" y="1396721"/>
                </a:cubicBezTo>
                <a:cubicBezTo>
                  <a:pt x="6404151" y="1384068"/>
                  <a:pt x="6381271" y="1386767"/>
                  <a:pt x="6320414" y="1376624"/>
                </a:cubicBezTo>
                <a:cubicBezTo>
                  <a:pt x="6277362" y="1369449"/>
                  <a:pt x="6287632" y="1366770"/>
                  <a:pt x="6250075" y="1356527"/>
                </a:cubicBezTo>
                <a:cubicBezTo>
                  <a:pt x="6223428" y="1349260"/>
                  <a:pt x="6196484" y="1343130"/>
                  <a:pt x="6169688" y="1336431"/>
                </a:cubicBezTo>
                <a:cubicBezTo>
                  <a:pt x="6156290" y="1329732"/>
                  <a:pt x="6142589" y="1323609"/>
                  <a:pt x="6129495" y="1316334"/>
                </a:cubicBezTo>
                <a:cubicBezTo>
                  <a:pt x="6112422" y="1306849"/>
                  <a:pt x="6097100" y="1294121"/>
                  <a:pt x="6079253" y="1286189"/>
                </a:cubicBezTo>
                <a:cubicBezTo>
                  <a:pt x="5968476" y="1236954"/>
                  <a:pt x="6130787" y="1337204"/>
                  <a:pt x="5978770" y="1245995"/>
                </a:cubicBezTo>
                <a:cubicBezTo>
                  <a:pt x="5902729" y="1200371"/>
                  <a:pt x="5971776" y="1226916"/>
                  <a:pt x="5908431" y="1205802"/>
                </a:cubicBezTo>
                <a:cubicBezTo>
                  <a:pt x="5878154" y="1185617"/>
                  <a:pt x="5873793" y="1180909"/>
                  <a:pt x="5838093" y="1165609"/>
                </a:cubicBezTo>
                <a:cubicBezTo>
                  <a:pt x="5828357" y="1161437"/>
                  <a:pt x="5817684" y="1159732"/>
                  <a:pt x="5807948" y="1155560"/>
                </a:cubicBezTo>
                <a:cubicBezTo>
                  <a:pt x="5794180" y="1149659"/>
                  <a:pt x="5781522" y="1141365"/>
                  <a:pt x="5767754" y="1135464"/>
                </a:cubicBezTo>
                <a:cubicBezTo>
                  <a:pt x="5758018" y="1131292"/>
                  <a:pt x="5747527" y="1129134"/>
                  <a:pt x="5737609" y="1125415"/>
                </a:cubicBezTo>
                <a:cubicBezTo>
                  <a:pt x="5625757" y="1083469"/>
                  <a:pt x="5753736" y="1127442"/>
                  <a:pt x="5627077" y="1085222"/>
                </a:cubicBezTo>
                <a:lnTo>
                  <a:pt x="5566787" y="1065125"/>
                </a:lnTo>
                <a:cubicBezTo>
                  <a:pt x="5556739" y="1061776"/>
                  <a:pt x="5546826" y="1057987"/>
                  <a:pt x="5536642" y="1055077"/>
                </a:cubicBezTo>
                <a:cubicBezTo>
                  <a:pt x="5513196" y="1048378"/>
                  <a:pt x="5489220" y="1043313"/>
                  <a:pt x="5466304" y="1034980"/>
                </a:cubicBezTo>
                <a:cubicBezTo>
                  <a:pt x="5452226" y="1029861"/>
                  <a:pt x="5439878" y="1020784"/>
                  <a:pt x="5426110" y="1014883"/>
                </a:cubicBezTo>
                <a:cubicBezTo>
                  <a:pt x="5416375" y="1010711"/>
                  <a:pt x="5406013" y="1008184"/>
                  <a:pt x="5395965" y="1004835"/>
                </a:cubicBezTo>
                <a:cubicBezTo>
                  <a:pt x="5385917" y="994787"/>
                  <a:pt x="5376737" y="983787"/>
                  <a:pt x="5365820" y="974690"/>
                </a:cubicBezTo>
                <a:cubicBezTo>
                  <a:pt x="5356542" y="966959"/>
                  <a:pt x="5344214" y="963132"/>
                  <a:pt x="5335675" y="954593"/>
                </a:cubicBezTo>
                <a:cubicBezTo>
                  <a:pt x="5280925" y="899843"/>
                  <a:pt x="5332960" y="923544"/>
                  <a:pt x="5275385" y="904351"/>
                </a:cubicBezTo>
                <a:cubicBezTo>
                  <a:pt x="5251939" y="880905"/>
                  <a:pt x="5231573" y="853907"/>
                  <a:pt x="5205047" y="834013"/>
                </a:cubicBezTo>
                <a:cubicBezTo>
                  <a:pt x="5168093" y="806298"/>
                  <a:pt x="5155881" y="800100"/>
                  <a:pt x="5124660" y="763675"/>
                </a:cubicBezTo>
                <a:cubicBezTo>
                  <a:pt x="5116800" y="754505"/>
                  <a:pt x="5111809" y="743191"/>
                  <a:pt x="5104563" y="733529"/>
                </a:cubicBezTo>
                <a:cubicBezTo>
                  <a:pt x="5091695" y="716372"/>
                  <a:pt x="5078493" y="699428"/>
                  <a:pt x="5064370" y="683288"/>
                </a:cubicBezTo>
                <a:cubicBezTo>
                  <a:pt x="5055012" y="672594"/>
                  <a:pt x="5043322" y="664060"/>
                  <a:pt x="5034225" y="653143"/>
                </a:cubicBezTo>
                <a:cubicBezTo>
                  <a:pt x="5021732" y="638152"/>
                  <a:pt x="4990523" y="582567"/>
                  <a:pt x="4983983" y="572756"/>
                </a:cubicBezTo>
                <a:cubicBezTo>
                  <a:pt x="4974693" y="558821"/>
                  <a:pt x="4964737" y="545278"/>
                  <a:pt x="4953838" y="532562"/>
                </a:cubicBezTo>
                <a:cubicBezTo>
                  <a:pt x="4944590" y="521773"/>
                  <a:pt x="4931953" y="513981"/>
                  <a:pt x="4923693" y="502417"/>
                </a:cubicBezTo>
                <a:cubicBezTo>
                  <a:pt x="4879033" y="439894"/>
                  <a:pt x="4934857" y="477855"/>
                  <a:pt x="4863403" y="442127"/>
                </a:cubicBezTo>
                <a:cubicBezTo>
                  <a:pt x="4815549" y="370346"/>
                  <a:pt x="4846641" y="387695"/>
                  <a:pt x="4783016" y="371789"/>
                </a:cubicBezTo>
                <a:cubicBezTo>
                  <a:pt x="4762919" y="358391"/>
                  <a:pt x="4739805" y="348674"/>
                  <a:pt x="4722726" y="331595"/>
                </a:cubicBezTo>
                <a:cubicBezTo>
                  <a:pt x="4712678" y="321547"/>
                  <a:pt x="4704919" y="308500"/>
                  <a:pt x="4692581" y="301450"/>
                </a:cubicBezTo>
                <a:cubicBezTo>
                  <a:pt x="4680590" y="294598"/>
                  <a:pt x="4665785" y="294751"/>
                  <a:pt x="4652387" y="291402"/>
                </a:cubicBezTo>
                <a:cubicBezTo>
                  <a:pt x="4638989" y="284703"/>
                  <a:pt x="4626219" y="276565"/>
                  <a:pt x="4612194" y="271305"/>
                </a:cubicBezTo>
                <a:cubicBezTo>
                  <a:pt x="4599263" y="266456"/>
                  <a:pt x="4584694" y="266697"/>
                  <a:pt x="4572000" y="261257"/>
                </a:cubicBezTo>
                <a:cubicBezTo>
                  <a:pt x="4560900" y="256500"/>
                  <a:pt x="4553422" y="244630"/>
                  <a:pt x="4541855" y="241160"/>
                </a:cubicBezTo>
                <a:cubicBezTo>
                  <a:pt x="4519170" y="234354"/>
                  <a:pt x="4494926" y="234713"/>
                  <a:pt x="4471517" y="231112"/>
                </a:cubicBezTo>
                <a:cubicBezTo>
                  <a:pt x="4345388" y="211708"/>
                  <a:pt x="4471522" y="225084"/>
                  <a:pt x="4260502" y="211015"/>
                </a:cubicBezTo>
                <a:cubicBezTo>
                  <a:pt x="4089680" y="214365"/>
                  <a:pt x="3918637" y="211759"/>
                  <a:pt x="3748036" y="221064"/>
                </a:cubicBezTo>
                <a:cubicBezTo>
                  <a:pt x="3733079" y="221880"/>
                  <a:pt x="3720848" y="233728"/>
                  <a:pt x="3707842" y="241160"/>
                </a:cubicBezTo>
                <a:cubicBezTo>
                  <a:pt x="3684166" y="254689"/>
                  <a:pt x="3659065" y="276001"/>
                  <a:pt x="3637504" y="291402"/>
                </a:cubicBezTo>
                <a:cubicBezTo>
                  <a:pt x="3627677" y="298421"/>
                  <a:pt x="3616637" y="303768"/>
                  <a:pt x="3607359" y="311499"/>
                </a:cubicBezTo>
                <a:cubicBezTo>
                  <a:pt x="3574023" y="339279"/>
                  <a:pt x="3584492" y="343029"/>
                  <a:pt x="3547069" y="361740"/>
                </a:cubicBezTo>
                <a:cubicBezTo>
                  <a:pt x="3537595" y="366477"/>
                  <a:pt x="3526397" y="367052"/>
                  <a:pt x="3516923" y="371789"/>
                </a:cubicBezTo>
                <a:cubicBezTo>
                  <a:pt x="3506121" y="377190"/>
                  <a:pt x="3496056" y="384155"/>
                  <a:pt x="3486778" y="391886"/>
                </a:cubicBezTo>
                <a:cubicBezTo>
                  <a:pt x="3475861" y="400983"/>
                  <a:pt x="3469343" y="415676"/>
                  <a:pt x="3456633" y="422031"/>
                </a:cubicBezTo>
                <a:cubicBezTo>
                  <a:pt x="3441357" y="429669"/>
                  <a:pt x="3423139" y="428730"/>
                  <a:pt x="3406392" y="432079"/>
                </a:cubicBezTo>
                <a:cubicBezTo>
                  <a:pt x="3389645" y="438778"/>
                  <a:pt x="3372633" y="444850"/>
                  <a:pt x="3356150" y="452176"/>
                </a:cubicBezTo>
                <a:cubicBezTo>
                  <a:pt x="3342462" y="458260"/>
                  <a:pt x="3329937" y="466895"/>
                  <a:pt x="3315956" y="472272"/>
                </a:cubicBezTo>
                <a:cubicBezTo>
                  <a:pt x="3286298" y="483679"/>
                  <a:pt x="3255666" y="492369"/>
                  <a:pt x="3225521" y="502417"/>
                </a:cubicBezTo>
                <a:cubicBezTo>
                  <a:pt x="3215473" y="505767"/>
                  <a:pt x="3204850" y="507729"/>
                  <a:pt x="3195376" y="512466"/>
                </a:cubicBezTo>
                <a:cubicBezTo>
                  <a:pt x="3168580" y="525864"/>
                  <a:pt x="3144053" y="545393"/>
                  <a:pt x="3114989" y="552659"/>
                </a:cubicBezTo>
                <a:cubicBezTo>
                  <a:pt x="3058227" y="566849"/>
                  <a:pt x="3088338" y="559998"/>
                  <a:pt x="3024554" y="572756"/>
                </a:cubicBezTo>
                <a:cubicBezTo>
                  <a:pt x="2892246" y="660960"/>
                  <a:pt x="3016758" y="572260"/>
                  <a:pt x="2934119" y="643094"/>
                </a:cubicBezTo>
                <a:cubicBezTo>
                  <a:pt x="2921404" y="653993"/>
                  <a:pt x="2905768" y="661397"/>
                  <a:pt x="2893926" y="673239"/>
                </a:cubicBezTo>
                <a:cubicBezTo>
                  <a:pt x="2885387" y="681778"/>
                  <a:pt x="2882368" y="694845"/>
                  <a:pt x="2873829" y="703384"/>
                </a:cubicBezTo>
                <a:cubicBezTo>
                  <a:pt x="2861987" y="715226"/>
                  <a:pt x="2846239" y="722501"/>
                  <a:pt x="2833636" y="733529"/>
                </a:cubicBezTo>
                <a:cubicBezTo>
                  <a:pt x="2819376" y="746006"/>
                  <a:pt x="2806840" y="760325"/>
                  <a:pt x="2793442" y="773723"/>
                </a:cubicBezTo>
                <a:cubicBezTo>
                  <a:pt x="2773881" y="832408"/>
                  <a:pt x="2798699" y="778515"/>
                  <a:pt x="2753249" y="823965"/>
                </a:cubicBezTo>
                <a:cubicBezTo>
                  <a:pt x="2744710" y="832504"/>
                  <a:pt x="2741011" y="844941"/>
                  <a:pt x="2733152" y="854110"/>
                </a:cubicBezTo>
                <a:cubicBezTo>
                  <a:pt x="2720821" y="868496"/>
                  <a:pt x="2707345" y="881972"/>
                  <a:pt x="2692959" y="894303"/>
                </a:cubicBezTo>
                <a:cubicBezTo>
                  <a:pt x="2683790" y="902162"/>
                  <a:pt x="2672092" y="906669"/>
                  <a:pt x="2662814" y="914400"/>
                </a:cubicBezTo>
                <a:cubicBezTo>
                  <a:pt x="2651897" y="923497"/>
                  <a:pt x="2644233" y="936285"/>
                  <a:pt x="2632669" y="944545"/>
                </a:cubicBezTo>
                <a:cubicBezTo>
                  <a:pt x="2620480" y="953252"/>
                  <a:pt x="2604459" y="955654"/>
                  <a:pt x="2592475" y="964642"/>
                </a:cubicBezTo>
                <a:cubicBezTo>
                  <a:pt x="2577317" y="976010"/>
                  <a:pt x="2567440" y="993467"/>
                  <a:pt x="2552282" y="1004835"/>
                </a:cubicBezTo>
                <a:cubicBezTo>
                  <a:pt x="2540298" y="1013823"/>
                  <a:pt x="2525996" y="1019369"/>
                  <a:pt x="2512088" y="1024932"/>
                </a:cubicBezTo>
                <a:cubicBezTo>
                  <a:pt x="2492419" y="1032799"/>
                  <a:pt x="2451798" y="1045028"/>
                  <a:pt x="2451798" y="1045028"/>
                </a:cubicBezTo>
                <a:cubicBezTo>
                  <a:pt x="2371802" y="1098360"/>
                  <a:pt x="2415419" y="1081806"/>
                  <a:pt x="2321170" y="1095270"/>
                </a:cubicBezTo>
                <a:cubicBezTo>
                  <a:pt x="2086675" y="1173432"/>
                  <a:pt x="2256036" y="1120674"/>
                  <a:pt x="1637882" y="1095270"/>
                </a:cubicBezTo>
                <a:cubicBezTo>
                  <a:pt x="1596044" y="1093551"/>
                  <a:pt x="1564975" y="1075874"/>
                  <a:pt x="1527350" y="1065125"/>
                </a:cubicBezTo>
                <a:cubicBezTo>
                  <a:pt x="1514071" y="1061331"/>
                  <a:pt x="1500554" y="1058426"/>
                  <a:pt x="1487156" y="1055077"/>
                </a:cubicBezTo>
                <a:cubicBezTo>
                  <a:pt x="1477108" y="1048378"/>
                  <a:pt x="1467813" y="1040381"/>
                  <a:pt x="1457011" y="1034980"/>
                </a:cubicBezTo>
                <a:cubicBezTo>
                  <a:pt x="1432728" y="1022838"/>
                  <a:pt x="1412416" y="1024537"/>
                  <a:pt x="1386673" y="1014883"/>
                </a:cubicBezTo>
                <a:cubicBezTo>
                  <a:pt x="1372648" y="1009623"/>
                  <a:pt x="1360248" y="1000687"/>
                  <a:pt x="1346480" y="994787"/>
                </a:cubicBezTo>
                <a:cubicBezTo>
                  <a:pt x="1326294" y="986136"/>
                  <a:pt x="1296543" y="979790"/>
                  <a:pt x="1276141" y="974690"/>
                </a:cubicBezTo>
                <a:cubicBezTo>
                  <a:pt x="1208196" y="929392"/>
                  <a:pt x="1292344" y="983691"/>
                  <a:pt x="1185706" y="924448"/>
                </a:cubicBezTo>
                <a:cubicBezTo>
                  <a:pt x="1147449" y="903194"/>
                  <a:pt x="1157148" y="900319"/>
                  <a:pt x="1115367" y="874206"/>
                </a:cubicBezTo>
                <a:cubicBezTo>
                  <a:pt x="1102665" y="866267"/>
                  <a:pt x="1088179" y="861542"/>
                  <a:pt x="1075174" y="854110"/>
                </a:cubicBezTo>
                <a:cubicBezTo>
                  <a:pt x="1048993" y="839150"/>
                  <a:pt x="966401" y="775482"/>
                  <a:pt x="964642" y="773723"/>
                </a:cubicBezTo>
                <a:cubicBezTo>
                  <a:pt x="929947" y="739028"/>
                  <a:pt x="937272" y="743511"/>
                  <a:pt x="894304" y="713433"/>
                </a:cubicBezTo>
                <a:cubicBezTo>
                  <a:pt x="874517" y="699582"/>
                  <a:pt x="852875" y="688327"/>
                  <a:pt x="834014" y="673239"/>
                </a:cubicBezTo>
                <a:cubicBezTo>
                  <a:pt x="727002" y="587631"/>
                  <a:pt x="828274" y="666268"/>
                  <a:pt x="753627" y="612949"/>
                </a:cubicBezTo>
                <a:cubicBezTo>
                  <a:pt x="700398" y="574929"/>
                  <a:pt x="732206" y="589061"/>
                  <a:pt x="683288" y="572756"/>
                </a:cubicBezTo>
                <a:cubicBezTo>
                  <a:pt x="673240" y="562708"/>
                  <a:pt x="664511" y="551137"/>
                  <a:pt x="653143" y="542611"/>
                </a:cubicBezTo>
                <a:cubicBezTo>
                  <a:pt x="622141" y="519359"/>
                  <a:pt x="569745" y="499406"/>
                  <a:pt x="542611" y="472272"/>
                </a:cubicBezTo>
                <a:cubicBezTo>
                  <a:pt x="494928" y="424589"/>
                  <a:pt x="520393" y="438070"/>
                  <a:pt x="472273" y="422031"/>
                </a:cubicBezTo>
                <a:cubicBezTo>
                  <a:pt x="375335" y="349327"/>
                  <a:pt x="501637" y="447014"/>
                  <a:pt x="371789" y="331595"/>
                </a:cubicBezTo>
                <a:cubicBezTo>
                  <a:pt x="362763" y="323572"/>
                  <a:pt x="351471" y="318518"/>
                  <a:pt x="341644" y="311499"/>
                </a:cubicBezTo>
                <a:cubicBezTo>
                  <a:pt x="328016" y="301765"/>
                  <a:pt x="313843" y="292619"/>
                  <a:pt x="301451" y="281354"/>
                </a:cubicBezTo>
                <a:cubicBezTo>
                  <a:pt x="276916" y="259049"/>
                  <a:pt x="257638" y="230910"/>
                  <a:pt x="231112" y="211015"/>
                </a:cubicBezTo>
                <a:cubicBezTo>
                  <a:pt x="204317" y="190918"/>
                  <a:pt x="170823" y="177520"/>
                  <a:pt x="150726" y="150725"/>
                </a:cubicBezTo>
                <a:cubicBezTo>
                  <a:pt x="114226" y="102058"/>
                  <a:pt x="136469" y="115828"/>
                  <a:pt x="90436" y="100483"/>
                </a:cubicBezTo>
                <a:cubicBezTo>
                  <a:pt x="70339" y="80386"/>
                  <a:pt x="45910" y="63841"/>
                  <a:pt x="30145" y="40193"/>
                </a:cubicBezTo>
                <a:cubicBezTo>
                  <a:pt x="7421" y="6107"/>
                  <a:pt x="18589" y="18587"/>
                  <a:pt x="0" y="0"/>
                </a:cubicBezTo>
              </a:path>
            </a:pathLst>
          </a:custGeom>
          <a:noFill/>
          <a:ln w="571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161775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4" grpId="1" animBg="1"/>
      <p:bldP spid="34" grpId="2" animBg="1"/>
      <p:bldP spid="35" grpId="0" animBg="1"/>
      <p:bldP spid="35" grpId="1" animBg="1"/>
      <p:bldP spid="3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Fragmentation in Reality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Fragmentation is expensive</a:t>
            </a:r>
          </a:p>
          <a:p>
            <a:pPr lvl="1"/>
            <a:r>
              <a:rPr lang="en-US" dirty="0"/>
              <a:t>Memory and CPU overhead for datagram reconstruction</a:t>
            </a:r>
          </a:p>
          <a:p>
            <a:pPr lvl="1"/>
            <a:r>
              <a:rPr lang="en-US" dirty="0"/>
              <a:t>Want to avoid fragmentation if possible</a:t>
            </a:r>
          </a:p>
          <a:p>
            <a:r>
              <a:rPr lang="en-US" dirty="0"/>
              <a:t>MTU discovery protocol</a:t>
            </a:r>
          </a:p>
          <a:p>
            <a:pPr lvl="1"/>
            <a:r>
              <a:rPr lang="en-US" dirty="0"/>
              <a:t>Send a packet with “don’t fragment” bit set</a:t>
            </a:r>
          </a:p>
          <a:p>
            <a:pPr lvl="1"/>
            <a:r>
              <a:rPr lang="en-US" dirty="0"/>
              <a:t>Keep decreasing message length until one arrives</a:t>
            </a:r>
          </a:p>
          <a:p>
            <a:pPr lvl="1"/>
            <a:r>
              <a:rPr lang="en-US" dirty="0"/>
              <a:t>May get “can’t fragment” error from a router, which will explicitly state the supported MTU</a:t>
            </a:r>
          </a:p>
          <a:p>
            <a:r>
              <a:rPr lang="en-US" dirty="0"/>
              <a:t>Router handling of fragments</a:t>
            </a:r>
          </a:p>
          <a:p>
            <a:pPr lvl="1"/>
            <a:r>
              <a:rPr lang="en-US" dirty="0"/>
              <a:t>Fast, specialized hardware handles the common case</a:t>
            </a:r>
          </a:p>
          <a:p>
            <a:pPr lvl="1"/>
            <a:r>
              <a:rPr lang="en-US" dirty="0"/>
              <a:t>Dedicated, general purpose CPU just for handling fragments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1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Addressing</a:t>
            </a:r>
          </a:p>
          <a:p>
            <a:pPr marL="908685" lvl="1" indent="-428625">
              <a:buFont typeface="Wingdings" pitchFamily="2" charset="2"/>
              <a:buChar char="q"/>
            </a:pPr>
            <a:r>
              <a:rPr lang="en-US" sz="2550" dirty="0"/>
              <a:t>Class-based</a:t>
            </a:r>
          </a:p>
          <a:p>
            <a:pPr marL="908685" lvl="1" indent="-428625">
              <a:buFont typeface="Wingdings" pitchFamily="2" charset="2"/>
              <a:buChar char="q"/>
            </a:pPr>
            <a:r>
              <a:rPr lang="en-US" sz="2550" dirty="0"/>
              <a:t>CIDR</a:t>
            </a:r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IPv4 Protocol Details</a:t>
            </a:r>
          </a:p>
          <a:p>
            <a:pPr marL="908685" lvl="1" indent="-428625">
              <a:buFont typeface="Wingdings" pitchFamily="2" charset="2"/>
              <a:buChar char="q"/>
            </a:pPr>
            <a:r>
              <a:rPr lang="en-US" sz="2400" dirty="0"/>
              <a:t>Packed Header</a:t>
            </a:r>
          </a:p>
          <a:p>
            <a:pPr marL="908685" lvl="1" indent="-428625">
              <a:buFont typeface="Wingdings" pitchFamily="2" charset="2"/>
              <a:buChar char="q"/>
            </a:pPr>
            <a:r>
              <a:rPr lang="en-US" sz="2400" dirty="0"/>
              <a:t>Fragmentation</a:t>
            </a:r>
          </a:p>
          <a:p>
            <a:pPr marL="428625" indent="-428625">
              <a:buFont typeface="Wingdings" pitchFamily="2" charset="2"/>
              <a:buChar char="q"/>
            </a:pPr>
            <a:r>
              <a:rPr lang="en-US" sz="3150" dirty="0"/>
              <a:t>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8386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IPv4 Address Space Crisis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the IPv4 address space is too small</a:t>
            </a:r>
          </a:p>
          <a:p>
            <a:pPr lvl="1"/>
            <a:r>
              <a:rPr lang="en-US" dirty="0"/>
              <a:t>2</a:t>
            </a:r>
            <a:r>
              <a:rPr lang="en-US" baseline="30000" dirty="0"/>
              <a:t>32</a:t>
            </a:r>
            <a:r>
              <a:rPr lang="en-US" dirty="0"/>
              <a:t> = 4,294,967,296 possible addresses</a:t>
            </a:r>
          </a:p>
          <a:p>
            <a:pPr lvl="1"/>
            <a:r>
              <a:rPr lang="en-US" dirty="0"/>
              <a:t>Less than one IP per person</a:t>
            </a:r>
          </a:p>
          <a:p>
            <a:r>
              <a:rPr lang="en-US" dirty="0"/>
              <a:t>Parts of the world have already run out of addresses</a:t>
            </a:r>
          </a:p>
          <a:p>
            <a:pPr lvl="1"/>
            <a:r>
              <a:rPr lang="en-US" dirty="0"/>
              <a:t>IANA assigned the last /8 block of addresses in 2011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7224148"/>
              </p:ext>
            </p:extLst>
          </p:nvPr>
        </p:nvGraphicFramePr>
        <p:xfrm>
          <a:off x="1362456" y="2943606"/>
          <a:ext cx="6023263" cy="1668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7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00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75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Region</a:t>
                      </a:r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Regional</a:t>
                      </a:r>
                      <a:r>
                        <a:rPr lang="en-US" sz="1000" baseline="0" dirty="0"/>
                        <a:t>  Internet Registry (RIR)</a:t>
                      </a:r>
                      <a:endParaRPr lang="en-US" sz="1000" dirty="0"/>
                    </a:p>
                  </a:txBody>
                  <a:tcPr marL="68580" marR="68580" marT="34290" marB="34290" anchor="b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Exhaustion Date</a:t>
                      </a:r>
                    </a:p>
                  </a:txBody>
                  <a:tcPr marL="68580" marR="68580" marT="34290" marB="3429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Asia/Pacific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APNIC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19 April 2011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Europe/Middle East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RIPE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14 September 2012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North America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ARIN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22 September 2015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South</a:t>
                      </a:r>
                      <a:r>
                        <a:rPr lang="en-US" sz="1000" baseline="0" dirty="0"/>
                        <a:t> America</a:t>
                      </a:r>
                      <a:endParaRPr lang="en-US" sz="10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LACNIC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10 June 2014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r>
                        <a:rPr lang="en-US" sz="1000" dirty="0"/>
                        <a:t>Africa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AFRINIC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000" dirty="0"/>
                        <a:t>Any day now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192637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IPv6, first introduced in 1998(!) </a:t>
            </a:r>
            <a:r>
              <a:rPr lang="en-US" i="1" dirty="0"/>
              <a:t>(actually earlier, but wasn’t called IPv6)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128-bit addresses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4.8 * 10</a:t>
            </a:r>
            <a:r>
              <a:rPr lang="en-US" baseline="30000" dirty="0">
                <a:solidFill>
                  <a:srgbClr val="0070C0"/>
                </a:solidFill>
              </a:rPr>
              <a:t>28</a:t>
            </a:r>
            <a:r>
              <a:rPr lang="en-US" dirty="0">
                <a:solidFill>
                  <a:srgbClr val="0070C0"/>
                </a:solidFill>
              </a:rPr>
              <a:t> addresses per person</a:t>
            </a:r>
          </a:p>
          <a:p>
            <a:r>
              <a:rPr lang="en-US" dirty="0"/>
              <a:t>Address format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8 groups of 16-bit values, separated by ‘:’</a:t>
            </a:r>
          </a:p>
          <a:p>
            <a:pPr lvl="1"/>
            <a:r>
              <a:rPr lang="en-US" dirty="0"/>
              <a:t>Leading zeroes in each group may be omitted</a:t>
            </a:r>
          </a:p>
          <a:p>
            <a:pPr lvl="1"/>
            <a:r>
              <a:rPr lang="en-US" dirty="0"/>
              <a:t>Groups of zeroes can be omitted using ‘::’</a:t>
            </a:r>
          </a:p>
          <a:p>
            <a:pPr marL="34290" indent="0">
              <a:buNone/>
            </a:pPr>
            <a:endParaRPr lang="en-US" sz="788" dirty="0"/>
          </a:p>
          <a:p>
            <a:pPr marL="34290" lvl="1" indent="0" algn="ctr">
              <a:spcBef>
                <a:spcPts val="525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2001:0db8:0000:0000:0000:ff00:0042:8329</a:t>
            </a:r>
          </a:p>
          <a:p>
            <a:pPr marL="34290" lvl="1" indent="0" algn="ctr">
              <a:spcBef>
                <a:spcPts val="525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2001:0db8:0:0:0:ff00:42:8329</a:t>
            </a:r>
          </a:p>
          <a:p>
            <a:pPr marL="34290" lvl="1" indent="0" algn="ctr">
              <a:spcBef>
                <a:spcPts val="525"/>
              </a:spcBef>
              <a:buClr>
                <a:schemeClr val="accent2"/>
              </a:buClr>
              <a:buSzPct val="60000"/>
              <a:buNone/>
            </a:pPr>
            <a:r>
              <a:rPr lang="en-US" dirty="0"/>
              <a:t>2001:0db8::ff00:42:8329</a:t>
            </a:r>
          </a:p>
          <a:p>
            <a:pPr marL="34290" lvl="1" indent="0" algn="ctr">
              <a:spcBef>
                <a:spcPts val="525"/>
              </a:spcBef>
              <a:buClr>
                <a:schemeClr val="accent2"/>
              </a:buClr>
              <a:buSzPct val="60000"/>
              <a:buNone/>
            </a:pPr>
            <a:endParaRPr lang="en-US" dirty="0"/>
          </a:p>
          <a:p>
            <a:pPr marL="34290" indent="0" algn="ctr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43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5689832" y="3687093"/>
            <a:ext cx="2489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cxnSpLocks/>
          </p:cNvCxnSpPr>
          <p:nvPr/>
        </p:nvCxnSpPr>
        <p:spPr>
          <a:xfrm>
            <a:off x="3712326" y="3687093"/>
            <a:ext cx="146650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4244340" y="3988707"/>
            <a:ext cx="54102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88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Trivia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knows the IP for </a:t>
            </a:r>
            <a:r>
              <a:rPr lang="en-US" dirty="0" err="1"/>
              <a:t>localhost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127.0.0.1</a:t>
            </a:r>
          </a:p>
          <a:p>
            <a:pPr marL="274320" lvl="1" indent="0">
              <a:buNone/>
            </a:pPr>
            <a:endParaRPr lang="en-US" dirty="0"/>
          </a:p>
          <a:p>
            <a:r>
              <a:rPr lang="en-US" dirty="0"/>
              <a:t>What is </a:t>
            </a:r>
            <a:r>
              <a:rPr lang="en-US" dirty="0" err="1"/>
              <a:t>localhost</a:t>
            </a:r>
            <a:r>
              <a:rPr lang="en-US" dirty="0"/>
              <a:t> in IPv6?</a:t>
            </a:r>
          </a:p>
          <a:p>
            <a:pPr lvl="1"/>
            <a:r>
              <a:rPr lang="en-US" dirty="0"/>
              <a:t>::1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3206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Double the size of IPv4 (320 bits vs. 160 bits)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89618" y="2063406"/>
            <a:ext cx="643094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/>
              <a:t>Version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2532711" y="2063405"/>
            <a:ext cx="1409830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DSCP/ECN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942542" y="2063404"/>
            <a:ext cx="3439755" cy="287739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Flow Label</a:t>
            </a:r>
          </a:p>
        </p:txBody>
      </p:sp>
      <p:sp>
        <p:nvSpPr>
          <p:cNvPr id="9" name="Rectangle 8"/>
          <p:cNvSpPr/>
          <p:nvPr/>
        </p:nvSpPr>
        <p:spPr>
          <a:xfrm>
            <a:off x="1665033" y="1695990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Rectangle 9"/>
          <p:cNvSpPr/>
          <p:nvPr/>
        </p:nvSpPr>
        <p:spPr>
          <a:xfrm>
            <a:off x="3028463" y="1695990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414004" y="1695990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15143" y="1695990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24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157712" y="1695989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31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308128" y="1695990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703592" y="1695988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966057" y="1695990"/>
            <a:ext cx="449170" cy="452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19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889619" y="2351145"/>
            <a:ext cx="2748970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Datagram Length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38588" y="2351147"/>
            <a:ext cx="1404072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/>
              <a:t>Next Header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039727" y="2351144"/>
            <a:ext cx="1342569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Hop Limit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87086" y="2638886"/>
            <a:ext cx="5495210" cy="1141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Source IP Address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890983" y="3781724"/>
            <a:ext cx="5495210" cy="11417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Destination IP Address</a:t>
            </a:r>
          </a:p>
        </p:txBody>
      </p:sp>
      <p:grpSp>
        <p:nvGrpSpPr>
          <p:cNvPr id="27" name="Group 26"/>
          <p:cNvGrpSpPr/>
          <p:nvPr/>
        </p:nvGrpSpPr>
        <p:grpSpPr>
          <a:xfrm flipH="1">
            <a:off x="1240176" y="2563788"/>
            <a:ext cx="1748054" cy="415498"/>
            <a:chOff x="1219204" y="4876799"/>
            <a:chExt cx="5181601" cy="2147470"/>
          </a:xfrm>
        </p:grpSpPr>
        <p:sp>
          <p:nvSpPr>
            <p:cNvPr id="28" name="Rectangular Callout 27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chemeClr val="accent2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19204" y="4876799"/>
              <a:ext cx="5181601" cy="214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Version = 6</a:t>
              </a:r>
            </a:p>
          </p:txBody>
        </p:sp>
      </p:grpSp>
      <p:grpSp>
        <p:nvGrpSpPr>
          <p:cNvPr id="41" name="Group 40"/>
          <p:cNvGrpSpPr/>
          <p:nvPr/>
        </p:nvGrpSpPr>
        <p:grpSpPr>
          <a:xfrm flipH="1">
            <a:off x="4578569" y="2563788"/>
            <a:ext cx="1748055" cy="1384996"/>
            <a:chOff x="1219204" y="4876795"/>
            <a:chExt cx="5181603" cy="5450005"/>
          </a:xfrm>
        </p:grpSpPr>
        <p:sp>
          <p:nvSpPr>
            <p:cNvPr id="42" name="Rectangular Callout 41"/>
            <p:cNvSpPr/>
            <p:nvPr/>
          </p:nvSpPr>
          <p:spPr>
            <a:xfrm>
              <a:off x="1219206" y="4876795"/>
              <a:ext cx="5181601" cy="5368680"/>
            </a:xfrm>
            <a:prstGeom prst="wedgeRectCallout">
              <a:avLst>
                <a:gd name="adj1" fmla="val -8478"/>
                <a:gd name="adj2" fmla="val -69014"/>
              </a:avLst>
            </a:prstGeom>
            <a:solidFill>
              <a:schemeClr val="accent2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219204" y="4876799"/>
              <a:ext cx="5181600" cy="54500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Groups packets into flows, used for QoS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 flipH="1">
            <a:off x="2051094" y="2817323"/>
            <a:ext cx="1874272" cy="415498"/>
            <a:chOff x="1219204" y="4876799"/>
            <a:chExt cx="5181601" cy="2147470"/>
          </a:xfrm>
        </p:grpSpPr>
        <p:sp>
          <p:nvSpPr>
            <p:cNvPr id="45" name="Rectangular Callout 44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chemeClr val="accent2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9204" y="4876799"/>
              <a:ext cx="5181601" cy="214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Same as IPv4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 flipH="1">
            <a:off x="4272760" y="2817323"/>
            <a:ext cx="1633499" cy="1061830"/>
            <a:chOff x="1219204" y="4876795"/>
            <a:chExt cx="5181603" cy="5487989"/>
          </a:xfrm>
        </p:grpSpPr>
        <p:sp>
          <p:nvSpPr>
            <p:cNvPr id="48" name="Rectangular Callout 47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-8478"/>
                <a:gd name="adj2" fmla="val -74425"/>
              </a:avLst>
            </a:prstGeom>
            <a:solidFill>
              <a:schemeClr val="accent2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1219204" y="4876800"/>
              <a:ext cx="5181600" cy="54879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Same as Protocol in IPv4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 flipH="1">
            <a:off x="6039727" y="2817322"/>
            <a:ext cx="1874273" cy="738665"/>
            <a:chOff x="1219204" y="4876795"/>
            <a:chExt cx="5181603" cy="5829636"/>
          </a:xfrm>
        </p:grpSpPr>
        <p:sp>
          <p:nvSpPr>
            <p:cNvPr id="51" name="Rectangular Callout 50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8598"/>
                <a:gd name="adj2" fmla="val -81226"/>
              </a:avLst>
            </a:prstGeom>
            <a:solidFill>
              <a:schemeClr val="accent2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219204" y="4876803"/>
              <a:ext cx="5181600" cy="58296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Same as TTL in IPv4</a:t>
              </a:r>
            </a:p>
          </p:txBody>
        </p:sp>
      </p:grpSp>
      <p:grpSp>
        <p:nvGrpSpPr>
          <p:cNvPr id="53" name="Group 52"/>
          <p:cNvGrpSpPr/>
          <p:nvPr/>
        </p:nvGrpSpPr>
        <p:grpSpPr>
          <a:xfrm flipH="1">
            <a:off x="2114202" y="2563789"/>
            <a:ext cx="1874272" cy="415498"/>
            <a:chOff x="1219204" y="4876799"/>
            <a:chExt cx="5181601" cy="2147470"/>
          </a:xfrm>
        </p:grpSpPr>
        <p:sp>
          <p:nvSpPr>
            <p:cNvPr id="54" name="Rectangular Callout 53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8478"/>
                <a:gd name="adj2" fmla="val -114038"/>
              </a:avLst>
            </a:prstGeom>
            <a:solidFill>
              <a:schemeClr val="accent2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219204" y="4876799"/>
              <a:ext cx="5181601" cy="21474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Same as IPv4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04119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Differences from IPv4 Header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Several header fields are missing in IPv6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Header length </a:t>
            </a:r>
            <a:r>
              <a:rPr lang="en-US" dirty="0"/>
              <a:t>– rolled into Next Header field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Checksum</a:t>
            </a:r>
            <a:r>
              <a:rPr lang="en-US" dirty="0"/>
              <a:t> – was useless, so why keep it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Identifier, Flags, Offset</a:t>
            </a:r>
          </a:p>
          <a:p>
            <a:pPr lvl="2"/>
            <a:r>
              <a:rPr lang="en-US" dirty="0"/>
              <a:t>IPv6 routers do not support fragmentation</a:t>
            </a:r>
          </a:p>
          <a:p>
            <a:pPr lvl="2"/>
            <a:r>
              <a:rPr lang="en-US" dirty="0"/>
              <a:t>Hosts are expected to use path MTU discovery</a:t>
            </a:r>
          </a:p>
          <a:p>
            <a:r>
              <a:rPr lang="en-US" dirty="0"/>
              <a:t>Reflects changing Internet priorities</a:t>
            </a:r>
          </a:p>
          <a:p>
            <a:pPr lvl="1"/>
            <a:r>
              <a:rPr lang="en-US" dirty="0"/>
              <a:t>Today’s networks are more homogeneous</a:t>
            </a:r>
          </a:p>
          <a:p>
            <a:pPr lvl="1"/>
            <a:r>
              <a:rPr lang="en-US" dirty="0"/>
              <a:t>Instead, routing cost and complexity dominate</a:t>
            </a:r>
          </a:p>
          <a:p>
            <a:r>
              <a:rPr lang="en-US" b="1" dirty="0"/>
              <a:t>No security vulnerabilities due to IP fragments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949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Performance Improvements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checksums to verify</a:t>
            </a:r>
          </a:p>
          <a:p>
            <a:r>
              <a:rPr lang="en-US" dirty="0"/>
              <a:t>No need for routers to handle fragmentation</a:t>
            </a:r>
          </a:p>
          <a:p>
            <a:r>
              <a:rPr lang="en-US" dirty="0"/>
              <a:t>Simplified routing table design</a:t>
            </a:r>
          </a:p>
          <a:p>
            <a:pPr lvl="1"/>
            <a:r>
              <a:rPr lang="en-US" dirty="0"/>
              <a:t>Address space is huge</a:t>
            </a:r>
          </a:p>
          <a:p>
            <a:pPr lvl="1"/>
            <a:r>
              <a:rPr lang="en-US" dirty="0"/>
              <a:t>No need </a:t>
            </a:r>
            <a:r>
              <a:rPr lang="en-US"/>
              <a:t>for CIDR (but </a:t>
            </a:r>
            <a:r>
              <a:rPr lang="en-US" dirty="0"/>
              <a:t>need for aggregation)</a:t>
            </a:r>
          </a:p>
          <a:p>
            <a:pPr lvl="1"/>
            <a:r>
              <a:rPr lang="en-US" dirty="0"/>
              <a:t>Standard subnet size is 2</a:t>
            </a:r>
            <a:r>
              <a:rPr lang="en-US" baseline="30000" dirty="0"/>
              <a:t>64</a:t>
            </a:r>
            <a:r>
              <a:rPr lang="en-US" dirty="0"/>
              <a:t> addresses</a:t>
            </a:r>
          </a:p>
          <a:p>
            <a:r>
              <a:rPr lang="en-US" dirty="0"/>
              <a:t>Simplified auto-configuration</a:t>
            </a:r>
          </a:p>
          <a:p>
            <a:pPr lvl="1"/>
            <a:r>
              <a:rPr lang="en-US" dirty="0"/>
              <a:t>Neighbor Discovery Protocol</a:t>
            </a:r>
          </a:p>
          <a:p>
            <a:pPr lvl="1"/>
            <a:r>
              <a:rPr lang="en-US" dirty="0"/>
              <a:t>Used by hosts to determine network ID</a:t>
            </a:r>
          </a:p>
          <a:p>
            <a:pPr lvl="1"/>
            <a:r>
              <a:rPr lang="en-US" dirty="0"/>
              <a:t>Host ID can be random!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3770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Additional IPv6 Features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Source Routing</a:t>
            </a:r>
          </a:p>
          <a:p>
            <a:pPr lvl="1"/>
            <a:r>
              <a:rPr lang="en-US" dirty="0"/>
              <a:t>Host specifies the route to wants packet to take</a:t>
            </a:r>
          </a:p>
          <a:p>
            <a:r>
              <a:rPr lang="en-US" b="1" dirty="0"/>
              <a:t>Mobile IP</a:t>
            </a:r>
          </a:p>
          <a:p>
            <a:pPr lvl="1"/>
            <a:r>
              <a:rPr lang="en-US" dirty="0"/>
              <a:t>Hosts can take their IP with them to other networks</a:t>
            </a:r>
          </a:p>
          <a:p>
            <a:pPr lvl="1"/>
            <a:r>
              <a:rPr lang="en-US" dirty="0"/>
              <a:t>Use source routing to direct packets</a:t>
            </a:r>
          </a:p>
          <a:p>
            <a:r>
              <a:rPr lang="en-US" b="1" dirty="0"/>
              <a:t>Privacy Extensions</a:t>
            </a:r>
          </a:p>
          <a:p>
            <a:pPr lvl="1"/>
            <a:r>
              <a:rPr lang="en-US" dirty="0"/>
              <a:t>Randomly generate host identifiers</a:t>
            </a:r>
          </a:p>
          <a:p>
            <a:pPr lvl="1"/>
            <a:r>
              <a:rPr lang="en-US" dirty="0"/>
              <a:t>Make it difficult to associate one IP to a host</a:t>
            </a:r>
          </a:p>
          <a:p>
            <a:r>
              <a:rPr lang="en-US" b="1" dirty="0" err="1"/>
              <a:t>Jumbograms</a:t>
            </a:r>
            <a:endParaRPr lang="en-US" b="1" dirty="0"/>
          </a:p>
          <a:p>
            <a:pPr lvl="1"/>
            <a:r>
              <a:rPr lang="en-US" dirty="0"/>
              <a:t>Support for 4Gb datagrams (via option header)</a:t>
            </a:r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9537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Deployment Challenges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362457" y="3415988"/>
            <a:ext cx="6501383" cy="1577150"/>
          </a:xfrm>
        </p:spPr>
        <p:txBody>
          <a:bodyPr>
            <a:normAutofit/>
          </a:bodyPr>
          <a:lstStyle/>
          <a:p>
            <a:r>
              <a:rPr lang="en-US" dirty="0"/>
              <a:t>Switching to IPv6 is a whole-Internet upgrade</a:t>
            </a:r>
          </a:p>
          <a:p>
            <a:pPr lvl="1"/>
            <a:r>
              <a:rPr lang="en-US" dirty="0"/>
              <a:t>All routers, all hosts</a:t>
            </a:r>
          </a:p>
          <a:p>
            <a:pPr lvl="1"/>
            <a:r>
              <a:rPr lang="en-US" dirty="0"/>
              <a:t>ICMPv6, DHCPv6, DNSv6</a:t>
            </a:r>
          </a:p>
          <a:p>
            <a:r>
              <a:rPr lang="en-US" dirty="0"/>
              <a:t>2013: 0.94% of Google traffic was IPv6, </a:t>
            </a:r>
            <a:r>
              <a:rPr lang="en-US" b="1" dirty="0"/>
              <a:t>37% 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Left Brace 4"/>
          <p:cNvSpPr/>
          <p:nvPr/>
        </p:nvSpPr>
        <p:spPr>
          <a:xfrm>
            <a:off x="5509890" y="1386354"/>
            <a:ext cx="1514902" cy="1812790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Left Brace 5"/>
          <p:cNvSpPr/>
          <p:nvPr/>
        </p:nvSpPr>
        <p:spPr>
          <a:xfrm rot="10800000">
            <a:off x="2168286" y="1386353"/>
            <a:ext cx="1514902" cy="1812790"/>
          </a:xfrm>
          <a:prstGeom prst="leftBrace">
            <a:avLst>
              <a:gd name="adj1" fmla="val 75913"/>
              <a:gd name="adj2" fmla="val 50000"/>
            </a:avLst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Rectangle 6"/>
          <p:cNvSpPr/>
          <p:nvPr/>
        </p:nvSpPr>
        <p:spPr>
          <a:xfrm>
            <a:off x="2049718" y="3199143"/>
            <a:ext cx="5066732" cy="12794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2053987" y="1258405"/>
            <a:ext cx="5066732" cy="127948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cxnSp>
        <p:nvCxnSpPr>
          <p:cNvPr id="9" name="Straight Connector 8"/>
          <p:cNvCxnSpPr/>
          <p:nvPr/>
        </p:nvCxnSpPr>
        <p:spPr>
          <a:xfrm>
            <a:off x="2910497" y="1732829"/>
            <a:ext cx="33723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084852" y="2471162"/>
            <a:ext cx="30272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5738" y="2838336"/>
            <a:ext cx="334160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91979" y="2117293"/>
            <a:ext cx="5822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IPv4</a:t>
            </a:r>
            <a:endParaRPr lang="en-US" sz="1350" dirty="0"/>
          </a:p>
        </p:txBody>
      </p:sp>
      <p:sp>
        <p:nvSpPr>
          <p:cNvPr id="14" name="TextBox 13"/>
          <p:cNvSpPr txBox="1"/>
          <p:nvPr/>
        </p:nvSpPr>
        <p:spPr>
          <a:xfrm>
            <a:off x="3796488" y="1758988"/>
            <a:ext cx="16039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TCP, UDP, ICMP</a:t>
            </a:r>
            <a:endParaRPr lang="en-US" sz="1350" dirty="0"/>
          </a:p>
        </p:txBody>
      </p:sp>
      <p:sp>
        <p:nvSpPr>
          <p:cNvPr id="15" name="TextBox 14"/>
          <p:cNvSpPr txBox="1"/>
          <p:nvPr/>
        </p:nvSpPr>
        <p:spPr>
          <a:xfrm>
            <a:off x="3095850" y="1386353"/>
            <a:ext cx="297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HTTP, FTP, SMTP, RTP, IMAP, …</a:t>
            </a:r>
            <a:endParaRPr lang="en-US" sz="1350" dirty="0"/>
          </a:p>
        </p:txBody>
      </p:sp>
      <p:sp>
        <p:nvSpPr>
          <p:cNvPr id="16" name="TextBox 15"/>
          <p:cNvSpPr txBox="1"/>
          <p:nvPr/>
        </p:nvSpPr>
        <p:spPr>
          <a:xfrm>
            <a:off x="3147730" y="2474232"/>
            <a:ext cx="2921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Ethernet, 802.11x, DOCSIS, …</a:t>
            </a:r>
            <a:endParaRPr lang="en-US" sz="1350" dirty="0"/>
          </a:p>
        </p:txBody>
      </p:sp>
      <p:sp>
        <p:nvSpPr>
          <p:cNvPr id="17" name="TextBox 16"/>
          <p:cNvSpPr txBox="1"/>
          <p:nvPr/>
        </p:nvSpPr>
        <p:spPr>
          <a:xfrm>
            <a:off x="3004634" y="2852894"/>
            <a:ext cx="3333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Fiber, Coax, Twisted Pair, Radio, …</a:t>
            </a:r>
            <a:endParaRPr lang="en-US" sz="1350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3084852" y="2112857"/>
            <a:ext cx="3027220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03209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Internetworking Issues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92609" y="1041400"/>
            <a:ext cx="3847129" cy="3594608"/>
          </a:xfrm>
        </p:spPr>
        <p:txBody>
          <a:bodyPr/>
          <a:lstStyle/>
          <a:p>
            <a:r>
              <a:rPr lang="en-US" dirty="0"/>
              <a:t>Naming / Addressing</a:t>
            </a:r>
          </a:p>
          <a:p>
            <a:pPr lvl="1"/>
            <a:r>
              <a:rPr lang="en-US" dirty="0"/>
              <a:t>How do you designate hosts?</a:t>
            </a:r>
          </a:p>
          <a:p>
            <a:r>
              <a:rPr lang="en-US" dirty="0"/>
              <a:t>Routing</a:t>
            </a:r>
          </a:p>
          <a:p>
            <a:pPr lvl="1"/>
            <a:r>
              <a:rPr lang="en-US" dirty="0"/>
              <a:t>Must be </a:t>
            </a:r>
            <a:r>
              <a:rPr lang="en-US" dirty="0">
                <a:solidFill>
                  <a:schemeClr val="accent1"/>
                </a:solidFill>
              </a:rPr>
              <a:t>scalable</a:t>
            </a:r>
            <a:r>
              <a:rPr lang="en-US" dirty="0"/>
              <a:t> (i.e. a switched Internet won’t work)</a:t>
            </a:r>
          </a:p>
          <a:p>
            <a:r>
              <a:rPr lang="en-US" dirty="0"/>
              <a:t>Service Model</a:t>
            </a:r>
          </a:p>
          <a:p>
            <a:pPr lvl="1"/>
            <a:r>
              <a:rPr lang="en-US" dirty="0"/>
              <a:t>What gets sent?</a:t>
            </a:r>
          </a:p>
          <a:p>
            <a:pPr lvl="1"/>
            <a:r>
              <a:rPr lang="en-US" dirty="0"/>
              <a:t>How fast will it go?</a:t>
            </a:r>
          </a:p>
          <a:p>
            <a:pPr lvl="1"/>
            <a:r>
              <a:rPr lang="en-US" dirty="0"/>
              <a:t>What happens if there are failures?</a:t>
            </a:r>
          </a:p>
          <a:p>
            <a:pPr lvl="1"/>
            <a:r>
              <a:rPr lang="en-US" dirty="0"/>
              <a:t>Must deal with </a:t>
            </a:r>
            <a:r>
              <a:rPr lang="en-US" dirty="0">
                <a:solidFill>
                  <a:schemeClr val="accent1"/>
                </a:solidFill>
              </a:rPr>
              <a:t>heterogeneity</a:t>
            </a:r>
          </a:p>
          <a:p>
            <a:pPr lvl="2"/>
            <a:r>
              <a:rPr lang="en-US" dirty="0"/>
              <a:t>Remember, every network is different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991662" y="1339098"/>
            <a:ext cx="5757832" cy="2465304"/>
            <a:chOff x="414979" y="3333623"/>
            <a:chExt cx="8263530" cy="1523216"/>
          </a:xfrm>
        </p:grpSpPr>
        <p:sp>
          <p:nvSpPr>
            <p:cNvPr id="6" name="Rectangle 5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7" name="Content Placeholder 2"/>
            <p:cNvSpPr txBox="1">
              <a:spLocks/>
            </p:cNvSpPr>
            <p:nvPr/>
          </p:nvSpPr>
          <p:spPr>
            <a:xfrm>
              <a:off x="487320" y="3414917"/>
              <a:ext cx="8118848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0" algn="ctr">
                <a:buClr>
                  <a:schemeClr val="bg1"/>
                </a:buClr>
                <a:buNone/>
              </a:pPr>
              <a:r>
                <a:rPr lang="en-US" u="sng" dirty="0">
                  <a:solidFill>
                    <a:schemeClr val="bg1"/>
                  </a:solidFill>
                </a:rPr>
                <a:t>Internet Service Model</a:t>
              </a:r>
            </a:p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Best-effort (i.e. things may break)</a:t>
              </a:r>
            </a:p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Store-and-forward datagram network</a:t>
              </a:r>
            </a:p>
            <a:p>
              <a:pPr marL="85725" indent="0">
                <a:buClr>
                  <a:schemeClr val="bg1"/>
                </a:buClr>
                <a:buNone/>
              </a:pPr>
              <a:endParaRPr lang="en-US" dirty="0">
                <a:solidFill>
                  <a:schemeClr val="bg1"/>
                </a:solidFill>
              </a:endParaRPr>
            </a:p>
            <a:p>
              <a:pPr marL="85725" indent="0" algn="ctr">
                <a:buClr>
                  <a:schemeClr val="bg1"/>
                </a:buClr>
                <a:buNone/>
              </a:pPr>
              <a:r>
                <a:rPr lang="en-US" dirty="0">
                  <a:solidFill>
                    <a:schemeClr val="bg1"/>
                  </a:solidFill>
                </a:rPr>
                <a:t>Lowest common denominator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087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7261-3677-0C44-8EA8-2FBFBAED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IPv6 Growth seen from Google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5B3E3-DA7D-CF45-A061-B36D7F65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8D60B-1594-934C-B21B-1170C396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966A1-FAA6-0441-A5D1-6BA0B22C2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7978" y="1176645"/>
            <a:ext cx="5899898" cy="361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516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" name="Straight Connector 29"/>
          <p:cNvCxnSpPr/>
          <p:nvPr/>
        </p:nvCxnSpPr>
        <p:spPr>
          <a:xfrm>
            <a:off x="2717371" y="4486831"/>
            <a:ext cx="1317763" cy="159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66280" y="4502735"/>
            <a:ext cx="1317763" cy="15904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Transitioning to IPv6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ease the transition from IPv4 to IPv6?</a:t>
            </a:r>
          </a:p>
          <a:p>
            <a:pPr lvl="1"/>
            <a:r>
              <a:rPr lang="en-US" dirty="0"/>
              <a:t>Today, most network edges are IPv6 ready</a:t>
            </a:r>
          </a:p>
          <a:p>
            <a:pPr lvl="2"/>
            <a:r>
              <a:rPr lang="en-US" dirty="0"/>
              <a:t>Windows/OSX/</a:t>
            </a:r>
            <a:r>
              <a:rPr lang="en-US" dirty="0" err="1"/>
              <a:t>iOS</a:t>
            </a:r>
            <a:r>
              <a:rPr lang="en-US" dirty="0"/>
              <a:t>/Android all support IPv6</a:t>
            </a:r>
          </a:p>
          <a:p>
            <a:pPr lvl="2"/>
            <a:r>
              <a:rPr lang="en-US" dirty="0"/>
              <a:t>Your wireless access point probably supports IPv6</a:t>
            </a:r>
          </a:p>
          <a:p>
            <a:pPr lvl="1"/>
            <a:r>
              <a:rPr lang="en-US" dirty="0"/>
              <a:t>The Internet core is hard to upgrade</a:t>
            </a:r>
          </a:p>
          <a:p>
            <a:pPr lvl="1"/>
            <a:r>
              <a:rPr lang="en-US" dirty="0"/>
              <a:t>… but a IPv4 core cannot route IPv6 traffic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51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840290" y="4160237"/>
            <a:ext cx="1622141" cy="808812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Core</a:t>
            </a:r>
          </a:p>
          <a:p>
            <a:pPr algn="ctr"/>
            <a:r>
              <a:rPr lang="en-US" sz="1350" dirty="0"/>
              <a:t>Internet</a:t>
            </a:r>
          </a:p>
        </p:txBody>
      </p:sp>
      <p:sp>
        <p:nvSpPr>
          <p:cNvPr id="7" name="Cloud 6"/>
          <p:cNvSpPr/>
          <p:nvPr/>
        </p:nvSpPr>
        <p:spPr>
          <a:xfrm>
            <a:off x="5831710" y="4102208"/>
            <a:ext cx="1622141" cy="808812"/>
          </a:xfrm>
          <a:prstGeom prst="cloud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Business</a:t>
            </a:r>
          </a:p>
          <a:p>
            <a:pPr algn="ctr"/>
            <a:r>
              <a:rPr lang="en-US" sz="1350" dirty="0"/>
              <a:t>Network</a:t>
            </a:r>
          </a:p>
        </p:txBody>
      </p:sp>
      <p:sp>
        <p:nvSpPr>
          <p:cNvPr id="8" name="Cloud 7"/>
          <p:cNvSpPr/>
          <p:nvPr/>
        </p:nvSpPr>
        <p:spPr>
          <a:xfrm>
            <a:off x="1394554" y="4152975"/>
            <a:ext cx="1622141" cy="808812"/>
          </a:xfrm>
          <a:prstGeom prst="cloud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Home</a:t>
            </a:r>
          </a:p>
          <a:p>
            <a:pPr algn="ctr"/>
            <a:r>
              <a:rPr lang="en-US" sz="1350" dirty="0"/>
              <a:t>Network</a:t>
            </a:r>
          </a:p>
        </p:txBody>
      </p:sp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039" y="4506615"/>
            <a:ext cx="596945" cy="5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Classes\CS 4700\assets\wrt54g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681" y="4276457"/>
            <a:ext cx="984027" cy="692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Classes\CS 4700\assets\2010_apple_ipa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062" y="3589244"/>
            <a:ext cx="777479" cy="77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6353" y="3679512"/>
            <a:ext cx="596945" cy="5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208" y="4048159"/>
            <a:ext cx="596945" cy="5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6446" y="4502735"/>
            <a:ext cx="596945" cy="5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 flipH="1">
            <a:off x="2114202" y="3375660"/>
            <a:ext cx="1017618" cy="738664"/>
            <a:chOff x="1219204" y="4876799"/>
            <a:chExt cx="5181601" cy="2036416"/>
          </a:xfrm>
        </p:grpSpPr>
        <p:sp>
          <p:nvSpPr>
            <p:cNvPr id="16" name="Rectangular Callout 15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34204"/>
                <a:gd name="adj2" fmla="val 77583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19204" y="4876799"/>
              <a:ext cx="5181601" cy="2036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IPv6 Ready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 flipH="1">
            <a:off x="5625161" y="3324959"/>
            <a:ext cx="1017618" cy="738664"/>
            <a:chOff x="1219204" y="4876799"/>
            <a:chExt cx="5181601" cy="2036416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34686"/>
                <a:gd name="adj2" fmla="val 78619"/>
              </a:avLst>
            </a:prstGeom>
            <a:solidFill>
              <a:schemeClr val="accent1"/>
            </a:solidFill>
            <a:ln w="38100" cap="flat" cmpd="sng" algn="ctr">
              <a:solidFill>
                <a:schemeClr val="accent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rgbClr val="00B050"/>
                </a:solidFill>
                <a:latin typeface="Tw Cen M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4" y="4876799"/>
              <a:ext cx="5181601" cy="20364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IPv6 Ready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 flipH="1">
            <a:off x="3964001" y="3332578"/>
            <a:ext cx="1017618" cy="751364"/>
            <a:chOff x="1219204" y="4876799"/>
            <a:chExt cx="5181601" cy="2071429"/>
          </a:xfrm>
        </p:grpSpPr>
        <p:sp>
          <p:nvSpPr>
            <p:cNvPr id="22" name="Rectangular Callout 21"/>
            <p:cNvSpPr/>
            <p:nvPr/>
          </p:nvSpPr>
          <p:spPr>
            <a:xfrm>
              <a:off x="1219204" y="4876799"/>
              <a:ext cx="5181601" cy="2028167"/>
            </a:xfrm>
            <a:prstGeom prst="wedgeRectCallout">
              <a:avLst>
                <a:gd name="adj1" fmla="val -34686"/>
                <a:gd name="adj2" fmla="val 78619"/>
              </a:avLst>
            </a:prstGeom>
            <a:solidFill>
              <a:schemeClr val="accent2"/>
            </a:solidFill>
            <a:ln w="38100" cap="flat" cmpd="sng" algn="ctr">
              <a:solidFill>
                <a:srgbClr val="DA1F28">
                  <a:lumMod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219204" y="4911812"/>
              <a:ext cx="5181601" cy="2036416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sz="2100" kern="0" dirty="0">
                  <a:solidFill>
                    <a:sysClr val="window" lastClr="FFFFFF"/>
                  </a:solidFill>
                </a:rPr>
                <a:t>IPv4 Only :(</a:t>
              </a:r>
            </a:p>
          </p:txBody>
        </p:sp>
      </p:grpSp>
      <p:sp>
        <p:nvSpPr>
          <p:cNvPr id="25" name="Right Arrow 24"/>
          <p:cNvSpPr/>
          <p:nvPr/>
        </p:nvSpPr>
        <p:spPr>
          <a:xfrm>
            <a:off x="2639852" y="3886495"/>
            <a:ext cx="3677128" cy="5329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IPv6 Packets</a:t>
            </a:r>
          </a:p>
        </p:txBody>
      </p:sp>
      <p:sp>
        <p:nvSpPr>
          <p:cNvPr id="26" name="Multiply 25"/>
          <p:cNvSpPr/>
          <p:nvPr/>
        </p:nvSpPr>
        <p:spPr>
          <a:xfrm>
            <a:off x="3966152" y="3553945"/>
            <a:ext cx="1024526" cy="1024526"/>
          </a:xfrm>
          <a:prstGeom prst="mathMultiply">
            <a:avLst/>
          </a:prstGeom>
          <a:solidFill>
            <a:schemeClr val="accent2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20873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Transition Technologies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you route IPv6 packets over an IPv4 Internet?</a:t>
            </a:r>
          </a:p>
          <a:p>
            <a:r>
              <a:rPr lang="en-US" dirty="0"/>
              <a:t>Transition Technologies</a:t>
            </a:r>
          </a:p>
          <a:p>
            <a:pPr lvl="1"/>
            <a:r>
              <a:rPr lang="en-US" dirty="0"/>
              <a:t>Use </a:t>
            </a:r>
            <a:r>
              <a:rPr lang="en-US" dirty="0">
                <a:solidFill>
                  <a:schemeClr val="accent1"/>
                </a:solidFill>
              </a:rPr>
              <a:t>tunnels</a:t>
            </a:r>
            <a:r>
              <a:rPr lang="en-US" dirty="0"/>
              <a:t> to </a:t>
            </a:r>
            <a:r>
              <a:rPr lang="en-US" dirty="0">
                <a:solidFill>
                  <a:schemeClr val="accent1"/>
                </a:solidFill>
              </a:rPr>
              <a:t>encapsulate</a:t>
            </a:r>
            <a:r>
              <a:rPr lang="en-US" dirty="0"/>
              <a:t> and route IPv6 packets over the IPv4 Internet</a:t>
            </a:r>
          </a:p>
          <a:p>
            <a:pPr lvl="1"/>
            <a:r>
              <a:rPr lang="en-US" dirty="0"/>
              <a:t>Several different implementations</a:t>
            </a:r>
          </a:p>
          <a:p>
            <a:pPr lvl="2"/>
            <a:r>
              <a:rPr lang="en-US" dirty="0"/>
              <a:t>6to4</a:t>
            </a:r>
          </a:p>
          <a:p>
            <a:pPr lvl="2"/>
            <a:r>
              <a:rPr lang="en-US" dirty="0"/>
              <a:t>IPv6 Rapid Deployment (6rd)</a:t>
            </a:r>
          </a:p>
          <a:p>
            <a:pPr lvl="2"/>
            <a:r>
              <a:rPr lang="en-US" dirty="0" err="1"/>
              <a:t>Teredo</a:t>
            </a:r>
            <a:endParaRPr lang="en-US" dirty="0"/>
          </a:p>
          <a:p>
            <a:pPr lvl="2"/>
            <a:r>
              <a:rPr lang="en-US" dirty="0"/>
              <a:t>… etc.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8436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6to4 Basics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Problem: you’ve been assigned an IPv4 address, but you want an IPv6 address</a:t>
            </a:r>
          </a:p>
          <a:p>
            <a:pPr lvl="1"/>
            <a:r>
              <a:rPr lang="en-US" dirty="0"/>
              <a:t>Your ISP can’t or won’t give you an IPv6 address</a:t>
            </a:r>
          </a:p>
          <a:p>
            <a:pPr lvl="1"/>
            <a:r>
              <a:rPr lang="en-US" dirty="0"/>
              <a:t>You can’t just arbitrarily choose an IPv6 address</a:t>
            </a:r>
          </a:p>
          <a:p>
            <a:r>
              <a:rPr lang="en-US" dirty="0"/>
              <a:t>Solution: construct a 6to4 address</a:t>
            </a:r>
          </a:p>
          <a:p>
            <a:pPr lvl="1"/>
            <a:r>
              <a:rPr lang="en-US" dirty="0"/>
              <a:t>6to4 addresses always start with 2002::</a:t>
            </a:r>
          </a:p>
          <a:p>
            <a:pPr lvl="1"/>
            <a:r>
              <a:rPr lang="en-US" dirty="0"/>
              <a:t>Embed the 32-bit IPv4 inside the 128-bit IPv6 address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228644" y="4750738"/>
            <a:ext cx="738014" cy="153491"/>
          </a:xfrm>
        </p:spPr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53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109985" y="4474854"/>
            <a:ext cx="1181855" cy="32230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 02:</a:t>
            </a:r>
          </a:p>
        </p:txBody>
      </p:sp>
      <p:sp>
        <p:nvSpPr>
          <p:cNvPr id="6" name="Rectangle 5"/>
          <p:cNvSpPr/>
          <p:nvPr/>
        </p:nvSpPr>
        <p:spPr>
          <a:xfrm>
            <a:off x="3573779" y="3657866"/>
            <a:ext cx="625595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207.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3779" y="4474851"/>
            <a:ext cx="1181855" cy="32230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CF 2E:</a:t>
            </a:r>
          </a:p>
        </p:txBody>
      </p:sp>
      <p:sp>
        <p:nvSpPr>
          <p:cNvPr id="8" name="Rectangle 7"/>
          <p:cNvSpPr/>
          <p:nvPr/>
        </p:nvSpPr>
        <p:spPr>
          <a:xfrm>
            <a:off x="4367263" y="3657865"/>
            <a:ext cx="625595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46.</a:t>
            </a:r>
          </a:p>
        </p:txBody>
      </p:sp>
      <p:sp>
        <p:nvSpPr>
          <p:cNvPr id="9" name="Rectangle 8"/>
          <p:cNvSpPr/>
          <p:nvPr/>
        </p:nvSpPr>
        <p:spPr>
          <a:xfrm>
            <a:off x="5168200" y="4474851"/>
            <a:ext cx="1181855" cy="32230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C0 00:</a:t>
            </a:r>
          </a:p>
        </p:txBody>
      </p:sp>
      <p:sp>
        <p:nvSpPr>
          <p:cNvPr id="10" name="Rectangle 9"/>
          <p:cNvSpPr/>
          <p:nvPr/>
        </p:nvSpPr>
        <p:spPr>
          <a:xfrm>
            <a:off x="5168200" y="3657866"/>
            <a:ext cx="625595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192.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681985" y="4474854"/>
            <a:ext cx="1181855" cy="322309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0000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59089" y="3657864"/>
            <a:ext cx="625595" cy="2877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00912" y="3628609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IPv4: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291212" y="4462883"/>
            <a:ext cx="6447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IPv6:</a:t>
            </a:r>
          </a:p>
        </p:txBody>
      </p:sp>
      <p:sp>
        <p:nvSpPr>
          <p:cNvPr id="15" name="Up Arrow 14"/>
          <p:cNvSpPr/>
          <p:nvPr/>
        </p:nvSpPr>
        <p:spPr>
          <a:xfrm rot="10800000">
            <a:off x="3684242" y="3945605"/>
            <a:ext cx="496332" cy="52924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Up Arrow 15"/>
          <p:cNvSpPr/>
          <p:nvPr/>
        </p:nvSpPr>
        <p:spPr>
          <a:xfrm rot="10800000">
            <a:off x="5217076" y="3945605"/>
            <a:ext cx="496332" cy="52924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Up Arrow 16"/>
          <p:cNvSpPr/>
          <p:nvPr/>
        </p:nvSpPr>
        <p:spPr>
          <a:xfrm rot="12324058">
            <a:off x="4271169" y="3945605"/>
            <a:ext cx="496332" cy="52924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Up Arrow 17"/>
          <p:cNvSpPr/>
          <p:nvPr/>
        </p:nvSpPr>
        <p:spPr>
          <a:xfrm rot="12324058">
            <a:off x="5883315" y="3960846"/>
            <a:ext cx="496332" cy="529248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374851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/>
      <p:bldP spid="14" grpId="0"/>
      <p:bldP spid="15" grpId="0" animBg="1"/>
      <p:bldP spid="16" grpId="0" animBg="1"/>
      <p:bldP spid="17" grpId="0" animBg="1"/>
      <p:bldP spid="1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2012700" y="4032980"/>
            <a:ext cx="1317763" cy="15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837940" y="4012782"/>
            <a:ext cx="1317763" cy="15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loud 6"/>
          <p:cNvSpPr/>
          <p:nvPr/>
        </p:nvSpPr>
        <p:spPr>
          <a:xfrm>
            <a:off x="3166378" y="3314214"/>
            <a:ext cx="2883092" cy="1437532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IPv4</a:t>
            </a:r>
          </a:p>
          <a:p>
            <a:pPr algn="ctr"/>
            <a:r>
              <a:rPr lang="en-US" sz="1350" dirty="0"/>
              <a:t>Internet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9680" y="2293620"/>
            <a:ext cx="2346960" cy="112776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Dest</a:t>
            </a:r>
            <a:r>
              <a:rPr lang="en-US" sz="1350" dirty="0"/>
              <a:t>: 16.79.8.0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from 6to4 to 6to4</a:t>
            </a:r>
          </a:p>
        </p:txBody>
      </p:sp>
      <p:sp>
        <p:nvSpPr>
          <p:cNvPr id="15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does a host using 6to4 send a packet to another host using 6to4?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843" y="3734507"/>
            <a:ext cx="596945" cy="5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719" y="3734506"/>
            <a:ext cx="596945" cy="5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92798" y="4366621"/>
            <a:ext cx="18902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 – 207.46.192.0</a:t>
            </a:r>
          </a:p>
          <a:p>
            <a:r>
              <a:rPr lang="en-US" sz="1350" dirty="0"/>
              <a:t>IPv6 – 2002:CF2E:C000::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68868" y="4331452"/>
            <a:ext cx="18838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 – 16.79.8.0</a:t>
            </a:r>
          </a:p>
          <a:p>
            <a:r>
              <a:rPr lang="en-US" sz="1350" dirty="0"/>
              <a:t>IPv6 – 2002:104F:0800::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76928" y="2407920"/>
            <a:ext cx="2067313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Dest</a:t>
            </a:r>
            <a:r>
              <a:rPr lang="en-US" sz="1350" dirty="0"/>
              <a:t>: 2002:104F:0800::</a:t>
            </a:r>
          </a:p>
        </p:txBody>
      </p:sp>
      <p:sp>
        <p:nvSpPr>
          <p:cNvPr id="12" name="Up Arrow 11"/>
          <p:cNvSpPr/>
          <p:nvPr/>
        </p:nvSpPr>
        <p:spPr>
          <a:xfrm rot="10800000">
            <a:off x="2502023" y="2775679"/>
            <a:ext cx="339118" cy="29518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3859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7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0.00278 L 0.16806 0.13541 C 0.20348 0.1669 0.25625 0.18449 0.31111 0.18449 C 0.37379 0.18449 0.42396 0.1669 0.45938 0.13541 L 0.62778 -0.00278 " pathEditMode="relative" rAng="0" ptsTypes="FffFF">
                                      <p:cBhvr>
                                        <p:cTn id="25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9" y="9352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0.00278 L 0.16805 0.13542 C 0.20347 0.1669 0.25625 0.18449 0.31111 0.18449 C 0.37378 0.18449 0.42396 0.1669 0.45937 0.13542 L 0.62778 -0.00278 " pathEditMode="relative" rAng="0" ptsTypes="FffFF">
                                      <p:cBhvr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9" y="9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0" grpId="0" animBg="1"/>
      <p:bldP spid="10" grpId="1" animBg="1"/>
      <p:bldP spid="12" grpId="0" animBg="1"/>
      <p:bldP spid="12" grpId="1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traight Connector 19"/>
          <p:cNvCxnSpPr/>
          <p:nvPr/>
        </p:nvCxnSpPr>
        <p:spPr>
          <a:xfrm>
            <a:off x="1927859" y="2783301"/>
            <a:ext cx="1317763" cy="15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469378" y="4208627"/>
            <a:ext cx="746762" cy="3143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35842" y="2987128"/>
            <a:ext cx="1034804" cy="4875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46214" y="2760439"/>
            <a:ext cx="1483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 – 192.88.99.1</a:t>
            </a:r>
          </a:p>
          <a:p>
            <a:r>
              <a:rPr lang="en-US" sz="1350" dirty="0"/>
              <a:t>IPv6 – 2002:: /16</a:t>
            </a:r>
          </a:p>
        </p:txBody>
      </p:sp>
      <p:sp>
        <p:nvSpPr>
          <p:cNvPr id="7" name="Cloud 6"/>
          <p:cNvSpPr/>
          <p:nvPr/>
        </p:nvSpPr>
        <p:spPr>
          <a:xfrm>
            <a:off x="2586741" y="2024886"/>
            <a:ext cx="2464802" cy="1228970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IPv4</a:t>
            </a:r>
          </a:p>
          <a:p>
            <a:pPr algn="ctr"/>
            <a:r>
              <a:rPr lang="en-US" sz="1350" dirty="0"/>
              <a:t>Internet</a:t>
            </a:r>
          </a:p>
        </p:txBody>
      </p:sp>
      <p:sp>
        <p:nvSpPr>
          <p:cNvPr id="13" name="Cloud 12"/>
          <p:cNvSpPr/>
          <p:nvPr/>
        </p:nvSpPr>
        <p:spPr>
          <a:xfrm>
            <a:off x="4909223" y="3245187"/>
            <a:ext cx="2464802" cy="1228970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IPv6</a:t>
            </a:r>
          </a:p>
          <a:p>
            <a:pPr algn="ctr"/>
            <a:r>
              <a:rPr lang="en-US" sz="1350" dirty="0"/>
              <a:t>Internet</a:t>
            </a:r>
          </a:p>
        </p:txBody>
      </p:sp>
      <p:pic>
        <p:nvPicPr>
          <p:cNvPr id="14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689" y="3010311"/>
            <a:ext cx="737526" cy="4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99709" y="1234441"/>
            <a:ext cx="2346960" cy="112776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Dest</a:t>
            </a:r>
            <a:r>
              <a:rPr lang="en-US" sz="1350" dirty="0"/>
              <a:t>: 192. 88.99.1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from 6to4 to Native IPv6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5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463" y="2461967"/>
            <a:ext cx="596945" cy="5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342" y="4224532"/>
            <a:ext cx="596945" cy="5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200418" y="3094081"/>
            <a:ext cx="18902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 – 207.46.192.0</a:t>
            </a:r>
          </a:p>
          <a:p>
            <a:r>
              <a:rPr lang="en-US" sz="1350" dirty="0"/>
              <a:t>IPv6 – 2002:CF2E:C000::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4661" y="4783378"/>
            <a:ext cx="17620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IPv6 – 1893:92:13:99::</a:t>
            </a:r>
          </a:p>
        </p:txBody>
      </p:sp>
      <p:sp>
        <p:nvSpPr>
          <p:cNvPr id="10" name="Rectangle 9"/>
          <p:cNvSpPr/>
          <p:nvPr/>
        </p:nvSpPr>
        <p:spPr>
          <a:xfrm>
            <a:off x="1826957" y="1348741"/>
            <a:ext cx="2067313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Dest</a:t>
            </a:r>
            <a:r>
              <a:rPr lang="en-US" sz="1350" dirty="0"/>
              <a:t>: 1893:92:13:99::</a:t>
            </a:r>
          </a:p>
        </p:txBody>
      </p:sp>
      <p:grpSp>
        <p:nvGrpSpPr>
          <p:cNvPr id="16" name="Group 15"/>
          <p:cNvGrpSpPr/>
          <p:nvPr/>
        </p:nvGrpSpPr>
        <p:grpSpPr>
          <a:xfrm flipH="1">
            <a:off x="4425422" y="823353"/>
            <a:ext cx="2290446" cy="959335"/>
            <a:chOff x="1219204" y="4876795"/>
            <a:chExt cx="5181603" cy="5368681"/>
          </a:xfrm>
        </p:grpSpPr>
        <p:sp>
          <p:nvSpPr>
            <p:cNvPr id="17" name="Rectangular Callout 16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84675"/>
                <a:gd name="adj2" fmla="val 80463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19204" y="4876801"/>
              <a:ext cx="5181601" cy="516718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Special, </a:t>
              </a:r>
              <a:r>
                <a:rPr lang="en-US" kern="0" dirty="0" err="1">
                  <a:solidFill>
                    <a:sysClr val="window" lastClr="FFFFFF"/>
                  </a:solidFill>
                </a:rPr>
                <a:t>anycasted</a:t>
              </a:r>
              <a:r>
                <a:rPr lang="en-US" kern="0" dirty="0">
                  <a:solidFill>
                    <a:sysClr val="window" lastClr="FFFFFF"/>
                  </a:solidFill>
                </a:rPr>
                <a:t> IPv4 address for</a:t>
              </a:r>
            </a:p>
            <a:p>
              <a:pPr algn="ctr" defTabSz="685800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6to4 Relay Routers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 flipH="1">
            <a:off x="2961335" y="3728960"/>
            <a:ext cx="1574507" cy="959335"/>
            <a:chOff x="1219204" y="4876795"/>
            <a:chExt cx="5181603" cy="5368681"/>
          </a:xfrm>
          <a:solidFill>
            <a:schemeClr val="accent2"/>
          </a:solidFill>
        </p:grpSpPr>
        <p:sp>
          <p:nvSpPr>
            <p:cNvPr id="25" name="Rectangular Callout 24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-60029"/>
                <a:gd name="adj2" fmla="val -87929"/>
              </a:avLst>
            </a:prstGeom>
            <a:grpFill/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19204" y="4876801"/>
              <a:ext cx="5181600" cy="5167188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Many ISPs provide 6to4 relay routers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7167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5.55112E-17 L 0.22343 0.2173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63" y="10856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2.96296E-6 L 0.22222 0.22037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11" y="110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344 0.21736 L 0.55347 0.43334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93" y="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11" grpId="2" animBg="1"/>
      <p:bldP spid="11" grpId="3" animBg="1"/>
      <p:bldP spid="10" grpId="1" animBg="1"/>
      <p:bldP spid="10" grpId="2" animBg="1"/>
      <p:bldP spid="10" grpId="3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Routing from Native IPv6 to 6to4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56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949522" y="2482989"/>
            <a:ext cx="1317763" cy="1590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6491041" y="3908316"/>
            <a:ext cx="746762" cy="31437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557505" y="2686817"/>
            <a:ext cx="1034804" cy="487592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7877" y="2460128"/>
            <a:ext cx="1483098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 – 192.88.99.1</a:t>
            </a:r>
          </a:p>
          <a:p>
            <a:r>
              <a:rPr lang="en-US" sz="1350" dirty="0"/>
              <a:t>IPv6 – 2002:: /16</a:t>
            </a:r>
          </a:p>
        </p:txBody>
      </p:sp>
      <p:sp>
        <p:nvSpPr>
          <p:cNvPr id="9" name="Cloud 8"/>
          <p:cNvSpPr/>
          <p:nvPr/>
        </p:nvSpPr>
        <p:spPr>
          <a:xfrm>
            <a:off x="2608404" y="1724575"/>
            <a:ext cx="2464802" cy="1228970"/>
          </a:xfrm>
          <a:prstGeom prst="cloud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IPv4</a:t>
            </a:r>
          </a:p>
          <a:p>
            <a:pPr algn="ctr"/>
            <a:r>
              <a:rPr lang="en-US" sz="1350" dirty="0"/>
              <a:t>Internet</a:t>
            </a:r>
          </a:p>
        </p:txBody>
      </p:sp>
      <p:sp>
        <p:nvSpPr>
          <p:cNvPr id="10" name="Cloud 9"/>
          <p:cNvSpPr/>
          <p:nvPr/>
        </p:nvSpPr>
        <p:spPr>
          <a:xfrm>
            <a:off x="4930886" y="2944876"/>
            <a:ext cx="2464802" cy="1228970"/>
          </a:xfrm>
          <a:prstGeom prst="cloud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IPv6</a:t>
            </a:r>
          </a:p>
          <a:p>
            <a:pPr algn="ctr"/>
            <a:r>
              <a:rPr lang="en-US" sz="1350" dirty="0"/>
              <a:t>Internet</a:t>
            </a:r>
          </a:p>
        </p:txBody>
      </p:sp>
      <p:pic>
        <p:nvPicPr>
          <p:cNvPr id="11" name="Picture 2" descr="C:\Users\t0ph3r\Document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352" y="2710000"/>
            <a:ext cx="737526" cy="434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4776992" y="2380996"/>
            <a:ext cx="2346960" cy="112776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endParaRPr lang="en-US" sz="1350" dirty="0"/>
          </a:p>
          <a:p>
            <a:pPr algn="ctr"/>
            <a:r>
              <a:rPr lang="en-US" sz="1350" dirty="0" err="1"/>
              <a:t>Dest</a:t>
            </a:r>
            <a:r>
              <a:rPr lang="en-US" sz="1350" dirty="0"/>
              <a:t>: 207.46.192.0</a:t>
            </a:r>
          </a:p>
        </p:txBody>
      </p:sp>
      <p:pic>
        <p:nvPicPr>
          <p:cNvPr id="13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126" y="2161656"/>
            <a:ext cx="596945" cy="5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t0ph3r\Documents\CS 4700\assets\black_serv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05" y="3924220"/>
            <a:ext cx="596945" cy="596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222081" y="2793769"/>
            <a:ext cx="189026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IPv4 – 207.46.192.0</a:t>
            </a:r>
          </a:p>
          <a:p>
            <a:r>
              <a:rPr lang="en-US" sz="1350" dirty="0"/>
              <a:t>IPv6 – 2002:CF2E:C000::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74661" y="4719879"/>
            <a:ext cx="176202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IPv6 – 1893:92:13:99::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76486" y="3278517"/>
            <a:ext cx="2067313" cy="518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Dest</a:t>
            </a:r>
            <a:r>
              <a:rPr lang="en-US" sz="1350" dirty="0"/>
              <a:t>: 2002:CF2E:C000::</a:t>
            </a:r>
          </a:p>
        </p:txBody>
      </p:sp>
      <p:grpSp>
        <p:nvGrpSpPr>
          <p:cNvPr id="18" name="Group 17"/>
          <p:cNvGrpSpPr/>
          <p:nvPr/>
        </p:nvGrpSpPr>
        <p:grpSpPr>
          <a:xfrm flipH="1">
            <a:off x="2770624" y="3428649"/>
            <a:ext cx="1935929" cy="959335"/>
            <a:chOff x="1219204" y="4876795"/>
            <a:chExt cx="5181603" cy="5368681"/>
          </a:xfrm>
        </p:grpSpPr>
        <p:sp>
          <p:nvSpPr>
            <p:cNvPr id="19" name="Rectangular Callout 18"/>
            <p:cNvSpPr/>
            <p:nvPr/>
          </p:nvSpPr>
          <p:spPr>
            <a:xfrm>
              <a:off x="1219206" y="4876795"/>
              <a:ext cx="5181601" cy="5368681"/>
            </a:xfrm>
            <a:prstGeom prst="wedgeRectCallout">
              <a:avLst>
                <a:gd name="adj1" fmla="val -66327"/>
                <a:gd name="adj2" fmla="val -120495"/>
              </a:avLst>
            </a:prstGeom>
            <a:solidFill>
              <a:schemeClr val="accent2"/>
            </a:solidFill>
            <a:ln w="38100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defTabSz="685800">
                <a:defRPr/>
              </a:pPr>
              <a:endParaRPr lang="en-US" sz="1350" kern="0">
                <a:solidFill>
                  <a:sysClr val="window" lastClr="FFFFFF"/>
                </a:solidFill>
                <a:latin typeface="Tw Cen MT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219204" y="4876801"/>
              <a:ext cx="5181600" cy="5167188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pPr algn="ctr" defTabSz="685800">
                <a:defRPr/>
              </a:pPr>
              <a:r>
                <a:rPr lang="en-US" kern="0" dirty="0">
                  <a:solidFill>
                    <a:sysClr val="window" lastClr="FFFFFF"/>
                  </a:solidFill>
                </a:rPr>
                <a:t>Use normal IPv6 routing to reach a 6to4 relay router</a:t>
              </a:r>
            </a:p>
          </p:txBody>
        </p:sp>
      </p:grpSp>
      <p:sp>
        <p:nvSpPr>
          <p:cNvPr id="21" name="Up Arrow 20"/>
          <p:cNvSpPr/>
          <p:nvPr/>
        </p:nvSpPr>
        <p:spPr>
          <a:xfrm rot="10800000">
            <a:off x="6072393" y="2879228"/>
            <a:ext cx="339118" cy="295181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520512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32099E-6 L -0.09757 -0.16851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78" y="-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34 0.00093 L -0.51701 -0.225 " pathEditMode="relative" rAng="0" ptsTypes="AA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42" y="-11296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757 -0.16851 L -0.62205 -0.38765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233" y="-109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7" grpId="0" animBg="1"/>
      <p:bldP spid="17" grpId="1" animBg="1"/>
      <p:bldP spid="17" grpId="2" animBg="1"/>
      <p:bldP spid="21" grpId="0" animBg="1"/>
      <p:bldP spid="21" grpId="1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Problems with 6to4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Uniformity</a:t>
            </a:r>
          </a:p>
          <a:p>
            <a:pPr lvl="1"/>
            <a:r>
              <a:rPr lang="en-US" dirty="0"/>
              <a:t>Not all ISPs have deployed 6to4 relays</a:t>
            </a:r>
          </a:p>
          <a:p>
            <a:r>
              <a:rPr lang="en-US" dirty="0"/>
              <a:t>Quality of service</a:t>
            </a:r>
          </a:p>
          <a:p>
            <a:pPr lvl="1"/>
            <a:r>
              <a:rPr lang="en-US" dirty="0"/>
              <a:t>Third-party 6to4 relays are available</a:t>
            </a:r>
          </a:p>
          <a:p>
            <a:pPr lvl="1"/>
            <a:r>
              <a:rPr lang="en-US" dirty="0"/>
              <a:t>…but, they may be overloaded or unreliable</a:t>
            </a:r>
          </a:p>
          <a:p>
            <a:r>
              <a:rPr lang="en-US" dirty="0"/>
              <a:t>Reachability</a:t>
            </a:r>
          </a:p>
          <a:p>
            <a:pPr lvl="1"/>
            <a:r>
              <a:rPr lang="en-US" dirty="0"/>
              <a:t>6to4 doesn’t work if you are behind a NAT</a:t>
            </a:r>
          </a:p>
          <a:p>
            <a:r>
              <a:rPr lang="en-US" dirty="0"/>
              <a:t>Possible solutions</a:t>
            </a:r>
          </a:p>
          <a:p>
            <a:pPr lvl="1"/>
            <a:r>
              <a:rPr lang="en-US" dirty="0"/>
              <a:t>IPv6 Rapid Deployment (6rd)</a:t>
            </a:r>
          </a:p>
          <a:p>
            <a:pPr lvl="2"/>
            <a:r>
              <a:rPr lang="en-US" dirty="0"/>
              <a:t>Each ISP sets up relays for its customers</a:t>
            </a:r>
          </a:p>
          <a:p>
            <a:pPr lvl="2"/>
            <a:r>
              <a:rPr lang="en-US" dirty="0"/>
              <a:t>Does not leverage the 2002:: address space</a:t>
            </a:r>
          </a:p>
          <a:p>
            <a:pPr lvl="1"/>
            <a:r>
              <a:rPr lang="en-US" dirty="0" err="1"/>
              <a:t>Teredo</a:t>
            </a:r>
            <a:endParaRPr lang="en-US" dirty="0"/>
          </a:p>
          <a:p>
            <a:pPr lvl="2"/>
            <a:r>
              <a:rPr lang="en-US" dirty="0"/>
              <a:t>Tunnels IPv6 packets through UDP/IPv4 tunnels</a:t>
            </a:r>
          </a:p>
          <a:p>
            <a:pPr lvl="2"/>
            <a:r>
              <a:rPr lang="en-US" dirty="0"/>
              <a:t>Can tunnel through NATs, but requires special relays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0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07261-3677-0C44-8EA8-2FBFBAED5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transition technologies do we see today?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5B3E3-DA7D-CF45-A061-B36D7F65F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A8D60B-1594-934C-B21B-1170C3962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8966A1-FAA6-0441-A5D1-6BA0B22C2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73253" y="1269245"/>
            <a:ext cx="5899898" cy="36166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EAC7486-E56B-0642-9718-8C209A657B4E}"/>
              </a:ext>
            </a:extLst>
          </p:cNvPr>
          <p:cNvSpPr/>
          <p:nvPr/>
        </p:nvSpPr>
        <p:spPr>
          <a:xfrm>
            <a:off x="5384800" y="1621883"/>
            <a:ext cx="873760" cy="338997"/>
          </a:xfrm>
          <a:prstGeom prst="rect">
            <a:avLst/>
          </a:prstGeom>
          <a:noFill/>
          <a:ln w="76200" cmpd="sng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66DDD6E-3E91-8541-9F5A-9BA43A98DE2C}"/>
              </a:ext>
            </a:extLst>
          </p:cNvPr>
          <p:cNvGrpSpPr/>
          <p:nvPr/>
        </p:nvGrpSpPr>
        <p:grpSpPr>
          <a:xfrm>
            <a:off x="1955190" y="2323176"/>
            <a:ext cx="5347103" cy="1148319"/>
            <a:chOff x="414979" y="3333623"/>
            <a:chExt cx="8263530" cy="1523216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BBAD19A-2D81-6040-A21D-2D298CCF7C08}"/>
                </a:ext>
              </a:extLst>
            </p:cNvPr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0" name="Content Placeholder 2">
              <a:extLst>
                <a:ext uri="{FF2B5EF4-FFF2-40B4-BE49-F238E27FC236}">
                  <a16:creationId xmlns:a16="http://schemas.microsoft.com/office/drawing/2014/main" id="{83FA6457-934B-6A47-8831-FCCF9B82987C}"/>
                </a:ext>
              </a:extLst>
            </p:cNvPr>
            <p:cNvSpPr txBox="1">
              <a:spLocks/>
            </p:cNvSpPr>
            <p:nvPr/>
          </p:nvSpPr>
          <p:spPr>
            <a:xfrm>
              <a:off x="514376" y="3496212"/>
              <a:ext cx="8118848" cy="120830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buClr>
                  <a:schemeClr val="bg1"/>
                </a:buClr>
                <a:buNone/>
              </a:pPr>
              <a:r>
                <a:rPr lang="en-US" dirty="0">
                  <a:solidFill>
                    <a:schemeClr val="bg1"/>
                  </a:solidFill>
                </a:rPr>
                <a:t>Why?</a:t>
              </a:r>
            </a:p>
            <a:p>
              <a:pPr>
                <a:buClr>
                  <a:schemeClr val="bg1"/>
                </a:buClr>
              </a:pPr>
              <a:r>
                <a:rPr lang="en-US" dirty="0">
                  <a:solidFill>
                    <a:schemeClr val="bg1"/>
                  </a:solidFill>
                </a:rPr>
                <a:t>Widespread prevalence of dual stacks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437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2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Consequences of IPv6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Beware unintended consequences of IPv6</a:t>
            </a:r>
          </a:p>
          <a:p>
            <a:r>
              <a:rPr lang="en-US" dirty="0"/>
              <a:t>Example: IP blacklists</a:t>
            </a:r>
          </a:p>
          <a:p>
            <a:pPr lvl="1"/>
            <a:r>
              <a:rPr lang="en-US" dirty="0"/>
              <a:t>Currently, blacklists track IPs of spammers/bots</a:t>
            </a:r>
          </a:p>
          <a:p>
            <a:pPr lvl="1"/>
            <a:r>
              <a:rPr lang="en-US" dirty="0"/>
              <a:t>Few IPv4 addresses mean list sizes are reasonable</a:t>
            </a:r>
          </a:p>
          <a:p>
            <a:pPr lvl="1"/>
            <a:r>
              <a:rPr lang="en-US" dirty="0"/>
              <a:t>Hard for spammers/bots to acquire new IPs</a:t>
            </a:r>
          </a:p>
          <a:p>
            <a:r>
              <a:rPr lang="en-US" dirty="0">
                <a:solidFill>
                  <a:srgbClr val="C00000"/>
                </a:solidFill>
              </a:rPr>
              <a:t>Blacklists will not work with IPv6</a:t>
            </a:r>
          </a:p>
          <a:p>
            <a:pPr lvl="1"/>
            <a:r>
              <a:rPr lang="en-US" dirty="0"/>
              <a:t>Address space is enormous</a:t>
            </a:r>
          </a:p>
          <a:p>
            <a:pPr lvl="1"/>
            <a:r>
              <a:rPr lang="en-US" dirty="0"/>
              <a:t>Acquiring new IP addresses is trivial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5651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Outline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Addressing</a:t>
            </a:r>
          </a:p>
          <a:p>
            <a:pPr marL="908685" lvl="1" indent="-428625">
              <a:buFont typeface="Wingdings" pitchFamily="2" charset="2"/>
              <a:buChar char="q"/>
            </a:pPr>
            <a:r>
              <a:rPr lang="en-US" sz="2550" dirty="0"/>
              <a:t>Class-based</a:t>
            </a:r>
          </a:p>
          <a:p>
            <a:pPr marL="908685" lvl="1" indent="-428625">
              <a:buFont typeface="Wingdings" pitchFamily="2" charset="2"/>
              <a:buChar char="q"/>
            </a:pPr>
            <a:r>
              <a:rPr lang="en-US" sz="2550" dirty="0"/>
              <a:t>CIDR</a:t>
            </a:r>
          </a:p>
          <a:p>
            <a:pPr marL="428625" indent="-428625">
              <a:buFont typeface="Wingdings" pitchFamily="2" charset="2"/>
              <a:buChar char="q"/>
            </a:pPr>
            <a:r>
              <a:rPr lang="en-US" sz="3300" dirty="0"/>
              <a:t>IPv4 Protocol Details</a:t>
            </a:r>
          </a:p>
          <a:p>
            <a:pPr marL="908685" lvl="1" indent="-428625">
              <a:buFont typeface="Wingdings" pitchFamily="2" charset="2"/>
              <a:buChar char="q"/>
            </a:pPr>
            <a:r>
              <a:rPr lang="en-US" sz="2400" dirty="0"/>
              <a:t>Packet Header</a:t>
            </a:r>
          </a:p>
          <a:p>
            <a:pPr marL="908685" lvl="1" indent="-428625">
              <a:buFont typeface="Wingdings" pitchFamily="2" charset="2"/>
              <a:buChar char="q"/>
            </a:pPr>
            <a:r>
              <a:rPr lang="en-US" sz="2400" dirty="0"/>
              <a:t>Fragmentation</a:t>
            </a:r>
          </a:p>
          <a:p>
            <a:pPr marL="428625" indent="-428625">
              <a:buFont typeface="Wingdings" pitchFamily="2" charset="2"/>
              <a:buChar char="q"/>
            </a:pPr>
            <a:r>
              <a:rPr lang="en-US" sz="3150" dirty="0"/>
              <a:t>IPv6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2851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F4B2E-BE9C-964F-A801-AF155027C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98C877-CD9B-1443-881E-D08AB0DC0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Prefix 	Output Interface Identifier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129.16.0.0/12 		6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129.28.0.0/14 		2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129.19.0.0/16 		1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129.22.0.0/15 		4</a:t>
            </a:r>
            <a:r>
              <a:rPr lang="en-US" dirty="0"/>
              <a:t> </a:t>
            </a:r>
          </a:p>
          <a:p>
            <a:r>
              <a:rPr lang="en-US" dirty="0"/>
              <a:t>Which ones match destination 129.23.84.92?</a:t>
            </a:r>
          </a:p>
          <a:p>
            <a:pPr lvl="1"/>
            <a:r>
              <a:rPr lang="en-US" b="1" dirty="0"/>
              <a:t>129.16.0.0/12 &amp; 129.22.0.0/15</a:t>
            </a:r>
          </a:p>
          <a:p>
            <a:pPr marL="150876" lvl="1" indent="0">
              <a:buNone/>
            </a:pPr>
            <a:r>
              <a:rPr lang="en-US" i="1" dirty="0"/>
              <a:t>129.28.0.0/14 span does </a:t>
            </a:r>
            <a:r>
              <a:rPr lang="en-US" b="1" i="1" dirty="0"/>
              <a:t>not</a:t>
            </a:r>
            <a:r>
              <a:rPr lang="en-US" i="1" dirty="0"/>
              <a:t> include any addresses in 129.23.nnn.nnn. The block starts at 129.28.0.0 </a:t>
            </a:r>
            <a:br>
              <a:rPr lang="en-US" i="1" dirty="0"/>
            </a:br>
            <a:r>
              <a:rPr lang="en-US" i="1" dirty="0"/>
              <a:t>129.19.0.0/16 is a Class B and </a:t>
            </a:r>
            <a:r>
              <a:rPr lang="en-US" b="1" i="1" dirty="0"/>
              <a:t>only</a:t>
            </a:r>
            <a:r>
              <a:rPr lang="en-US" i="1" dirty="0"/>
              <a:t> includes addresses in 129.19.nnn.nnn</a:t>
            </a:r>
          </a:p>
          <a:p>
            <a:endParaRPr lang="en-US" dirty="0"/>
          </a:p>
          <a:p>
            <a:r>
              <a:rPr lang="en-US" dirty="0"/>
              <a:t>Which one is selected?</a:t>
            </a:r>
          </a:p>
          <a:p>
            <a:pPr lvl="1"/>
            <a:r>
              <a:rPr lang="en-US" b="1" dirty="0"/>
              <a:t>129.22.0.0/15</a:t>
            </a:r>
          </a:p>
          <a:p>
            <a:pPr marL="150876" lvl="1" indent="0">
              <a:buNone/>
            </a:pPr>
            <a:r>
              <a:rPr lang="en-US" i="1" dirty="0"/>
              <a:t>129.22.0.0/15 is a </a:t>
            </a:r>
            <a:r>
              <a:rPr lang="en-US" b="1" i="1" dirty="0"/>
              <a:t>more specific match </a:t>
            </a:r>
            <a:r>
              <a:rPr lang="en-US" i="1" dirty="0"/>
              <a:t>to 129.23.84.92  </a:t>
            </a:r>
            <a:br>
              <a:rPr lang="en-US" i="1" dirty="0"/>
            </a:br>
            <a:r>
              <a:rPr lang="en-US" i="1" dirty="0"/>
              <a:t>It spans 129.22.0.0 to 129.23.255.255  </a:t>
            </a:r>
          </a:p>
          <a:p>
            <a:pPr marL="150876" lvl="1" indent="0">
              <a:buNone/>
            </a:pPr>
            <a:r>
              <a:rPr lang="en-US" i="1" dirty="0"/>
              <a:t>129.16.0.0/12 spans 129.16.0.0 to 129.31.255.255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96E62-072B-3B4C-B475-49A1D360B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47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9B5D1-ECC3-1B46-B982-BFE9A228F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Question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2E89E8-2A6E-504B-8FD8-AF40DD738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Prefix 	Output Interface Identifier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8.24.0.0/18 		4 </a:t>
            </a:r>
            <a:b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  <a:cs typeface="Consolas" panose="020B0609020204030204" pitchFamily="49" charset="0"/>
              </a:rPr>
              <a:t>8.24.12.0/22 		1</a:t>
            </a:r>
          </a:p>
          <a:p>
            <a:r>
              <a:rPr lang="en-US" i="1" dirty="0"/>
              <a:t>8.24.0.0/18 spans 8.24.0.0 to 8.24.63.255</a:t>
            </a:r>
          </a:p>
          <a:p>
            <a:r>
              <a:rPr lang="en-US" i="1" dirty="0"/>
              <a:t>8.24.12.0/22 spans 8.24.12.0 to 8.24.15.255</a:t>
            </a:r>
          </a:p>
          <a:p>
            <a:r>
              <a:rPr lang="en-US" dirty="0"/>
              <a:t>8.24.6.0</a:t>
            </a:r>
          </a:p>
          <a:p>
            <a:pPr lvl="1"/>
            <a:r>
              <a:rPr lang="en-US" b="1" dirty="0"/>
              <a:t>Interface 4</a:t>
            </a:r>
          </a:p>
          <a:p>
            <a:r>
              <a:rPr lang="en-US" dirty="0"/>
              <a:t>8.24.14.12</a:t>
            </a:r>
          </a:p>
          <a:p>
            <a:pPr lvl="1"/>
            <a:r>
              <a:rPr lang="en-US" b="1" dirty="0"/>
              <a:t>Interface 1</a:t>
            </a:r>
          </a:p>
          <a:p>
            <a:r>
              <a:rPr lang="en-US" dirty="0"/>
              <a:t>8.24.54.22</a:t>
            </a:r>
          </a:p>
          <a:p>
            <a:pPr lvl="1"/>
            <a:r>
              <a:rPr lang="en-US" b="1" dirty="0"/>
              <a:t>Interface 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85C087-39F1-9C4E-B21C-00A26EF1B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B9EA5-CE9A-4950-A80C-5ADF06B45BB8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51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Possible Addressing Schemes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Flat</a:t>
            </a:r>
          </a:p>
          <a:p>
            <a:pPr lvl="1"/>
            <a:r>
              <a:rPr lang="en-US" dirty="0"/>
              <a:t>e.g. each host is identified by a 48-bit MAC address</a:t>
            </a:r>
          </a:p>
          <a:p>
            <a:pPr lvl="1"/>
            <a:r>
              <a:rPr lang="en-US" dirty="0"/>
              <a:t>Router needs an entry for every host in the world</a:t>
            </a:r>
          </a:p>
          <a:p>
            <a:pPr lvl="2"/>
            <a:r>
              <a:rPr lang="en-US" dirty="0"/>
              <a:t>Too big</a:t>
            </a:r>
          </a:p>
          <a:p>
            <a:pPr lvl="2"/>
            <a:r>
              <a:rPr lang="en-US" dirty="0"/>
              <a:t>Too hard to maintain (hosts come and go all the time)</a:t>
            </a:r>
          </a:p>
          <a:p>
            <a:pPr lvl="2"/>
            <a:r>
              <a:rPr lang="en-US" dirty="0"/>
              <a:t>Too slow (more later)</a:t>
            </a:r>
          </a:p>
          <a:p>
            <a:r>
              <a:rPr lang="en-US" dirty="0"/>
              <a:t>Hierarchy</a:t>
            </a:r>
          </a:p>
          <a:p>
            <a:pPr lvl="1"/>
            <a:r>
              <a:rPr lang="en-US" dirty="0"/>
              <a:t>Addresses broken down into segments</a:t>
            </a:r>
          </a:p>
          <a:p>
            <a:pPr lvl="1"/>
            <a:r>
              <a:rPr lang="en-US" dirty="0"/>
              <a:t>Each segment has a different level of specificity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4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Classes\CS 4700\assets\usa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25" t="15244" r="-1130" b="9834"/>
          <a:stretch/>
        </p:blipFill>
        <p:spPr bwMode="auto">
          <a:xfrm>
            <a:off x="1211437" y="1736645"/>
            <a:ext cx="3211571" cy="2020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Telephone Numbers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1-617-373-1234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 flipH="1">
            <a:off x="3732001" y="1489425"/>
            <a:ext cx="141714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 flipH="1">
            <a:off x="4023360" y="1489425"/>
            <a:ext cx="360493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4453260" y="1489425"/>
            <a:ext cx="391080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5017276" y="1499185"/>
            <a:ext cx="536848" cy="0"/>
          </a:xfrm>
          <a:prstGeom prst="line">
            <a:avLst/>
          </a:prstGeom>
          <a:ln w="571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D:\Classes\CS 4700\assets\massachusetts-county-ma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852" y="1736645"/>
            <a:ext cx="3260677" cy="181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Up Arrow 13"/>
          <p:cNvSpPr/>
          <p:nvPr/>
        </p:nvSpPr>
        <p:spPr>
          <a:xfrm rot="12646508">
            <a:off x="6525808" y="1589932"/>
            <a:ext cx="634685" cy="752273"/>
          </a:xfrm>
          <a:prstGeom prst="upArrow">
            <a:avLst/>
          </a:prstGeom>
          <a:solidFill>
            <a:schemeClr val="accent2"/>
          </a:solidFill>
          <a:ln w="381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pic>
        <p:nvPicPr>
          <p:cNvPr id="1028" name="Picture 4" descr="D:\Classes\CS 4700\assets\northeastern-universit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72" y="3757313"/>
            <a:ext cx="4655442" cy="670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354857" y="3781072"/>
            <a:ext cx="11369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ISEC</a:t>
            </a:r>
          </a:p>
          <a:p>
            <a:pPr algn="ctr"/>
            <a:r>
              <a:rPr lang="en-US" dirty="0"/>
              <a:t>Room 613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1645921" y="2347625"/>
            <a:ext cx="2099971" cy="543557"/>
            <a:chOff x="414979" y="3333623"/>
            <a:chExt cx="8263530" cy="1523216"/>
          </a:xfrm>
        </p:grpSpPr>
        <p:sp>
          <p:nvSpPr>
            <p:cNvPr id="18" name="Rectangle 17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9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0">
                <a:buClr>
                  <a:schemeClr val="bg1"/>
                </a:buClr>
                <a:buNone/>
              </a:pPr>
              <a:r>
                <a:rPr lang="en-US" dirty="0">
                  <a:solidFill>
                    <a:schemeClr val="bg1"/>
                  </a:solidFill>
                </a:rPr>
                <a:t>Very General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805794" y="4428079"/>
            <a:ext cx="2099971" cy="543557"/>
            <a:chOff x="414979" y="3333623"/>
            <a:chExt cx="8263530" cy="1523216"/>
          </a:xfrm>
        </p:grpSpPr>
        <p:sp>
          <p:nvSpPr>
            <p:cNvPr id="21" name="Rectangle 20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2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0">
                <a:buClr>
                  <a:schemeClr val="bg1"/>
                </a:buClr>
                <a:buNone/>
              </a:pPr>
              <a:r>
                <a:rPr lang="en-US" dirty="0">
                  <a:solidFill>
                    <a:schemeClr val="bg1"/>
                  </a:solidFill>
                </a:rPr>
                <a:t>Very Specific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6087844" y="3796150"/>
            <a:ext cx="1535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West Village G</a:t>
            </a:r>
          </a:p>
          <a:p>
            <a:pPr algn="ctr"/>
            <a:r>
              <a:rPr lang="en-US" dirty="0"/>
              <a:t>Room 1234</a:t>
            </a:r>
          </a:p>
        </p:txBody>
      </p:sp>
      <p:sp>
        <p:nvSpPr>
          <p:cNvPr id="13" name="Curved Down Arrow 12"/>
          <p:cNvSpPr/>
          <p:nvPr/>
        </p:nvSpPr>
        <p:spPr>
          <a:xfrm rot="10800000">
            <a:off x="4827715" y="4362609"/>
            <a:ext cx="2201108" cy="674494"/>
          </a:xfrm>
          <a:prstGeom prst="curvedDownArrow">
            <a:avLst>
              <a:gd name="adj1" fmla="val 44797"/>
              <a:gd name="adj2" fmla="val 83788"/>
              <a:gd name="adj3" fmla="val 3840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25" name="Content Placeholder 3"/>
          <p:cNvSpPr txBox="1">
            <a:spLocks/>
          </p:cNvSpPr>
          <p:nvPr/>
        </p:nvSpPr>
        <p:spPr>
          <a:xfrm>
            <a:off x="4904860" y="1031537"/>
            <a:ext cx="761681" cy="414041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lnSpcReduction="10000"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175" dirty="0"/>
              <a:t>3278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1924098" y="4428079"/>
            <a:ext cx="2826997" cy="543557"/>
            <a:chOff x="414979" y="3333623"/>
            <a:chExt cx="8263530" cy="1523216"/>
          </a:xfrm>
        </p:grpSpPr>
        <p:sp>
          <p:nvSpPr>
            <p:cNvPr id="27" name="Rectangle 26"/>
            <p:cNvSpPr/>
            <p:nvPr/>
          </p:nvSpPr>
          <p:spPr>
            <a:xfrm>
              <a:off x="414979" y="3333623"/>
              <a:ext cx="8263530" cy="1523216"/>
            </a:xfrm>
            <a:prstGeom prst="rect">
              <a:avLst/>
            </a:prstGeom>
            <a:ln w="571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28" name="Content Placeholder 2"/>
            <p:cNvSpPr txBox="1">
              <a:spLocks/>
            </p:cNvSpPr>
            <p:nvPr/>
          </p:nvSpPr>
          <p:spPr>
            <a:xfrm>
              <a:off x="514376" y="3496212"/>
              <a:ext cx="8164133" cy="13606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vert="horz" lIns="68580" tIns="34290" rIns="68580" bIns="34290" rtlCol="0">
              <a:normAutofit/>
            </a:bodyPr>
            <a:lstStyle>
              <a:lvl1pPr marL="342900" indent="-22860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40080" indent="-22860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05840" indent="-22860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80160" indent="-22860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54480" indent="-228600" algn="l" defTabSz="914400" rtl="0" eaLnBrk="1" latinLnBrk="0" hangingPunct="1">
                <a:spcBef>
                  <a:spcPct val="20000"/>
                </a:spcBef>
                <a:buClr>
                  <a:schemeClr val="accent5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37360" indent="-182880" algn="l" defTabSz="914400" rtl="0" eaLnBrk="1" latinLnBrk="0" hangingPunct="1">
                <a:spcBef>
                  <a:spcPct val="20000"/>
                </a:spcBef>
                <a:buClr>
                  <a:schemeClr val="accent1"/>
                </a:buClr>
                <a:buFont typeface="Arial" pitchFamily="34" charset="0"/>
                <a:buChar char="•"/>
                <a:defRPr sz="14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920240" indent="-182880" algn="l" defTabSz="914400" rtl="0" eaLnBrk="1" latinLnBrk="0" hangingPunct="1">
                <a:spcBef>
                  <a:spcPct val="20000"/>
                </a:spcBef>
                <a:buClr>
                  <a:schemeClr val="accent2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103120" indent="-182880" algn="l" defTabSz="914400" rtl="0" eaLnBrk="1" latinLnBrk="0" hangingPunct="1">
                <a:spcBef>
                  <a:spcPct val="20000"/>
                </a:spcBef>
                <a:buClr>
                  <a:schemeClr val="accent3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286000" indent="-18288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itchFamily="34" charset="0"/>
                <a:buChar char="•"/>
                <a:defRPr sz="1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0">
                <a:buClr>
                  <a:schemeClr val="bg1"/>
                </a:buClr>
                <a:buNone/>
              </a:pPr>
              <a:r>
                <a:rPr lang="en-US" dirty="0">
                  <a:solidFill>
                    <a:schemeClr val="bg1"/>
                  </a:solidFill>
                </a:rPr>
                <a:t>Updates are Local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212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9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10" grpId="1"/>
      <p:bldP spid="23" grpId="0"/>
      <p:bldP spid="13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Binary Hierarchy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55000" lnSpcReduction="20000"/>
          </a:bodyPr>
          <a:lstStyle/>
          <a:p>
            <a:fld id="{283B9EA5-CE9A-4950-A80C-5ADF06B45BB8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loud 4"/>
          <p:cNvSpPr/>
          <p:nvPr/>
        </p:nvSpPr>
        <p:spPr>
          <a:xfrm rot="1048252">
            <a:off x="1295752" y="1302533"/>
            <a:ext cx="3155384" cy="2674911"/>
          </a:xfrm>
          <a:prstGeom prst="cloud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Cloud 6"/>
          <p:cNvSpPr/>
          <p:nvPr/>
        </p:nvSpPr>
        <p:spPr>
          <a:xfrm>
            <a:off x="1701939" y="1710708"/>
            <a:ext cx="1272373" cy="1021804"/>
          </a:xfrm>
          <a:prstGeom prst="cloud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Cloud 7"/>
          <p:cNvSpPr/>
          <p:nvPr/>
        </p:nvSpPr>
        <p:spPr>
          <a:xfrm>
            <a:off x="2398415" y="2545669"/>
            <a:ext cx="1272373" cy="1021804"/>
          </a:xfrm>
          <a:prstGeom prst="cloud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TextBox 12"/>
          <p:cNvSpPr txBox="1"/>
          <p:nvPr/>
        </p:nvSpPr>
        <p:spPr>
          <a:xfrm>
            <a:off x="3941305" y="130398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1**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36608" y="160604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10*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66290" y="2262019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11*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163999" y="1862897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100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163999" y="2235092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849961" y="268437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110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49961" y="30565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111</a:t>
            </a:r>
          </a:p>
        </p:txBody>
      </p:sp>
      <p:sp>
        <p:nvSpPr>
          <p:cNvPr id="35" name="Cloud 34"/>
          <p:cNvSpPr/>
          <p:nvPr/>
        </p:nvSpPr>
        <p:spPr>
          <a:xfrm rot="1048252">
            <a:off x="4605751" y="2436871"/>
            <a:ext cx="3155384" cy="2674911"/>
          </a:xfrm>
          <a:prstGeom prst="cloud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6" name="Cloud 35"/>
          <p:cNvSpPr/>
          <p:nvPr/>
        </p:nvSpPr>
        <p:spPr>
          <a:xfrm>
            <a:off x="5011938" y="2845046"/>
            <a:ext cx="1272373" cy="1021804"/>
          </a:xfrm>
          <a:prstGeom prst="cloud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7" name="Cloud 36"/>
          <p:cNvSpPr/>
          <p:nvPr/>
        </p:nvSpPr>
        <p:spPr>
          <a:xfrm>
            <a:off x="5708414" y="3680007"/>
            <a:ext cx="1272373" cy="1021804"/>
          </a:xfrm>
          <a:prstGeom prst="cloud">
            <a:avLst/>
          </a:prstGeom>
          <a:noFill/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0" name="TextBox 39"/>
          <p:cNvSpPr txBox="1"/>
          <p:nvPr/>
        </p:nvSpPr>
        <p:spPr>
          <a:xfrm>
            <a:off x="7251304" y="2438321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0**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099672" y="274038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00*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41681" y="3355947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01*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473998" y="2997235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000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73998" y="336943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001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099672" y="3818713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099672" y="4190908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011</a:t>
            </a:r>
          </a:p>
        </p:txBody>
      </p:sp>
      <p:pic>
        <p:nvPicPr>
          <p:cNvPr id="2050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1305" y="1601405"/>
            <a:ext cx="521123" cy="30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86" y="3824405"/>
            <a:ext cx="340557" cy="3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886" y="4219125"/>
            <a:ext cx="340557" cy="3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60" y="3002927"/>
            <a:ext cx="340557" cy="3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560" y="3397647"/>
            <a:ext cx="340557" cy="3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13" y="2696085"/>
            <a:ext cx="340557" cy="3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013" y="3090806"/>
            <a:ext cx="340557" cy="3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23" y="1876888"/>
            <a:ext cx="340557" cy="3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3" descr="D:\Classes\CS 4700\assets\black_ser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1323" y="2271608"/>
            <a:ext cx="340557" cy="34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021" y="1893525"/>
            <a:ext cx="521123" cy="30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44" y="2530734"/>
            <a:ext cx="521123" cy="30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482" y="2712722"/>
            <a:ext cx="521123" cy="30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190" y="3024093"/>
            <a:ext cx="521123" cy="30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2" descr="D:\Classes\CS 4700\assets\Rou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094" y="3680006"/>
            <a:ext cx="521123" cy="307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Rectangle 48"/>
          <p:cNvSpPr/>
          <p:nvPr/>
        </p:nvSpPr>
        <p:spPr>
          <a:xfrm>
            <a:off x="5544117" y="1325789"/>
            <a:ext cx="2202545" cy="560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Datagram, Destination = 101</a:t>
            </a:r>
          </a:p>
        </p:txBody>
      </p:sp>
      <p:cxnSp>
        <p:nvCxnSpPr>
          <p:cNvPr id="63" name="Straight Arrow Connector 62"/>
          <p:cNvCxnSpPr>
            <a:stCxn id="49" idx="1"/>
            <a:endCxn id="2050" idx="3"/>
          </p:cNvCxnSpPr>
          <p:nvPr/>
        </p:nvCxnSpPr>
        <p:spPr>
          <a:xfrm flipH="1">
            <a:off x="4462428" y="1606050"/>
            <a:ext cx="1081689" cy="148997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2050" idx="1"/>
            <a:endCxn id="58" idx="3"/>
          </p:cNvCxnSpPr>
          <p:nvPr/>
        </p:nvCxnSpPr>
        <p:spPr>
          <a:xfrm flipH="1">
            <a:off x="3340144" y="1755047"/>
            <a:ext cx="601162" cy="292120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58" idx="1"/>
            <a:endCxn id="57" idx="3"/>
          </p:cNvCxnSpPr>
          <p:nvPr/>
        </p:nvCxnSpPr>
        <p:spPr>
          <a:xfrm flipH="1">
            <a:off x="2221880" y="2047166"/>
            <a:ext cx="597141" cy="394721"/>
          </a:xfrm>
          <a:prstGeom prst="straightConnector1">
            <a:avLst/>
          </a:prstGeom>
          <a:ln w="571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9690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Retrospect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124505</TotalTime>
  <Words>3657</Words>
  <Application>Microsoft Macintosh PowerPoint</Application>
  <PresentationFormat>On-screen Show (16:9)</PresentationFormat>
  <Paragraphs>1058</Paragraphs>
  <Slides>61</Slides>
  <Notes>5</Notes>
  <HiddenSlides>4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.AppleSystemUIFont</vt:lpstr>
      <vt:lpstr>Arial</vt:lpstr>
      <vt:lpstr>Calibri</vt:lpstr>
      <vt:lpstr>Calibri Light</vt:lpstr>
      <vt:lpstr>Consolas</vt:lpstr>
      <vt:lpstr>Lucida Sans Unicode</vt:lpstr>
      <vt:lpstr>Tw Cen MT</vt:lpstr>
      <vt:lpstr>Wingdings</vt:lpstr>
      <vt:lpstr>Wingdings 2</vt:lpstr>
      <vt:lpstr>Retrospect</vt:lpstr>
      <vt:lpstr>CS 4700 / CS 5700 Network Fundamentals</vt:lpstr>
      <vt:lpstr>Network Layer</vt:lpstr>
      <vt:lpstr>Routers, Revisited</vt:lpstr>
      <vt:lpstr>Structure of the Internet</vt:lpstr>
      <vt:lpstr>Internetworking Issues</vt:lpstr>
      <vt:lpstr>Outline</vt:lpstr>
      <vt:lpstr>Possible Addressing Schemes</vt:lpstr>
      <vt:lpstr>Example: Telephone Numbers</vt:lpstr>
      <vt:lpstr>Binary Hierarchy Example</vt:lpstr>
      <vt:lpstr>Logistics</vt:lpstr>
      <vt:lpstr>IP Addressing</vt:lpstr>
      <vt:lpstr>IP Addressing and Forwarding</vt:lpstr>
      <vt:lpstr>Classes of IP Addresses</vt:lpstr>
      <vt:lpstr>How Do You Get IPs?</vt:lpstr>
      <vt:lpstr>Two Level Hierarchy</vt:lpstr>
      <vt:lpstr>Class Sizes</vt:lpstr>
      <vt:lpstr>Subnets</vt:lpstr>
      <vt:lpstr>Subnet Example</vt:lpstr>
      <vt:lpstr>N-Level Subnet Hierarchy</vt:lpstr>
      <vt:lpstr>Example Routing Table</vt:lpstr>
      <vt:lpstr>Subnetting Revisited</vt:lpstr>
      <vt:lpstr>Classless Inter Domain Routing</vt:lpstr>
      <vt:lpstr>Aggregation with CIDR</vt:lpstr>
      <vt:lpstr>Example CIDR Routing Table</vt:lpstr>
      <vt:lpstr>CIDR Aggregation Example</vt:lpstr>
      <vt:lpstr>Size of CIDR Routing Tables</vt:lpstr>
      <vt:lpstr>Takeaways</vt:lpstr>
      <vt:lpstr>Review</vt:lpstr>
      <vt:lpstr>Outline</vt:lpstr>
      <vt:lpstr>IP Datagrams</vt:lpstr>
      <vt:lpstr>IP Header Fields: Word 1</vt:lpstr>
      <vt:lpstr>IP Header Fields: Word 3</vt:lpstr>
      <vt:lpstr>IP Header Fields: Word 4 and 5</vt:lpstr>
      <vt:lpstr>Problem: Fragmentation</vt:lpstr>
      <vt:lpstr>IP Header Fields: Word 2</vt:lpstr>
      <vt:lpstr>Fragmentation Example</vt:lpstr>
      <vt:lpstr>Fragmentation Example</vt:lpstr>
      <vt:lpstr>IP Fragment Reassembly</vt:lpstr>
      <vt:lpstr>Fragmentation Concepts</vt:lpstr>
      <vt:lpstr>Fragmentation in Reality</vt:lpstr>
      <vt:lpstr>Outline</vt:lpstr>
      <vt:lpstr>The IPv4 Address Space Crisis</vt:lpstr>
      <vt:lpstr>IPv6</vt:lpstr>
      <vt:lpstr>IPv6 Trivia</vt:lpstr>
      <vt:lpstr>IPv6 Header</vt:lpstr>
      <vt:lpstr>Differences from IPv4 Header</vt:lpstr>
      <vt:lpstr>Performance Improvements</vt:lpstr>
      <vt:lpstr>Additional IPv6 Features</vt:lpstr>
      <vt:lpstr>Deployment Challenges</vt:lpstr>
      <vt:lpstr>IPv6 Growth seen from Google</vt:lpstr>
      <vt:lpstr>Transitioning to IPv6</vt:lpstr>
      <vt:lpstr>Transition Technologies</vt:lpstr>
      <vt:lpstr>6to4 Basics</vt:lpstr>
      <vt:lpstr>Routing from 6to4 to 6to4</vt:lpstr>
      <vt:lpstr>Routing from 6to4 to Native IPv6</vt:lpstr>
      <vt:lpstr>Routing from Native IPv6 to 6to4</vt:lpstr>
      <vt:lpstr>Problems with 6to4</vt:lpstr>
      <vt:lpstr>What transition technologies do we see today?</vt:lpstr>
      <vt:lpstr>Consequences of IPv6</vt:lpstr>
      <vt:lpstr>Question 1</vt:lpstr>
      <vt:lpstr>Question 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 Wilson</dc:creator>
  <cp:lastModifiedBy>Choffnes, David</cp:lastModifiedBy>
  <cp:revision>987</cp:revision>
  <cp:lastPrinted>2012-08-22T04:00:45Z</cp:lastPrinted>
  <dcterms:created xsi:type="dcterms:W3CDTF">2012-01-03T02:22:46Z</dcterms:created>
  <dcterms:modified xsi:type="dcterms:W3CDTF">2022-10-07T12:56:45Z</dcterms:modified>
</cp:coreProperties>
</file>