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58"/>
  </p:notesMasterIdLst>
  <p:handoutMasterIdLst>
    <p:handoutMasterId r:id="rId59"/>
  </p:handoutMasterIdLst>
  <p:sldIdLst>
    <p:sldId id="388" r:id="rId2"/>
    <p:sldId id="390" r:id="rId3"/>
    <p:sldId id="392" r:id="rId4"/>
    <p:sldId id="448" r:id="rId5"/>
    <p:sldId id="391" r:id="rId6"/>
    <p:sldId id="393" r:id="rId7"/>
    <p:sldId id="394" r:id="rId8"/>
    <p:sldId id="395" r:id="rId9"/>
    <p:sldId id="396" r:id="rId10"/>
    <p:sldId id="438" r:id="rId11"/>
    <p:sldId id="397" r:id="rId12"/>
    <p:sldId id="400" r:id="rId13"/>
    <p:sldId id="402" r:id="rId14"/>
    <p:sldId id="401" r:id="rId15"/>
    <p:sldId id="437" r:id="rId16"/>
    <p:sldId id="403" r:id="rId17"/>
    <p:sldId id="404" r:id="rId18"/>
    <p:sldId id="453" r:id="rId19"/>
    <p:sldId id="405" r:id="rId20"/>
    <p:sldId id="406" r:id="rId21"/>
    <p:sldId id="407" r:id="rId22"/>
    <p:sldId id="399" r:id="rId23"/>
    <p:sldId id="408" r:id="rId24"/>
    <p:sldId id="409" r:id="rId25"/>
    <p:sldId id="410" r:id="rId26"/>
    <p:sldId id="411" r:id="rId27"/>
    <p:sldId id="412" r:id="rId28"/>
    <p:sldId id="413" r:id="rId29"/>
    <p:sldId id="414" r:id="rId30"/>
    <p:sldId id="415" r:id="rId31"/>
    <p:sldId id="443" r:id="rId32"/>
    <p:sldId id="416" r:id="rId33"/>
    <p:sldId id="421" r:id="rId34"/>
    <p:sldId id="417" r:id="rId35"/>
    <p:sldId id="419" r:id="rId36"/>
    <p:sldId id="418" r:id="rId37"/>
    <p:sldId id="451" r:id="rId38"/>
    <p:sldId id="450" r:id="rId39"/>
    <p:sldId id="420" r:id="rId40"/>
    <p:sldId id="440" r:id="rId41"/>
    <p:sldId id="422" r:id="rId42"/>
    <p:sldId id="425" r:id="rId43"/>
    <p:sldId id="424" r:id="rId44"/>
    <p:sldId id="423" r:id="rId45"/>
    <p:sldId id="426" r:id="rId46"/>
    <p:sldId id="427" r:id="rId47"/>
    <p:sldId id="428" r:id="rId48"/>
    <p:sldId id="429" r:id="rId49"/>
    <p:sldId id="430" r:id="rId50"/>
    <p:sldId id="431" r:id="rId51"/>
    <p:sldId id="432" r:id="rId52"/>
    <p:sldId id="433" r:id="rId53"/>
    <p:sldId id="434" r:id="rId54"/>
    <p:sldId id="435" r:id="rId55"/>
    <p:sldId id="439" r:id="rId56"/>
    <p:sldId id="436" r:id="rId57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390"/>
            <p14:sldId id="392"/>
            <p14:sldId id="448"/>
            <p14:sldId id="391"/>
            <p14:sldId id="393"/>
            <p14:sldId id="394"/>
            <p14:sldId id="395"/>
            <p14:sldId id="396"/>
            <p14:sldId id="438"/>
            <p14:sldId id="397"/>
            <p14:sldId id="400"/>
            <p14:sldId id="402"/>
            <p14:sldId id="401"/>
            <p14:sldId id="437"/>
            <p14:sldId id="403"/>
            <p14:sldId id="404"/>
            <p14:sldId id="453"/>
            <p14:sldId id="405"/>
            <p14:sldId id="406"/>
            <p14:sldId id="407"/>
            <p14:sldId id="399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43"/>
            <p14:sldId id="416"/>
            <p14:sldId id="421"/>
            <p14:sldId id="417"/>
            <p14:sldId id="419"/>
            <p14:sldId id="418"/>
            <p14:sldId id="451"/>
            <p14:sldId id="450"/>
            <p14:sldId id="420"/>
            <p14:sldId id="440"/>
            <p14:sldId id="422"/>
            <p14:sldId id="425"/>
            <p14:sldId id="424"/>
            <p14:sldId id="423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9"/>
            <p14:sldId id="4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27" autoAdjust="0"/>
    <p:restoredTop sz="90377" autoAdjust="0"/>
  </p:normalViewPr>
  <p:slideViewPr>
    <p:cSldViewPr snapToGrid="0">
      <p:cViewPr varScale="1">
        <p:scale>
          <a:sx n="148" d="100"/>
          <a:sy n="148" d="100"/>
        </p:scale>
        <p:origin x="408" y="2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Synchronous transport signal (STS)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3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14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65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t">
            <a:normAutofit/>
          </a:bodyPr>
          <a:lstStyle>
            <a:lvl1pPr algn="l" fontAlgn="t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557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9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11085"/>
            <a:ext cx="1971675" cy="43180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11084"/>
            <a:ext cx="5800725" cy="4318065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4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9" y="1041400"/>
            <a:ext cx="8668511" cy="35946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93E9-CEF0-47B7-AEA6-AFACC79966BA}" type="datetimeFigureOut">
              <a:rPr lang="en-US" smtClean="0"/>
              <a:t>9/23/22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3713" y="4992625"/>
            <a:ext cx="984019" cy="153491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9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1231011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952625"/>
            <a:ext cx="7543800" cy="2244471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4F47-3A99-4701-A7D9-FE6C4D9DA92E}" type="datetimeFigureOut">
              <a:rPr lang="en-US" smtClean="0"/>
              <a:t>9/23/22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822960" y="180022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79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3"/>
            <a:ext cx="3703320" cy="3017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1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1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8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3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8" y="548640"/>
            <a:ext cx="5009393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5" y="4844840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40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0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9520" cy="6172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4430268"/>
            <a:ext cx="7589520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020056"/>
            <a:ext cx="9144001" cy="1234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2608" y="214954"/>
            <a:ext cx="8668512" cy="5511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9" y="1041400"/>
            <a:ext cx="8668511" cy="35946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" y="4844840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0FE61780-2E25-4081-A2D9-4C0805256F67}" type="datetimeFigureOut">
              <a:rPr lang="en-US" smtClean="0"/>
              <a:t>9/23/22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0" y="4844840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7102" y="5019691"/>
            <a:ext cx="984019" cy="98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10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" charset="2"/>
        <a:buChar char="§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Arial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.AppleSystemUIFont" charset="0"/>
        <a:buChar char="-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500" dirty="0"/>
              <a:t>CS 4700 / CS 5700</a:t>
            </a:r>
            <a:br>
              <a:rPr lang="en-US" sz="4500" dirty="0"/>
            </a:br>
            <a:r>
              <a:rPr lang="en-US" sz="3675" dirty="0"/>
              <a:t>Network Fundamentals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Revised 9/14/20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22960" y="2256832"/>
            <a:ext cx="4997088" cy="1600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00" b="1" dirty="0">
                <a:solidFill>
                  <a:schemeClr val="tx1"/>
                </a:solidFill>
              </a:rPr>
              <a:t>Lecture 5: Data Link</a:t>
            </a:r>
          </a:p>
          <a:p>
            <a:r>
              <a:rPr lang="en-US" sz="2700" b="1" dirty="0">
                <a:solidFill>
                  <a:schemeClr val="tx1"/>
                </a:solidFill>
              </a:rPr>
              <a:t>(The Cocktail Party Conversation)</a:t>
            </a:r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Framing</a:t>
            </a:r>
          </a:p>
          <a:p>
            <a:r>
              <a:rPr lang="en-US" dirty="0"/>
              <a:t>Error Checking and Reliability</a:t>
            </a:r>
          </a:p>
          <a:p>
            <a:r>
              <a:rPr lang="en-US" dirty="0"/>
              <a:t>Media Access Control</a:t>
            </a:r>
          </a:p>
          <a:p>
            <a:pPr lvl="1"/>
            <a:r>
              <a:rPr lang="en-US" dirty="0"/>
              <a:t>802.3 Ethernet</a:t>
            </a:r>
          </a:p>
          <a:p>
            <a:pPr lvl="1"/>
            <a:r>
              <a:rPr lang="en-US" dirty="0"/>
              <a:t>802.11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231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Dealing with Noise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physical world is inherently noisy</a:t>
            </a:r>
          </a:p>
          <a:p>
            <a:pPr lvl="1"/>
            <a:r>
              <a:rPr lang="en-US" dirty="0"/>
              <a:t>Interference from electrical cables</a:t>
            </a:r>
          </a:p>
          <a:p>
            <a:pPr lvl="1"/>
            <a:r>
              <a:rPr lang="en-US" dirty="0"/>
              <a:t>Cross-talk from radio transmissions, microwave ovens</a:t>
            </a:r>
          </a:p>
          <a:p>
            <a:pPr lvl="1"/>
            <a:r>
              <a:rPr lang="en-US" dirty="0"/>
              <a:t>Solar storms</a:t>
            </a:r>
          </a:p>
          <a:p>
            <a:r>
              <a:rPr lang="en-US" dirty="0"/>
              <a:t>How to detect bit-errors in transmissions?</a:t>
            </a:r>
          </a:p>
          <a:p>
            <a:r>
              <a:rPr lang="en-US" dirty="0"/>
              <a:t>How to recover from errors?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062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Naïve Error Detection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Idea: send two copies of each frame</a:t>
            </a:r>
          </a:p>
          <a:p>
            <a:pPr lvl="1"/>
            <a:r>
              <a:rPr lang="en-US" sz="1500" dirty="0"/>
              <a:t>if (</a:t>
            </a:r>
            <a:r>
              <a:rPr lang="en-US" sz="1500" dirty="0" err="1"/>
              <a:t>memcmp</a:t>
            </a:r>
            <a:r>
              <a:rPr lang="en-US" sz="1500" dirty="0"/>
              <a:t>(frame1, frame2) != 0) { OH NOES, AN ERROR! }</a:t>
            </a:r>
          </a:p>
          <a:p>
            <a:r>
              <a:rPr lang="en-US" sz="1800" dirty="0"/>
              <a:t>Why is this a bad idea?</a:t>
            </a:r>
          </a:p>
          <a:p>
            <a:pPr lvl="1"/>
            <a:r>
              <a:rPr lang="en-US" sz="1500" dirty="0"/>
              <a:t>Extremely high overhead</a:t>
            </a:r>
          </a:p>
          <a:p>
            <a:pPr lvl="1"/>
            <a:r>
              <a:rPr lang="en-US" sz="1500" dirty="0"/>
              <a:t>Poor protection against errors</a:t>
            </a:r>
          </a:p>
          <a:p>
            <a:pPr lvl="2"/>
            <a:r>
              <a:rPr lang="en-US" dirty="0"/>
              <a:t>Twice the data means twice the chance for bit errors</a:t>
            </a:r>
          </a:p>
          <a:p>
            <a:pPr lvl="1"/>
            <a:r>
              <a:rPr lang="en-US" sz="1500" dirty="0"/>
              <a:t>No indication if one or both have errors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23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Parity Bits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62457" y="3547752"/>
            <a:ext cx="6501383" cy="1088256"/>
          </a:xfrm>
        </p:spPr>
        <p:txBody>
          <a:bodyPr/>
          <a:lstStyle/>
          <a:p>
            <a:r>
              <a:rPr lang="en-US" dirty="0"/>
              <a:t>Detects 1-bit errors and some 2-bit errors</a:t>
            </a:r>
          </a:p>
          <a:p>
            <a:r>
              <a:rPr lang="en-US" dirty="0"/>
              <a:t>Not reliable against </a:t>
            </a:r>
            <a:r>
              <a:rPr lang="en-US" dirty="0" err="1"/>
              <a:t>bursty</a:t>
            </a:r>
            <a:r>
              <a:rPr lang="en-US" dirty="0"/>
              <a:t> errors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371600" y="1314451"/>
            <a:ext cx="6629400" cy="89648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75" dirty="0"/>
              <a:t>Idea: add extra bits to keep the number of 1s </a:t>
            </a:r>
            <a:r>
              <a:rPr lang="en-US" sz="2175" dirty="0">
                <a:solidFill>
                  <a:schemeClr val="accent1"/>
                </a:solidFill>
              </a:rPr>
              <a:t>even</a:t>
            </a:r>
          </a:p>
          <a:p>
            <a:pPr lvl="1"/>
            <a:r>
              <a:rPr lang="en-US" sz="1950" dirty="0"/>
              <a:t>Example: 7-bit ASCII characters + 1 parity bit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5478" y="2209862"/>
            <a:ext cx="1052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0101001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2405" y="2209862"/>
            <a:ext cx="301686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84671" y="2209862"/>
            <a:ext cx="301686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49264" y="2209862"/>
            <a:ext cx="301686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6176" y="2209862"/>
            <a:ext cx="301686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02715" y="2209862"/>
            <a:ext cx="301686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5658" y="2209862"/>
            <a:ext cx="106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37163" y="2209862"/>
            <a:ext cx="1050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0110100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83392" y="2209862"/>
            <a:ext cx="1107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1101001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50250" y="2209862"/>
            <a:ext cx="1091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0001110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43678" y="2503722"/>
            <a:ext cx="301686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" name="Up Arrow 19"/>
          <p:cNvSpPr/>
          <p:nvPr/>
        </p:nvSpPr>
        <p:spPr>
          <a:xfrm>
            <a:off x="2298032" y="2556049"/>
            <a:ext cx="634685" cy="752273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TextBox 20"/>
          <p:cNvSpPr txBox="1"/>
          <p:nvPr/>
        </p:nvSpPr>
        <p:spPr>
          <a:xfrm>
            <a:off x="1523207" y="2503721"/>
            <a:ext cx="418704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4486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 animBg="1"/>
      <p:bldP spid="9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0" grpId="1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Dimensional Parity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62457" y="3776163"/>
            <a:ext cx="6501383" cy="859845"/>
          </a:xfrm>
        </p:spPr>
        <p:txBody>
          <a:bodyPr>
            <a:normAutofit/>
          </a:bodyPr>
          <a:lstStyle/>
          <a:p>
            <a:r>
              <a:rPr lang="en-US" dirty="0"/>
              <a:t>Can detect all 1-, 2-, and 3-bit errors, some 4-bit errors</a:t>
            </a:r>
          </a:p>
          <a:p>
            <a:r>
              <a:rPr lang="en-US" dirty="0"/>
              <a:t>14% overhead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23655" y="1301855"/>
            <a:ext cx="10038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0101001</a:t>
            </a:r>
          </a:p>
          <a:p>
            <a:r>
              <a:rPr lang="en-US" dirty="0"/>
              <a:t>1101001</a:t>
            </a:r>
          </a:p>
          <a:p>
            <a:r>
              <a:rPr lang="en-US" dirty="0"/>
              <a:t>1011110</a:t>
            </a:r>
          </a:p>
          <a:p>
            <a:r>
              <a:rPr lang="en-US" dirty="0"/>
              <a:t>0001110</a:t>
            </a:r>
          </a:p>
          <a:p>
            <a:r>
              <a:rPr lang="en-US" dirty="0"/>
              <a:t>0110100</a:t>
            </a:r>
          </a:p>
          <a:p>
            <a:r>
              <a:rPr lang="en-US" dirty="0"/>
              <a:t>1011111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5929" y="1301855"/>
            <a:ext cx="301686" cy="1754326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  <a:p>
            <a:r>
              <a:rPr lang="en-US" dirty="0"/>
              <a:t>0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23655" y="3033098"/>
            <a:ext cx="100380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1111011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5929" y="3033098"/>
            <a:ext cx="30168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grpSp>
        <p:nvGrpSpPr>
          <p:cNvPr id="9" name="Group 8"/>
          <p:cNvGrpSpPr/>
          <p:nvPr/>
        </p:nvGrpSpPr>
        <p:grpSpPr>
          <a:xfrm flipH="1">
            <a:off x="5337644" y="1203827"/>
            <a:ext cx="1748056" cy="738664"/>
            <a:chOff x="1219200" y="4876799"/>
            <a:chExt cx="5181605" cy="1429674"/>
          </a:xfrm>
        </p:grpSpPr>
        <p:sp>
          <p:nvSpPr>
            <p:cNvPr id="10" name="Rectangular Callout 9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77433"/>
                <a:gd name="adj2" fmla="val -7674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3" y="4876799"/>
              <a:ext cx="5181602" cy="1429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Parity bit for each row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 flipH="1">
            <a:off x="1659004" y="2622823"/>
            <a:ext cx="1748056" cy="738664"/>
            <a:chOff x="1219200" y="4876799"/>
            <a:chExt cx="5181605" cy="1429674"/>
          </a:xfrm>
        </p:grpSpPr>
        <p:sp>
          <p:nvSpPr>
            <p:cNvPr id="13" name="Rectangular Callout 12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-64857"/>
                <a:gd name="adj2" fmla="val 33808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19203" y="4876799"/>
              <a:ext cx="5181602" cy="1429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Parity bit for each column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 flipH="1">
            <a:off x="5337646" y="2936310"/>
            <a:ext cx="1748054" cy="1061830"/>
            <a:chOff x="1606901" y="4432477"/>
            <a:chExt cx="5181601" cy="2055157"/>
          </a:xfrm>
        </p:grpSpPr>
        <p:sp>
          <p:nvSpPr>
            <p:cNvPr id="16" name="Rectangular Callout 15"/>
            <p:cNvSpPr/>
            <p:nvPr/>
          </p:nvSpPr>
          <p:spPr>
            <a:xfrm>
              <a:off x="1606901" y="4432477"/>
              <a:ext cx="5181601" cy="1384995"/>
            </a:xfrm>
            <a:prstGeom prst="wedgeRectCallout">
              <a:avLst>
                <a:gd name="adj1" fmla="val 77434"/>
                <a:gd name="adj2" fmla="val -9105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6901" y="4432479"/>
              <a:ext cx="5181601" cy="2055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Parity bit for the parity byte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005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Dimensional Parity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23655" y="1301855"/>
            <a:ext cx="10038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0101001</a:t>
            </a:r>
          </a:p>
          <a:p>
            <a:r>
              <a:rPr lang="en-US" dirty="0"/>
              <a:t>1101001</a:t>
            </a:r>
          </a:p>
          <a:p>
            <a:r>
              <a:rPr lang="en-US" dirty="0"/>
              <a:t>1011110</a:t>
            </a:r>
          </a:p>
          <a:p>
            <a:r>
              <a:rPr lang="en-US" dirty="0"/>
              <a:t>0001110</a:t>
            </a:r>
          </a:p>
          <a:p>
            <a:r>
              <a:rPr lang="en-US" dirty="0"/>
              <a:t>0110100</a:t>
            </a:r>
          </a:p>
          <a:p>
            <a:r>
              <a:rPr lang="en-US" dirty="0"/>
              <a:t>1011111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5929" y="1301855"/>
            <a:ext cx="301686" cy="1754326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  <a:p>
            <a:r>
              <a:rPr lang="en-US" dirty="0"/>
              <a:t>0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23655" y="3033098"/>
            <a:ext cx="100380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1111011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5929" y="3033098"/>
            <a:ext cx="30168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grpSp>
        <p:nvGrpSpPr>
          <p:cNvPr id="9" name="Group 8"/>
          <p:cNvGrpSpPr/>
          <p:nvPr/>
        </p:nvGrpSpPr>
        <p:grpSpPr>
          <a:xfrm flipH="1">
            <a:off x="5144574" y="2031457"/>
            <a:ext cx="1701890" cy="738664"/>
            <a:chOff x="1219200" y="4876799"/>
            <a:chExt cx="5181605" cy="1455539"/>
          </a:xfrm>
        </p:grpSpPr>
        <p:sp>
          <p:nvSpPr>
            <p:cNvPr id="10" name="Rectangular Callout 9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66677"/>
                <a:gd name="adj2" fmla="val -7674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6" y="4876799"/>
              <a:ext cx="5181599" cy="1455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Odd number </a:t>
              </a:r>
              <a:r>
                <a:rPr lang="en-US" sz="2100" kern="0">
                  <a:solidFill>
                    <a:sysClr val="window" lastClr="FFFFFF"/>
                  </a:solidFill>
                </a:rPr>
                <a:t>of 1s</a:t>
              </a:r>
              <a:endParaRPr lang="en-US" sz="2100" kern="0" dirty="0">
                <a:solidFill>
                  <a:sysClr val="window" lastClr="FFFFFF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 flipH="1">
            <a:off x="2922816" y="3611545"/>
            <a:ext cx="1828785" cy="738664"/>
            <a:chOff x="1585760" y="4432477"/>
            <a:chExt cx="5202742" cy="1409438"/>
          </a:xfrm>
        </p:grpSpPr>
        <p:sp>
          <p:nvSpPr>
            <p:cNvPr id="16" name="Rectangular Callout 15"/>
            <p:cNvSpPr/>
            <p:nvPr/>
          </p:nvSpPr>
          <p:spPr>
            <a:xfrm>
              <a:off x="1585760" y="4432477"/>
              <a:ext cx="5181601" cy="1384995"/>
            </a:xfrm>
            <a:prstGeom prst="wedgeRectCallout">
              <a:avLst>
                <a:gd name="adj1" fmla="val -8178"/>
                <a:gd name="adj2" fmla="val -90406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6901" y="4432477"/>
              <a:ext cx="5181601" cy="1409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Odd Number of 1s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852981" y="2124389"/>
            <a:ext cx="301686" cy="369332"/>
            <a:chOff x="3651407" y="2832520"/>
            <a:chExt cx="402247" cy="492443"/>
          </a:xfrm>
        </p:grpSpPr>
        <p:sp>
          <p:nvSpPr>
            <p:cNvPr id="19" name="Rectangle 18"/>
            <p:cNvSpPr/>
            <p:nvPr/>
          </p:nvSpPr>
          <p:spPr>
            <a:xfrm>
              <a:off x="3743071" y="2952582"/>
              <a:ext cx="153947" cy="2330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51407" y="2832520"/>
              <a:ext cx="40224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333934" y="2129287"/>
            <a:ext cx="301686" cy="369332"/>
            <a:chOff x="3642435" y="2833280"/>
            <a:chExt cx="402247" cy="492443"/>
          </a:xfrm>
        </p:grpSpPr>
        <p:sp>
          <p:nvSpPr>
            <p:cNvPr id="23" name="Rectangle 22"/>
            <p:cNvSpPr/>
            <p:nvPr/>
          </p:nvSpPr>
          <p:spPr>
            <a:xfrm>
              <a:off x="3718488" y="2952582"/>
              <a:ext cx="196066" cy="2330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42435" y="2833280"/>
              <a:ext cx="40224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 flipH="1">
            <a:off x="5297294" y="3595215"/>
            <a:ext cx="1666841" cy="738664"/>
            <a:chOff x="1219200" y="4876799"/>
            <a:chExt cx="5181605" cy="1455539"/>
          </a:xfrm>
        </p:grpSpPr>
        <p:sp>
          <p:nvSpPr>
            <p:cNvPr id="26" name="Rectangular Callout 25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95069"/>
                <a:gd name="adj2" fmla="val -90078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19206" y="4876799"/>
              <a:ext cx="5181599" cy="1455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Odd number of 1s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856015" y="1571371"/>
            <a:ext cx="301686" cy="369332"/>
            <a:chOff x="3651407" y="2832520"/>
            <a:chExt cx="402247" cy="492443"/>
          </a:xfrm>
        </p:grpSpPr>
        <p:sp>
          <p:nvSpPr>
            <p:cNvPr id="29" name="Rectangle 28"/>
            <p:cNvSpPr/>
            <p:nvPr/>
          </p:nvSpPr>
          <p:spPr>
            <a:xfrm>
              <a:off x="3743071" y="2952582"/>
              <a:ext cx="153947" cy="2330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51407" y="2832520"/>
              <a:ext cx="40224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 flipH="1">
            <a:off x="5149376" y="1478439"/>
            <a:ext cx="1648103" cy="738664"/>
            <a:chOff x="1219200" y="4876799"/>
            <a:chExt cx="5181605" cy="1455539"/>
          </a:xfrm>
        </p:grpSpPr>
        <p:sp>
          <p:nvSpPr>
            <p:cNvPr id="32" name="Rectangular Callout 31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66677"/>
                <a:gd name="adj2" fmla="val -7674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219206" y="4876799"/>
              <a:ext cx="5181599" cy="1455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Odd number of 1s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324409" y="1578934"/>
            <a:ext cx="301686" cy="369332"/>
            <a:chOff x="3642435" y="2833280"/>
            <a:chExt cx="402247" cy="492443"/>
          </a:xfrm>
        </p:grpSpPr>
        <p:sp>
          <p:nvSpPr>
            <p:cNvPr id="35" name="Rectangle 34"/>
            <p:cNvSpPr/>
            <p:nvPr/>
          </p:nvSpPr>
          <p:spPr>
            <a:xfrm>
              <a:off x="3718488" y="2952582"/>
              <a:ext cx="196066" cy="2330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42435" y="2833280"/>
              <a:ext cx="40224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60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Checksums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62457" y="960120"/>
            <a:ext cx="6501383" cy="3675888"/>
          </a:xfrm>
        </p:spPr>
        <p:txBody>
          <a:bodyPr>
            <a:normAutofit/>
          </a:bodyPr>
          <a:lstStyle/>
          <a:p>
            <a:r>
              <a:rPr lang="en-US" dirty="0"/>
              <a:t>Idea:</a:t>
            </a:r>
          </a:p>
          <a:p>
            <a:pPr lvl="1"/>
            <a:r>
              <a:rPr lang="en-US" dirty="0"/>
              <a:t>Add up the bytes in the data</a:t>
            </a:r>
          </a:p>
          <a:p>
            <a:pPr lvl="1"/>
            <a:r>
              <a:rPr lang="en-US" dirty="0"/>
              <a:t>Include the sum in the frame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Use ones-complement arithmetic</a:t>
            </a:r>
          </a:p>
          <a:p>
            <a:r>
              <a:rPr lang="en-US" dirty="0"/>
              <a:t>Lower overhead than parity: 16 bits per frame</a:t>
            </a:r>
          </a:p>
          <a:p>
            <a:r>
              <a:rPr lang="en-US" dirty="0"/>
              <a:t>But, not resilient to errors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Used in UDP, TCP, and IP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62487" y="1990591"/>
            <a:ext cx="3598744" cy="41549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9376" y="1990591"/>
            <a:ext cx="1003111" cy="41549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45176" y="1992318"/>
            <a:ext cx="720773" cy="41549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END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55437" y="1990591"/>
            <a:ext cx="1489739" cy="415498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Checksum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35189" y="4636008"/>
            <a:ext cx="1052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0101001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05931" y="4636008"/>
            <a:ext cx="2667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1101001= 10010010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95889" y="4636008"/>
            <a:ext cx="291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42809" y="4633101"/>
            <a:ext cx="301686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73872" y="4633102"/>
            <a:ext cx="301686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7496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Cyclic Redundancy Check (CRC)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field theory to compute a semi-unique value for a given message</a:t>
            </a:r>
          </a:p>
          <a:p>
            <a:r>
              <a:rPr lang="en-US" dirty="0"/>
              <a:t>Much better performance than previous approaches</a:t>
            </a:r>
          </a:p>
          <a:p>
            <a:pPr lvl="1"/>
            <a:r>
              <a:rPr lang="en-US" dirty="0"/>
              <a:t>Fixed size overhead per frame (usually 32-bits)</a:t>
            </a:r>
          </a:p>
          <a:p>
            <a:pPr lvl="1"/>
            <a:r>
              <a:rPr lang="en-US" dirty="0"/>
              <a:t>Quick to implement in hardware</a:t>
            </a:r>
          </a:p>
          <a:p>
            <a:pPr lvl="1"/>
            <a:r>
              <a:rPr lang="en-US" dirty="0"/>
              <a:t>Only 1 in 2</a:t>
            </a:r>
            <a:r>
              <a:rPr lang="en-US" baseline="30000" dirty="0"/>
              <a:t>32</a:t>
            </a:r>
            <a:r>
              <a:rPr lang="en-US" dirty="0"/>
              <a:t> chance of missing an error with 32-bit CRC</a:t>
            </a:r>
          </a:p>
          <a:p>
            <a:r>
              <a:rPr lang="en-US" dirty="0"/>
              <a:t>Details are in the book | on Wikipedia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376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Framing</a:t>
            </a:r>
          </a:p>
          <a:p>
            <a:r>
              <a:rPr lang="en-US" dirty="0"/>
              <a:t>Error Checking and Reliability</a:t>
            </a:r>
          </a:p>
          <a:p>
            <a:r>
              <a:rPr lang="en-US" dirty="0"/>
              <a:t>Media Access Control</a:t>
            </a:r>
          </a:p>
          <a:p>
            <a:pPr lvl="1"/>
            <a:r>
              <a:rPr lang="en-US" dirty="0"/>
              <a:t>802.3 Ethernet</a:t>
            </a:r>
          </a:p>
          <a:p>
            <a:pPr lvl="1"/>
            <a:r>
              <a:rPr lang="en-US" dirty="0"/>
              <a:t>802.11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6A4F5C5-0028-0CA9-8AEB-EDF298A817B6}"/>
              </a:ext>
            </a:extLst>
          </p:cNvPr>
          <p:cNvSpPr/>
          <p:nvPr/>
        </p:nvSpPr>
        <p:spPr>
          <a:xfrm>
            <a:off x="3384135" y="2273181"/>
            <a:ext cx="1384418" cy="41019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9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Reliability?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a sender know that a frame was received?</a:t>
            </a:r>
          </a:p>
          <a:p>
            <a:pPr lvl="1"/>
            <a:r>
              <a:rPr lang="en-US" dirty="0"/>
              <a:t>What if it has errors?</a:t>
            </a:r>
          </a:p>
          <a:p>
            <a:pPr lvl="1"/>
            <a:r>
              <a:rPr lang="en-US" dirty="0"/>
              <a:t>What if it never arrives at all?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94275" y="3048606"/>
            <a:ext cx="0" cy="16377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806115" y="3048606"/>
            <a:ext cx="0" cy="16377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99215" y="2702357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53082" y="2702356"/>
            <a:ext cx="998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Receiver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2363083" y="3708394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Time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194275" y="3025000"/>
            <a:ext cx="2538484" cy="588415"/>
            <a:chOff x="2707740" y="3334725"/>
            <a:chExt cx="3384645" cy="784554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 rot="565613">
              <a:off x="3931475" y="3334725"/>
              <a:ext cx="103498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Frame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94275" y="3654360"/>
            <a:ext cx="2611840" cy="556432"/>
            <a:chOff x="2707740" y="4173871"/>
            <a:chExt cx="3482453" cy="741909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2707740" y="4173871"/>
              <a:ext cx="3482453" cy="55028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 rot="21037718">
              <a:off x="4075827" y="4423338"/>
              <a:ext cx="746273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 flipH="1">
            <a:off x="3314196" y="4524548"/>
            <a:ext cx="2388662" cy="415498"/>
            <a:chOff x="1219204" y="4876799"/>
            <a:chExt cx="5231952" cy="1466464"/>
          </a:xfrm>
        </p:grpSpPr>
        <p:sp>
          <p:nvSpPr>
            <p:cNvPr id="25" name="Rectangular Callout 24"/>
            <p:cNvSpPr/>
            <p:nvPr/>
          </p:nvSpPr>
          <p:spPr>
            <a:xfrm>
              <a:off x="1269555" y="4876799"/>
              <a:ext cx="5181601" cy="1384995"/>
            </a:xfrm>
            <a:prstGeom prst="wedgeRectCallout">
              <a:avLst>
                <a:gd name="adj1" fmla="val -2227"/>
                <a:gd name="adj2" fmla="val -140704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19204" y="4876799"/>
              <a:ext cx="5181601" cy="1466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Acknowledgement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814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Link Layer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49072" y="1041400"/>
            <a:ext cx="4214768" cy="3594608"/>
          </a:xfrm>
        </p:spPr>
        <p:txBody>
          <a:bodyPr>
            <a:normAutofit/>
          </a:bodyPr>
          <a:lstStyle/>
          <a:p>
            <a:r>
              <a:rPr lang="en-US" dirty="0"/>
              <a:t>Function:</a:t>
            </a:r>
          </a:p>
          <a:p>
            <a:pPr lvl="1"/>
            <a:r>
              <a:rPr lang="en-US" dirty="0"/>
              <a:t>Send blocks of data (</a:t>
            </a:r>
            <a:r>
              <a:rPr lang="en-US" dirty="0">
                <a:solidFill>
                  <a:schemeClr val="accent1"/>
                </a:solidFill>
              </a:rPr>
              <a:t>frames</a:t>
            </a:r>
            <a:r>
              <a:rPr lang="en-US" dirty="0"/>
              <a:t>) between physical devices </a:t>
            </a:r>
          </a:p>
          <a:p>
            <a:pPr lvl="1"/>
            <a:r>
              <a:rPr lang="en-US" dirty="0"/>
              <a:t>Regulate access to the physical media</a:t>
            </a:r>
          </a:p>
          <a:p>
            <a:r>
              <a:rPr lang="en-US" dirty="0"/>
              <a:t>Key challenge:</a:t>
            </a:r>
          </a:p>
          <a:p>
            <a:pPr lvl="1"/>
            <a:r>
              <a:rPr lang="en-US" dirty="0"/>
              <a:t>How to delineate frames?</a:t>
            </a:r>
          </a:p>
          <a:p>
            <a:pPr lvl="1"/>
            <a:r>
              <a:rPr lang="en-US" dirty="0"/>
              <a:t>How to detect errors?</a:t>
            </a:r>
          </a:p>
          <a:p>
            <a:pPr lvl="1"/>
            <a:r>
              <a:rPr lang="en-US" dirty="0"/>
              <a:t>How to perform </a:t>
            </a:r>
            <a:r>
              <a:rPr lang="en-US" dirty="0">
                <a:solidFill>
                  <a:schemeClr val="accent1"/>
                </a:solidFill>
              </a:rPr>
              <a:t>media access control</a:t>
            </a:r>
            <a:r>
              <a:rPr lang="en-US" dirty="0"/>
              <a:t> (</a:t>
            </a:r>
            <a:r>
              <a:rPr lang="en-US" dirty="0">
                <a:solidFill>
                  <a:schemeClr val="accent1"/>
                </a:solidFill>
              </a:rPr>
              <a:t>MAC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How to recover from and avoid </a:t>
            </a:r>
            <a:r>
              <a:rPr lang="en-US" dirty="0">
                <a:solidFill>
                  <a:schemeClr val="accent1"/>
                </a:solidFill>
              </a:rPr>
              <a:t>collisions?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46099" y="1678703"/>
            <a:ext cx="1681997" cy="429883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45902" y="2110319"/>
            <a:ext cx="1681991" cy="429883"/>
          </a:xfrm>
          <a:prstGeom prst="rect">
            <a:avLst/>
          </a:prstGeom>
          <a:solidFill>
            <a:srgbClr val="00206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Presentation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346000" y="2540202"/>
            <a:ext cx="1681991" cy="429883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Session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346000" y="2970084"/>
            <a:ext cx="1681991" cy="429883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346000" y="3399967"/>
            <a:ext cx="1681991" cy="429883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346000" y="3833268"/>
            <a:ext cx="1681991" cy="429883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346098" y="4263150"/>
            <a:ext cx="1681991" cy="429883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 algn="ctr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3128749" y="1402308"/>
            <a:ext cx="419669" cy="3490415"/>
          </a:xfrm>
          <a:prstGeom prst="leftBrace">
            <a:avLst>
              <a:gd name="adj1" fmla="val 8333"/>
              <a:gd name="adj2" fmla="val 7593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93795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Stop and Wait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62457" y="1041400"/>
            <a:ext cx="3285404" cy="35946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Simplest form of reliability</a:t>
            </a:r>
          </a:p>
          <a:p>
            <a:r>
              <a:rPr lang="en-US" dirty="0"/>
              <a:t>Example: Bluetooth</a:t>
            </a:r>
          </a:p>
          <a:p>
            <a:r>
              <a:rPr lang="en-US" dirty="0"/>
              <a:t>Problems?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Utilization</a:t>
            </a:r>
          </a:p>
          <a:p>
            <a:pPr lvl="1"/>
            <a:r>
              <a:rPr lang="en-US" dirty="0"/>
              <a:t>Can only have one frame in flight at any time</a:t>
            </a:r>
          </a:p>
          <a:p>
            <a:r>
              <a:rPr lang="en-US" dirty="0"/>
              <a:t>10Gbps link and 10ms delay</a:t>
            </a:r>
          </a:p>
          <a:p>
            <a:pPr lvl="1"/>
            <a:r>
              <a:rPr lang="en-US" dirty="0"/>
              <a:t>Need 100 Mbit to fill the pipe</a:t>
            </a:r>
          </a:p>
          <a:p>
            <a:pPr lvl="1"/>
            <a:r>
              <a:rPr lang="en-US" dirty="0"/>
              <a:t>Assume packets are 1500B</a:t>
            </a:r>
          </a:p>
          <a:p>
            <a:pPr marL="0" indent="0" algn="ctr">
              <a:buNone/>
            </a:pPr>
            <a:r>
              <a:rPr lang="en-US" sz="1800" dirty="0"/>
              <a:t>1500B*8bit/(2*10ms) = 600Kbps</a:t>
            </a:r>
          </a:p>
          <a:p>
            <a:pPr marL="0" indent="0" algn="ctr">
              <a:buNone/>
            </a:pPr>
            <a:r>
              <a:rPr lang="en-US" dirty="0"/>
              <a:t>Utilization is 0.006%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543870" y="1930046"/>
            <a:ext cx="0" cy="304547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572258" y="1930046"/>
            <a:ext cx="19211" cy="304547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48810" y="1583798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62062" y="1583798"/>
            <a:ext cx="998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Receiver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543870" y="1906441"/>
            <a:ext cx="1947301" cy="588415"/>
            <a:chOff x="2707740" y="3334725"/>
            <a:chExt cx="3384645" cy="784554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 rot="565613">
              <a:off x="3774368" y="3334725"/>
              <a:ext cx="134919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Frame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543870" y="2535801"/>
            <a:ext cx="2003573" cy="556432"/>
            <a:chOff x="2707740" y="4173871"/>
            <a:chExt cx="3482453" cy="741909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2707740" y="4173871"/>
              <a:ext cx="3482453" cy="55028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 rot="21037718">
              <a:off x="3962547" y="4423338"/>
              <a:ext cx="972835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70226" y="2042642"/>
            <a:ext cx="639737" cy="1282196"/>
            <a:chOff x="1999399" y="2763244"/>
            <a:chExt cx="852983" cy="1439131"/>
          </a:xfrm>
        </p:grpSpPr>
        <p:sp>
          <p:nvSpPr>
            <p:cNvPr id="19" name="Left Brace 18"/>
            <p:cNvSpPr/>
            <p:nvPr/>
          </p:nvSpPr>
          <p:spPr>
            <a:xfrm>
              <a:off x="2476453" y="2763244"/>
              <a:ext cx="375929" cy="1439131"/>
            </a:xfrm>
            <a:prstGeom prst="leftBrac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1701182" y="3236587"/>
              <a:ext cx="108887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Timeout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544352" y="2963751"/>
            <a:ext cx="1656047" cy="517344"/>
            <a:chOff x="2707740" y="3282124"/>
            <a:chExt cx="3384645" cy="837155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 rot="565613">
              <a:off x="3655722" y="3282124"/>
              <a:ext cx="1586483" cy="5976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Frame</a:t>
              </a:r>
            </a:p>
          </p:txBody>
        </p:sp>
      </p:grpSp>
      <p:sp>
        <p:nvSpPr>
          <p:cNvPr id="27" name="Multiply 26"/>
          <p:cNvSpPr/>
          <p:nvPr/>
        </p:nvSpPr>
        <p:spPr>
          <a:xfrm>
            <a:off x="7064923" y="3234112"/>
            <a:ext cx="534911" cy="534911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28" name="Group 27"/>
          <p:cNvGrpSpPr/>
          <p:nvPr/>
        </p:nvGrpSpPr>
        <p:grpSpPr>
          <a:xfrm>
            <a:off x="4823170" y="3121990"/>
            <a:ext cx="639737" cy="1282196"/>
            <a:chOff x="1999399" y="2763244"/>
            <a:chExt cx="852983" cy="1439131"/>
          </a:xfrm>
        </p:grpSpPr>
        <p:sp>
          <p:nvSpPr>
            <p:cNvPr id="29" name="Left Brace 28"/>
            <p:cNvSpPr/>
            <p:nvPr/>
          </p:nvSpPr>
          <p:spPr>
            <a:xfrm>
              <a:off x="2476453" y="2763244"/>
              <a:ext cx="375929" cy="1439131"/>
            </a:xfrm>
            <a:prstGeom prst="leftBrac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1701182" y="3236587"/>
              <a:ext cx="108887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Timeout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544352" y="4249415"/>
            <a:ext cx="1947301" cy="588415"/>
            <a:chOff x="2707740" y="3334725"/>
            <a:chExt cx="3384645" cy="784554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 rot="565613">
              <a:off x="3774368" y="3334725"/>
              <a:ext cx="134919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Frame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01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Sliding Window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 multiple outstanding, un-</a:t>
            </a:r>
            <a:r>
              <a:rPr lang="en-US" dirty="0" err="1"/>
              <a:t>ACKed</a:t>
            </a:r>
            <a:r>
              <a:rPr lang="en-US" dirty="0"/>
              <a:t> frames</a:t>
            </a:r>
          </a:p>
          <a:p>
            <a:r>
              <a:rPr lang="en-US" dirty="0"/>
              <a:t>Number of un-</a:t>
            </a:r>
            <a:r>
              <a:rPr lang="en-US" dirty="0" err="1"/>
              <a:t>ACKed</a:t>
            </a:r>
            <a:r>
              <a:rPr lang="en-US" dirty="0"/>
              <a:t> frames is called the </a:t>
            </a:r>
            <a:r>
              <a:rPr lang="en-US" dirty="0">
                <a:solidFill>
                  <a:schemeClr val="accent1"/>
                </a:solidFill>
              </a:rPr>
              <a:t>window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192571" y="2129377"/>
            <a:ext cx="1703" cy="196457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804410" y="2129377"/>
            <a:ext cx="0" cy="196457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97510" y="1783128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51377" y="1783128"/>
            <a:ext cx="998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Receiver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92570" y="2105772"/>
            <a:ext cx="2538484" cy="588415"/>
            <a:chOff x="2707740" y="3334725"/>
            <a:chExt cx="3384645" cy="784554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 rot="565613">
              <a:off x="3871629" y="3334725"/>
              <a:ext cx="115467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Frames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H="1">
            <a:off x="3192570" y="2735132"/>
            <a:ext cx="2611840" cy="4127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1037718">
            <a:off x="4174779" y="3392104"/>
            <a:ext cx="647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192570" y="2394924"/>
            <a:ext cx="2538484" cy="4522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192570" y="2888084"/>
            <a:ext cx="2611840" cy="4127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94274" y="2550168"/>
            <a:ext cx="2538484" cy="4522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194274" y="3043328"/>
            <a:ext cx="2611840" cy="4127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192569" y="2705412"/>
            <a:ext cx="2538484" cy="4522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192569" y="3198572"/>
            <a:ext cx="2611840" cy="4127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464797" y="1956252"/>
            <a:ext cx="639732" cy="1021019"/>
            <a:chOff x="1999406" y="1800508"/>
            <a:chExt cx="852976" cy="3148560"/>
          </a:xfrm>
        </p:grpSpPr>
        <p:sp>
          <p:nvSpPr>
            <p:cNvPr id="29" name="Left Brace 28"/>
            <p:cNvSpPr/>
            <p:nvPr/>
          </p:nvSpPr>
          <p:spPr>
            <a:xfrm>
              <a:off x="2476453" y="2763244"/>
              <a:ext cx="375929" cy="1439131"/>
            </a:xfrm>
            <a:prstGeom prst="leftBrac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671348" y="3128566"/>
              <a:ext cx="314856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Window</a:t>
              </a:r>
            </a:p>
          </p:txBody>
        </p:sp>
      </p:grpSp>
      <p:sp>
        <p:nvSpPr>
          <p:cNvPr id="31" name="Content Placeholder 3"/>
          <p:cNvSpPr txBox="1">
            <a:spLocks/>
          </p:cNvSpPr>
          <p:nvPr/>
        </p:nvSpPr>
        <p:spPr>
          <a:xfrm>
            <a:off x="1255440" y="4221512"/>
            <a:ext cx="6629400" cy="8856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75" dirty="0"/>
              <a:t>Made famous by TCP</a:t>
            </a:r>
          </a:p>
          <a:p>
            <a:pPr lvl="1"/>
            <a:r>
              <a:rPr lang="en-US" sz="1950" dirty="0"/>
              <a:t>We’ll look at this in more detail later</a:t>
            </a:r>
          </a:p>
        </p:txBody>
      </p:sp>
    </p:spTree>
    <p:extLst>
      <p:ext uri="{BB962C8B-B14F-4D97-AF65-F5344CB8AC3E}">
        <p14:creationId xmlns:p14="http://schemas.microsoft.com/office/powerpoint/2010/main" val="37394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Should We Error Check in the Data Link?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Recall the End-to-End Argument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Error free transmission cannot be guaranteed</a:t>
            </a:r>
          </a:p>
          <a:p>
            <a:pPr lvl="1"/>
            <a:r>
              <a:rPr lang="en-US" dirty="0"/>
              <a:t>Not all applications want this functionality</a:t>
            </a:r>
          </a:p>
          <a:p>
            <a:pPr lvl="1"/>
            <a:r>
              <a:rPr lang="en-US" dirty="0"/>
              <a:t>Error checking adds CPU and packet size overhead</a:t>
            </a:r>
          </a:p>
          <a:p>
            <a:pPr lvl="1"/>
            <a:r>
              <a:rPr lang="en-US" dirty="0"/>
              <a:t>Error recovery requires buffering</a:t>
            </a: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Potentially better performance than app-level error checking</a:t>
            </a:r>
          </a:p>
          <a:p>
            <a:r>
              <a:rPr lang="en-US" dirty="0"/>
              <a:t>Data link error checking in practice</a:t>
            </a:r>
          </a:p>
          <a:p>
            <a:pPr lvl="1"/>
            <a:r>
              <a:rPr lang="en-US" dirty="0"/>
              <a:t>Most useful over </a:t>
            </a:r>
            <a:r>
              <a:rPr lang="en-US" dirty="0" err="1"/>
              <a:t>lossy</a:t>
            </a:r>
            <a:r>
              <a:rPr lang="en-US" dirty="0"/>
              <a:t> links</a:t>
            </a:r>
          </a:p>
          <a:p>
            <a:pPr lvl="1"/>
            <a:r>
              <a:rPr lang="en-US" dirty="0" err="1"/>
              <a:t>Wifi</a:t>
            </a:r>
            <a:r>
              <a:rPr lang="en-US" dirty="0"/>
              <a:t>, cellular, satellite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19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Framing</a:t>
            </a:r>
          </a:p>
          <a:p>
            <a:r>
              <a:rPr lang="en-US" dirty="0"/>
              <a:t>Error Checking and Reliability</a:t>
            </a:r>
          </a:p>
          <a:p>
            <a:r>
              <a:rPr lang="en-US" dirty="0"/>
              <a:t>Media Access Control </a:t>
            </a:r>
            <a:r>
              <a:rPr lang="en-US" dirty="0">
                <a:solidFill>
                  <a:srgbClr val="C00000"/>
                </a:solidFill>
              </a:rPr>
              <a:t>(STOP?)</a:t>
            </a:r>
          </a:p>
          <a:p>
            <a:pPr lvl="1"/>
            <a:r>
              <a:rPr lang="en-US" dirty="0"/>
              <a:t>802.3 Ethernet</a:t>
            </a:r>
          </a:p>
          <a:p>
            <a:pPr lvl="1"/>
            <a:r>
              <a:rPr lang="en-US" dirty="0"/>
              <a:t>802.11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932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Media Access?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Ethernet and </a:t>
            </a:r>
            <a:r>
              <a:rPr lang="en-US" dirty="0" err="1"/>
              <a:t>Wifi</a:t>
            </a:r>
            <a:r>
              <a:rPr lang="en-US" dirty="0"/>
              <a:t> are both multi-access technologies</a:t>
            </a:r>
          </a:p>
          <a:p>
            <a:pPr lvl="1"/>
            <a:r>
              <a:rPr lang="en-US" dirty="0"/>
              <a:t>Broadcast medium, shared by many hosts</a:t>
            </a:r>
          </a:p>
          <a:p>
            <a:pPr lvl="1"/>
            <a:r>
              <a:rPr lang="en-US" dirty="0"/>
              <a:t>Simultaneous transmissions cause </a:t>
            </a:r>
            <a:r>
              <a:rPr lang="en-US" dirty="0">
                <a:solidFill>
                  <a:schemeClr val="accent1"/>
                </a:solidFill>
              </a:rPr>
              <a:t>collisions</a:t>
            </a:r>
          </a:p>
          <a:p>
            <a:pPr lvl="2"/>
            <a:r>
              <a:rPr lang="en-US" dirty="0"/>
              <a:t>This destroys the data</a:t>
            </a:r>
          </a:p>
          <a:p>
            <a:r>
              <a:rPr lang="en-US" dirty="0"/>
              <a:t>Media Access Control (MAC) protocols are required</a:t>
            </a:r>
          </a:p>
          <a:p>
            <a:pPr lvl="1"/>
            <a:r>
              <a:rPr lang="en-US" dirty="0"/>
              <a:t>Rules on how to share the medium</a:t>
            </a:r>
          </a:p>
          <a:p>
            <a:pPr lvl="1"/>
            <a:r>
              <a:rPr lang="en-US" dirty="0"/>
              <a:t>Strategies for detecting, avoiding, and recovering from collisions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1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Strategies for Media Access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Channel partitioning</a:t>
            </a:r>
          </a:p>
          <a:p>
            <a:pPr lvl="1"/>
            <a:r>
              <a:rPr lang="en-US" dirty="0"/>
              <a:t>Divide the resource into small pieces</a:t>
            </a:r>
          </a:p>
          <a:p>
            <a:pPr lvl="1"/>
            <a:r>
              <a:rPr lang="en-US" dirty="0"/>
              <a:t>Allocate each piece to one host</a:t>
            </a:r>
          </a:p>
          <a:p>
            <a:pPr lvl="1"/>
            <a:r>
              <a:rPr lang="en-US" dirty="0"/>
              <a:t>Example: Time Division Multi-Access (TDMA) cellular</a:t>
            </a:r>
          </a:p>
          <a:p>
            <a:pPr lvl="1"/>
            <a:r>
              <a:rPr lang="en-US" dirty="0"/>
              <a:t>Example: Frequency Division Multi-Access (FDMA) cellular</a:t>
            </a:r>
          </a:p>
          <a:p>
            <a:r>
              <a:rPr lang="en-US" dirty="0"/>
              <a:t>Taking turns</a:t>
            </a:r>
          </a:p>
          <a:p>
            <a:pPr lvl="1"/>
            <a:r>
              <a:rPr lang="en-US" dirty="0"/>
              <a:t>Tightly coordinate shared access to avoid collisions</a:t>
            </a:r>
          </a:p>
          <a:p>
            <a:pPr lvl="1"/>
            <a:r>
              <a:rPr lang="en-US" dirty="0"/>
              <a:t>Example: Token ring networks</a:t>
            </a:r>
          </a:p>
          <a:p>
            <a:r>
              <a:rPr lang="en-US" dirty="0"/>
              <a:t>Contention</a:t>
            </a:r>
          </a:p>
          <a:p>
            <a:pPr lvl="1"/>
            <a:r>
              <a:rPr lang="en-US" dirty="0"/>
              <a:t>Allow collisions, but use strategies to recover</a:t>
            </a:r>
          </a:p>
          <a:p>
            <a:pPr lvl="1"/>
            <a:r>
              <a:rPr lang="en-US" dirty="0"/>
              <a:t>Examples: Ethernet,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82880" y="3480717"/>
            <a:ext cx="5241472" cy="1097002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26131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Contention MAC 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 the medium</a:t>
            </a:r>
          </a:p>
          <a:p>
            <a:pPr lvl="1"/>
            <a:r>
              <a:rPr lang="en-US" dirty="0"/>
              <a:t>Two hosts sending at the same time collide, thus causing interference</a:t>
            </a:r>
          </a:p>
          <a:p>
            <a:pPr lvl="1"/>
            <a:r>
              <a:rPr lang="en-US" dirty="0"/>
              <a:t>If no host sends, channel is idle</a:t>
            </a:r>
          </a:p>
          <a:p>
            <a:pPr lvl="1"/>
            <a:r>
              <a:rPr lang="en-US" dirty="0"/>
              <a:t>Thus, want one user sending at any given time</a:t>
            </a:r>
          </a:p>
          <a:p>
            <a:r>
              <a:rPr lang="en-US" dirty="0"/>
              <a:t>High utilization</a:t>
            </a:r>
          </a:p>
          <a:p>
            <a:pPr lvl="1"/>
            <a:r>
              <a:rPr lang="en-US" dirty="0"/>
              <a:t>TDMA is low utilization.  WHY?</a:t>
            </a:r>
          </a:p>
          <a:p>
            <a:pPr lvl="1"/>
            <a:r>
              <a:rPr lang="en-US" dirty="0"/>
              <a:t>Just like a circuit switched network</a:t>
            </a:r>
          </a:p>
          <a:p>
            <a:r>
              <a:rPr lang="en-US" dirty="0"/>
              <a:t>Simple, distributed algorithm</a:t>
            </a:r>
          </a:p>
          <a:p>
            <a:pPr lvl="1"/>
            <a:r>
              <a:rPr lang="en-US" dirty="0"/>
              <a:t>Multiple hosts that cannot directly coordinate</a:t>
            </a:r>
          </a:p>
          <a:p>
            <a:pPr lvl="1"/>
            <a:r>
              <a:rPr lang="en-US" dirty="0"/>
              <a:t>No fancy (complicated) token-passing schemes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60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Contention Protocol Evolution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ALOHA</a:t>
            </a:r>
          </a:p>
          <a:p>
            <a:pPr lvl="1"/>
            <a:r>
              <a:rPr lang="en-US" dirty="0"/>
              <a:t>Developed in the 70’s for packet radio networks</a:t>
            </a:r>
          </a:p>
          <a:p>
            <a:r>
              <a:rPr lang="en-US" dirty="0"/>
              <a:t>Slotted ALOHA</a:t>
            </a:r>
          </a:p>
          <a:p>
            <a:pPr lvl="1"/>
            <a:r>
              <a:rPr lang="en-US" dirty="0"/>
              <a:t>Start transmissions only at fixed time slots</a:t>
            </a:r>
          </a:p>
          <a:p>
            <a:pPr lvl="1"/>
            <a:r>
              <a:rPr lang="en-US" dirty="0"/>
              <a:t>Significantly fewer collisions than ALOHA</a:t>
            </a:r>
          </a:p>
          <a:p>
            <a:r>
              <a:rPr lang="en-US" dirty="0"/>
              <a:t>Carrier Sense Multiple Access (CSMA)</a:t>
            </a:r>
          </a:p>
          <a:p>
            <a:pPr lvl="1"/>
            <a:r>
              <a:rPr lang="en-US" dirty="0"/>
              <a:t>Start transmission only if the channel is idle</a:t>
            </a:r>
          </a:p>
          <a:p>
            <a:r>
              <a:rPr lang="en-US" dirty="0"/>
              <a:t>CSMA / Collision Detection (CSMA/CD)</a:t>
            </a:r>
          </a:p>
          <a:p>
            <a:pPr lvl="1"/>
            <a:r>
              <a:rPr lang="en-US" dirty="0"/>
              <a:t>Stop ongoing transmission if collision is detected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55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ALOHA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Topology: radio broadcast with multiple stations</a:t>
            </a:r>
          </a:p>
          <a:p>
            <a:r>
              <a:rPr lang="en-US" dirty="0"/>
              <a:t>Protocol:</a:t>
            </a:r>
          </a:p>
          <a:p>
            <a:pPr lvl="1"/>
            <a:r>
              <a:rPr lang="en-US" dirty="0"/>
              <a:t>Stations transmit data immediately</a:t>
            </a:r>
          </a:p>
          <a:p>
            <a:pPr lvl="1"/>
            <a:r>
              <a:rPr lang="en-US" dirty="0"/>
              <a:t>Receivers ACK all packets</a:t>
            </a:r>
          </a:p>
          <a:p>
            <a:pPr lvl="1"/>
            <a:r>
              <a:rPr lang="en-US" dirty="0"/>
              <a:t>No ACK = collision, wait a random time then retransmit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965128" y="1856550"/>
            <a:ext cx="4183948" cy="4183948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2451027" y="1856550"/>
            <a:ext cx="4183948" cy="4183948"/>
          </a:xfrm>
          <a:prstGeom prst="ellipse">
            <a:avLst/>
          </a:prstGeom>
          <a:solidFill>
            <a:schemeClr val="accent3">
              <a:alpha val="25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3936927" y="1856550"/>
            <a:ext cx="4183948" cy="4183948"/>
          </a:xfrm>
          <a:prstGeom prst="ellipse">
            <a:avLst/>
          </a:prstGeom>
          <a:solidFill>
            <a:schemeClr val="accent4">
              <a:alpha val="25000"/>
            </a:schemeClr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5" name="Group 14"/>
          <p:cNvGrpSpPr/>
          <p:nvPr/>
        </p:nvGrpSpPr>
        <p:grpSpPr>
          <a:xfrm>
            <a:off x="2898243" y="3945908"/>
            <a:ext cx="317716" cy="1195086"/>
            <a:chOff x="2081013" y="5261211"/>
            <a:chExt cx="423622" cy="1593448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928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081013" y="6362216"/>
              <a:ext cx="42362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388148" y="3945908"/>
            <a:ext cx="309701" cy="1195086"/>
            <a:chOff x="4149443" y="5261211"/>
            <a:chExt cx="412935" cy="159344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355910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149443" y="6362216"/>
              <a:ext cx="41293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B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74857" y="3945908"/>
            <a:ext cx="308098" cy="1195086"/>
            <a:chOff x="6049825" y="5261211"/>
            <a:chExt cx="410796" cy="1593448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049825" y="6362216"/>
              <a:ext cx="41079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</a:t>
              </a:r>
            </a:p>
          </p:txBody>
        </p:sp>
      </p:grpSp>
      <p:sp>
        <p:nvSpPr>
          <p:cNvPr id="23" name="Up Arrow 22"/>
          <p:cNvSpPr/>
          <p:nvPr/>
        </p:nvSpPr>
        <p:spPr>
          <a:xfrm rot="5400000">
            <a:off x="3400109" y="3796118"/>
            <a:ext cx="898939" cy="1132930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4" name="Up Arrow 23"/>
          <p:cNvSpPr/>
          <p:nvPr/>
        </p:nvSpPr>
        <p:spPr>
          <a:xfrm rot="16200000">
            <a:off x="3346358" y="3796118"/>
            <a:ext cx="898939" cy="1132930"/>
          </a:xfrm>
          <a:prstGeom prst="upArrow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Up Arrow 24"/>
          <p:cNvSpPr/>
          <p:nvPr/>
        </p:nvSpPr>
        <p:spPr>
          <a:xfrm rot="5400000">
            <a:off x="3400109" y="3787115"/>
            <a:ext cx="898939" cy="1132930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6" name="Up Arrow 25"/>
          <p:cNvSpPr/>
          <p:nvPr/>
        </p:nvSpPr>
        <p:spPr>
          <a:xfrm rot="16200000">
            <a:off x="4791129" y="3814466"/>
            <a:ext cx="898939" cy="1132930"/>
          </a:xfrm>
          <a:prstGeom prst="upArrow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7" name="Multiply 26"/>
          <p:cNvSpPr/>
          <p:nvPr/>
        </p:nvSpPr>
        <p:spPr>
          <a:xfrm>
            <a:off x="4119651" y="3534232"/>
            <a:ext cx="846699" cy="846699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20" name="Group 19"/>
          <p:cNvGrpSpPr/>
          <p:nvPr/>
        </p:nvGrpSpPr>
        <p:grpSpPr>
          <a:xfrm>
            <a:off x="1446898" y="3089020"/>
            <a:ext cx="6338787" cy="1952613"/>
            <a:chOff x="414979" y="3333623"/>
            <a:chExt cx="8263530" cy="1523216"/>
          </a:xfrm>
        </p:grpSpPr>
        <p:sp>
          <p:nvSpPr>
            <p:cNvPr id="21" name="Rectangle 20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514376" y="3429251"/>
              <a:ext cx="8118848" cy="14275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68580" tIns="34290" rIns="68580" bIns="3429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Simple, but radical concept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Previous attempts all divided the channel</a:t>
              </a:r>
            </a:p>
            <a:p>
              <a:pPr lvl="1">
                <a:buClr>
                  <a:schemeClr val="bg1"/>
                </a:buClr>
              </a:pPr>
              <a:r>
                <a:rPr lang="en-US" sz="2100" dirty="0">
                  <a:solidFill>
                    <a:schemeClr val="bg1"/>
                  </a:solidFill>
                </a:rPr>
                <a:t>TDMA, FDMA, etc.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Optimized for the common case: few senders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97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xit" presetSubtype="3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8" grpId="0" animBg="1"/>
      <p:bldP spid="18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Tradeoffs vs. TDMA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TDMA, each host must wait for its turn</a:t>
            </a:r>
          </a:p>
          <a:p>
            <a:pPr lvl="1"/>
            <a:r>
              <a:rPr lang="en-US" dirty="0"/>
              <a:t>Delay is proportional to number of hosts</a:t>
            </a:r>
          </a:p>
          <a:p>
            <a:r>
              <a:rPr lang="en-US" dirty="0"/>
              <a:t>In Aloha, each host sends immediately</a:t>
            </a:r>
          </a:p>
          <a:p>
            <a:pPr lvl="1"/>
            <a:r>
              <a:rPr lang="en-US" dirty="0"/>
              <a:t>Much lower delay</a:t>
            </a:r>
          </a:p>
          <a:p>
            <a:pPr lvl="1"/>
            <a:r>
              <a:rPr lang="en-US" dirty="0"/>
              <a:t>But, much lower utilization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91397" y="3610675"/>
            <a:ext cx="2006222" cy="41549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ALOHA Frame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85176" y="3217418"/>
            <a:ext cx="2006222" cy="41549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ALOHA Frame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478102" y="4223678"/>
            <a:ext cx="491319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90113" y="4220325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Time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1577" y="3240501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 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71577" y="3656841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 B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4477304" y="1298212"/>
            <a:ext cx="628193" cy="4012445"/>
            <a:chOff x="2014791" y="2763244"/>
            <a:chExt cx="837591" cy="1439131"/>
          </a:xfrm>
        </p:grpSpPr>
        <p:sp>
          <p:nvSpPr>
            <p:cNvPr id="15" name="Left Brace 14"/>
            <p:cNvSpPr/>
            <p:nvPr/>
          </p:nvSpPr>
          <p:spPr>
            <a:xfrm>
              <a:off x="2476453" y="2763244"/>
              <a:ext cx="375929" cy="1439131"/>
            </a:xfrm>
            <a:prstGeom prst="leftBrac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1955648" y="3236588"/>
              <a:ext cx="61072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2*</a:t>
              </a:r>
              <a:r>
                <a:rPr lang="en-US" dirty="0" err="1"/>
                <a:t>Frame_Width</a:t>
              </a:r>
              <a:endParaRPr lang="en-US" dirty="0"/>
            </a:p>
          </p:txBody>
        </p:sp>
      </p:grpSp>
      <p:sp>
        <p:nvSpPr>
          <p:cNvPr id="17" name="Content Placeholder 3"/>
          <p:cNvSpPr txBox="1">
            <a:spLocks/>
          </p:cNvSpPr>
          <p:nvPr/>
        </p:nvSpPr>
        <p:spPr>
          <a:xfrm>
            <a:off x="1255596" y="4562084"/>
            <a:ext cx="6629400" cy="57692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950" dirty="0"/>
              <a:t>Maximum throughput is ~18% of channel capacity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234974" y="1172934"/>
            <a:ext cx="4933826" cy="3886677"/>
            <a:chOff x="-376424" y="1559758"/>
            <a:chExt cx="6578435" cy="5182236"/>
          </a:xfrm>
        </p:grpSpPr>
        <p:sp>
          <p:nvSpPr>
            <p:cNvPr id="18" name="Rectangle 17"/>
            <p:cNvSpPr/>
            <p:nvPr/>
          </p:nvSpPr>
          <p:spPr>
            <a:xfrm>
              <a:off x="-376424" y="1559758"/>
              <a:ext cx="6578435" cy="51822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47893" y="6127378"/>
              <a:ext cx="84895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Load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-860151" y="3630625"/>
              <a:ext cx="172030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Throughput</a:t>
              </a:r>
            </a:p>
          </p:txBody>
        </p:sp>
      </p:grpSp>
      <p:pic>
        <p:nvPicPr>
          <p:cNvPr id="1026" name="Picture 2" descr="C:\Users\t0ph3r\Documents\CS 4700\assets\ALO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624" y="1271597"/>
            <a:ext cx="44196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42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96855E-6 L 0.58802 -0.0004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9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  <p:bldP spid="9" grpId="0"/>
      <p:bldP spid="12" grpId="0"/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Framing</a:t>
            </a:r>
          </a:p>
          <a:p>
            <a:r>
              <a:rPr lang="en-US" dirty="0"/>
              <a:t>Error Checking and Reliability</a:t>
            </a:r>
          </a:p>
          <a:p>
            <a:r>
              <a:rPr lang="en-US" dirty="0"/>
              <a:t>Media Access Control</a:t>
            </a:r>
          </a:p>
          <a:p>
            <a:pPr lvl="1"/>
            <a:r>
              <a:rPr lang="en-US" dirty="0"/>
              <a:t>802.3 Ethernet</a:t>
            </a:r>
          </a:p>
          <a:p>
            <a:pPr lvl="1"/>
            <a:r>
              <a:rPr lang="en-US" dirty="0"/>
              <a:t>802.11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028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Slotted ALOHA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  <a:p>
            <a:pPr lvl="1"/>
            <a:r>
              <a:rPr lang="en-US" dirty="0"/>
              <a:t>Same as ALOHA, except time is divided into slots</a:t>
            </a:r>
          </a:p>
          <a:p>
            <a:pPr lvl="1"/>
            <a:r>
              <a:rPr lang="en-US" dirty="0"/>
              <a:t>Hosts may only transmit at the beginning of a slot</a:t>
            </a:r>
          </a:p>
          <a:p>
            <a:r>
              <a:rPr lang="en-US" dirty="0"/>
              <a:t>Thus, frames either collide completely, or not at all</a:t>
            </a:r>
          </a:p>
          <a:p>
            <a:pPr lvl="1"/>
            <a:r>
              <a:rPr lang="en-US" dirty="0"/>
              <a:t>37% throughput vs. 18% for ALOHA</a:t>
            </a:r>
          </a:p>
          <a:p>
            <a:pPr lvl="1"/>
            <a:r>
              <a:rPr lang="en-US" dirty="0"/>
              <a:t>But, hosts must have synchronized clocks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113842" y="1183170"/>
            <a:ext cx="4933826" cy="3886677"/>
            <a:chOff x="-376424" y="1559758"/>
            <a:chExt cx="6578435" cy="5182236"/>
          </a:xfrm>
        </p:grpSpPr>
        <p:sp>
          <p:nvSpPr>
            <p:cNvPr id="7" name="Rectangle 6"/>
            <p:cNvSpPr/>
            <p:nvPr/>
          </p:nvSpPr>
          <p:spPr>
            <a:xfrm>
              <a:off x="-376424" y="1559758"/>
              <a:ext cx="6578435" cy="51822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47893" y="6127378"/>
              <a:ext cx="84895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Load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860151" y="3630625"/>
              <a:ext cx="172030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Throughput</a:t>
              </a:r>
            </a:p>
          </p:txBody>
        </p:sp>
      </p:grpSp>
      <p:pic>
        <p:nvPicPr>
          <p:cNvPr id="2050" name="Picture 2" descr="C:\Users\t0ph3r\Documents\CS 4700\assets\S-ALO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339" y="1248518"/>
            <a:ext cx="4187000" cy="326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55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Framing</a:t>
            </a:r>
          </a:p>
          <a:p>
            <a:r>
              <a:rPr lang="en-US" dirty="0"/>
              <a:t>Error Checking and Reliability</a:t>
            </a:r>
          </a:p>
          <a:p>
            <a:r>
              <a:rPr lang="en-US" dirty="0"/>
              <a:t>Media Access Control </a:t>
            </a:r>
            <a:r>
              <a:rPr lang="en-US" dirty="0">
                <a:solidFill>
                  <a:srgbClr val="C00000"/>
                </a:solidFill>
              </a:rPr>
              <a:t>(STOP?)</a:t>
            </a:r>
          </a:p>
          <a:p>
            <a:pPr lvl="1"/>
            <a:r>
              <a:rPr lang="en-US" dirty="0"/>
              <a:t>802.3 Ethernet</a:t>
            </a:r>
          </a:p>
          <a:p>
            <a:pPr lvl="1"/>
            <a:r>
              <a:rPr lang="en-US" dirty="0"/>
              <a:t>802.11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46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1953763" y="2507771"/>
            <a:ext cx="4653461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Broadcast Ethernet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Originally, Ethernet was a broadcast technology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779333" y="2411170"/>
            <a:ext cx="193202" cy="1932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23" name="Group 22"/>
          <p:cNvGrpSpPr/>
          <p:nvPr/>
        </p:nvGrpSpPr>
        <p:grpSpPr>
          <a:xfrm>
            <a:off x="2219898" y="1670997"/>
            <a:ext cx="610311" cy="898190"/>
            <a:chOff x="769390" y="2282588"/>
            <a:chExt cx="813748" cy="1197587"/>
          </a:xfrm>
        </p:grpSpPr>
        <p:sp>
          <p:nvSpPr>
            <p:cNvPr id="16" name="Up Arrow Callout 15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3074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3350955" y="1670996"/>
            <a:ext cx="610311" cy="898190"/>
            <a:chOff x="2354807" y="2282588"/>
            <a:chExt cx="813748" cy="1197586"/>
          </a:xfrm>
        </p:grpSpPr>
        <p:sp>
          <p:nvSpPr>
            <p:cNvPr id="14" name="Up Arrow Callout 13"/>
            <p:cNvSpPr/>
            <p:nvPr/>
          </p:nvSpPr>
          <p:spPr>
            <a:xfrm>
              <a:off x="2557818" y="2998497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7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4807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4482012" y="1670997"/>
            <a:ext cx="610311" cy="898190"/>
            <a:chOff x="3967518" y="2282588"/>
            <a:chExt cx="813748" cy="1197587"/>
          </a:xfrm>
        </p:grpSpPr>
        <p:sp>
          <p:nvSpPr>
            <p:cNvPr id="12" name="Up Arrow Callout 11"/>
            <p:cNvSpPr/>
            <p:nvPr/>
          </p:nvSpPr>
          <p:spPr>
            <a:xfrm>
              <a:off x="4170529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8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7518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5613070" y="1670997"/>
            <a:ext cx="610311" cy="898190"/>
            <a:chOff x="5662115" y="2282588"/>
            <a:chExt cx="813748" cy="1197587"/>
          </a:xfrm>
        </p:grpSpPr>
        <p:sp>
          <p:nvSpPr>
            <p:cNvPr id="15" name="Up Arrow Callout 14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5" name="Picture 3" descr="C:\Users\t0ph3r\Documents\CS 4700\assets\20620842-260x260-0-0_Ctg%2B7%2Bft%2BCoaxial%2BEthernet%2B10Base%2B2%2BCable%2B0318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3" r="13790"/>
          <a:stretch/>
        </p:blipFill>
        <p:spPr bwMode="auto">
          <a:xfrm>
            <a:off x="7040880" y="1509533"/>
            <a:ext cx="960120" cy="144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786321" y="2886500"/>
            <a:ext cx="153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Tee Connector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87760" y="1696121"/>
            <a:ext cx="121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Terminator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752994" y="2042369"/>
            <a:ext cx="122940" cy="337454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555761" y="2616958"/>
            <a:ext cx="0" cy="337781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128748" y="4039437"/>
            <a:ext cx="1498267" cy="75364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794079" y="4039437"/>
            <a:ext cx="832935" cy="661541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94079" y="3564612"/>
            <a:ext cx="832935" cy="474826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104" y="3708667"/>
            <a:ext cx="661541" cy="661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524" y="4370207"/>
            <a:ext cx="661541" cy="661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524" y="3096031"/>
            <a:ext cx="661541" cy="661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4443409" y="3820146"/>
            <a:ext cx="982212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Hub</a:t>
            </a:r>
          </a:p>
        </p:txBody>
      </p:sp>
      <p:sp>
        <p:nvSpPr>
          <p:cNvPr id="57" name="Oval 56"/>
          <p:cNvSpPr/>
          <p:nvPr/>
        </p:nvSpPr>
        <p:spPr>
          <a:xfrm>
            <a:off x="3043735" y="3979878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8" name="Oval 57"/>
          <p:cNvSpPr/>
          <p:nvPr/>
        </p:nvSpPr>
        <p:spPr>
          <a:xfrm>
            <a:off x="4468358" y="3906667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59" name="Group 58"/>
          <p:cNvGrpSpPr/>
          <p:nvPr/>
        </p:nvGrpSpPr>
        <p:grpSpPr>
          <a:xfrm flipH="1">
            <a:off x="5767452" y="3408528"/>
            <a:ext cx="2135753" cy="1384995"/>
            <a:chOff x="1219200" y="4876799"/>
            <a:chExt cx="5181605" cy="1398029"/>
          </a:xfrm>
        </p:grpSpPr>
        <p:sp>
          <p:nvSpPr>
            <p:cNvPr id="60" name="Rectangular Callout 59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76367"/>
                <a:gd name="adj2" fmla="val -8462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219205" y="4876799"/>
              <a:ext cx="5181600" cy="1398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Hubs and repeaters are layer-1 devices, i.e. physical only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547970" y="1581427"/>
            <a:ext cx="1515561" cy="575636"/>
            <a:chOff x="414979" y="3333623"/>
            <a:chExt cx="8263530" cy="1523216"/>
          </a:xfrm>
        </p:grpSpPr>
        <p:sp>
          <p:nvSpPr>
            <p:cNvPr id="66" name="Rectangle 65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Content Placeholder 2"/>
            <p:cNvSpPr txBox="1">
              <a:spLocks/>
            </p:cNvSpPr>
            <p:nvPr/>
          </p:nvSpPr>
          <p:spPr>
            <a:xfrm>
              <a:off x="514379" y="3496212"/>
              <a:ext cx="7633927" cy="12083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68580" tIns="34290" rIns="68580" bIns="3429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85725" indent="0" algn="ctr">
                <a:buClr>
                  <a:schemeClr val="bg1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10Base2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356278" y="3553532"/>
            <a:ext cx="3645060" cy="962165"/>
            <a:chOff x="414979" y="3333623"/>
            <a:chExt cx="8263530" cy="1523216"/>
          </a:xfrm>
        </p:grpSpPr>
        <p:sp>
          <p:nvSpPr>
            <p:cNvPr id="69" name="Rectangle 68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Content Placeholder 2"/>
            <p:cNvSpPr txBox="1">
              <a:spLocks/>
            </p:cNvSpPr>
            <p:nvPr/>
          </p:nvSpPr>
          <p:spPr>
            <a:xfrm>
              <a:off x="514379" y="3496212"/>
              <a:ext cx="7633927" cy="12083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68580" tIns="34290" rIns="68580" bIns="34290" rtlCol="0">
              <a:normAutofit fontScale="92500" lnSpcReduction="10000"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10BaseT and 100BaseT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/>
                  </a:solidFill>
                </a:rPr>
                <a:t>T stands for Twisted Pair</a:t>
              </a:r>
            </a:p>
          </p:txBody>
        </p:sp>
      </p:grpSp>
      <p:sp>
        <p:nvSpPr>
          <p:cNvPr id="73" name="TextBox 72"/>
          <p:cNvSpPr txBox="1"/>
          <p:nvPr/>
        </p:nvSpPr>
        <p:spPr>
          <a:xfrm rot="16200000">
            <a:off x="6185285" y="2257134"/>
            <a:ext cx="1141232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Repeater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689927" y="2379823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Oval 33"/>
          <p:cNvSpPr/>
          <p:nvPr/>
        </p:nvSpPr>
        <p:spPr>
          <a:xfrm>
            <a:off x="4685869" y="2379823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79785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32099E-6 L -0.32153 -0.0018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76" y="-9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32099E-6 L 0.21285 4.32099E-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34043E-6 L 0.21181 -0.01225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0" y="-6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81 -0.01225 L 0.10139 0.10037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562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0208 L -0.11094 -0.09181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64" y="-46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7" grpId="0" animBg="1"/>
      <p:bldP spid="57" grpId="1" animBg="1"/>
      <p:bldP spid="57" grpId="2" animBg="1"/>
      <p:bldP spid="58" grpId="0" animBg="1"/>
      <p:bldP spid="58" grpId="1" animBg="1"/>
      <p:bldP spid="30" grpId="0" animBg="1"/>
      <p:bldP spid="30" grpId="1" animBg="1"/>
      <p:bldP spid="34" grpId="0" animBg="1"/>
      <p:bldP spid="34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802.3 Ethernet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62457" y="2553970"/>
            <a:ext cx="6501383" cy="20820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Preamble is 7 bytes of 10101010. Why?</a:t>
            </a:r>
          </a:p>
          <a:p>
            <a:r>
              <a:rPr lang="en-US" dirty="0"/>
              <a:t>Start Frame (SF) is 10101011</a:t>
            </a:r>
          </a:p>
          <a:p>
            <a:r>
              <a:rPr lang="en-US" dirty="0"/>
              <a:t>Source and destination are MAC addresses</a:t>
            </a:r>
          </a:p>
          <a:p>
            <a:pPr lvl="1"/>
            <a:r>
              <a:rPr lang="en-US" dirty="0"/>
              <a:t>E.g. 00:45:A5:F3:25:0C</a:t>
            </a:r>
          </a:p>
          <a:p>
            <a:pPr lvl="1"/>
            <a:r>
              <a:rPr lang="en-US" dirty="0"/>
              <a:t>Broadcast: FF:FF:FF:FF:FF:FF</a:t>
            </a:r>
          </a:p>
          <a:p>
            <a:r>
              <a:rPr lang="en-US" dirty="0"/>
              <a:t>Minimum packet length of 64 bytes, hence the pad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26111" y="1543125"/>
            <a:ext cx="1003111" cy="323165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Preamble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9221" y="1543125"/>
            <a:ext cx="402187" cy="323165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SF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31408" y="1543125"/>
            <a:ext cx="749776" cy="323165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1183" y="1543125"/>
            <a:ext cx="749776" cy="32316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dirty="0" err="1">
                <a:solidFill>
                  <a:schemeClr val="bg1"/>
                </a:solidFill>
              </a:rPr>
              <a:t>Dest</a:t>
            </a:r>
            <a:r>
              <a:rPr lang="en-US" sz="15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30959" y="1543125"/>
            <a:ext cx="756698" cy="323165"/>
          </a:xfrm>
          <a:prstGeom prst="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Length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94696" y="11960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97345" y="11960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73326" y="11977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23101" y="11977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76339" y="11977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53756" y="1197740"/>
            <a:ext cx="69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Bytes</a:t>
            </a:r>
          </a:p>
        </p:txBody>
      </p:sp>
      <p:sp>
        <p:nvSpPr>
          <p:cNvPr id="22" name="Up Arrow 21"/>
          <p:cNvSpPr/>
          <p:nvPr/>
        </p:nvSpPr>
        <p:spPr>
          <a:xfrm>
            <a:off x="1919612" y="1971286"/>
            <a:ext cx="634685" cy="45460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Box 4"/>
          <p:cNvSpPr txBox="1"/>
          <p:nvPr/>
        </p:nvSpPr>
        <p:spPr>
          <a:xfrm>
            <a:off x="5284074" y="1543125"/>
            <a:ext cx="945963" cy="32316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Data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20424" y="1543125"/>
            <a:ext cx="1067705" cy="323165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Checksum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30037" y="1543125"/>
            <a:ext cx="583015" cy="323165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Pad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00029" y="1197740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0-1500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22664" y="1196011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0-46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85171" y="11977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9585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8.64198E-7 L 0.06996 0.00247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96 0.00247 L 0.16892 0.00247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92 0.00247 L 0.40989 0.00247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989 0.00247 L 0.47934 0.00247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934 0.00247 L 0.57413 0.00247 " pathEditMode="relative" rAng="0" ptsTypes="AA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CSMA/CD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Carrier sense multiple access with collision detection</a:t>
            </a:r>
          </a:p>
          <a:p>
            <a:r>
              <a:rPr lang="en-US" dirty="0"/>
              <a:t>Key insight: wired protocol allows us to sense the medium</a:t>
            </a:r>
          </a:p>
          <a:p>
            <a:r>
              <a:rPr lang="en-US" dirty="0"/>
              <a:t>Algorithm</a:t>
            </a:r>
          </a:p>
          <a:p>
            <a:pPr marL="660083" lvl="1" indent="-385763">
              <a:buFont typeface="+mj-lt"/>
              <a:buAutoNum type="arabicPeriod"/>
            </a:pPr>
            <a:r>
              <a:rPr lang="en-US" dirty="0"/>
              <a:t>Sense for carrier</a:t>
            </a:r>
          </a:p>
          <a:p>
            <a:pPr marL="660083" lvl="1" indent="-385763">
              <a:buFont typeface="+mj-lt"/>
              <a:buAutoNum type="arabicPeriod"/>
            </a:pPr>
            <a:r>
              <a:rPr lang="en-US" dirty="0"/>
              <a:t>If carrier is present, wait for it to end</a:t>
            </a:r>
          </a:p>
          <a:p>
            <a:pPr marL="865823" lvl="2" indent="-385763"/>
            <a:r>
              <a:rPr lang="en-US" dirty="0"/>
              <a:t>Sending would cause a collision and waste time</a:t>
            </a:r>
          </a:p>
          <a:p>
            <a:pPr marL="660083" lvl="1" indent="-385763">
              <a:buFont typeface="+mj-lt"/>
              <a:buAutoNum type="arabicPeriod"/>
            </a:pPr>
            <a:r>
              <a:rPr lang="en-US" dirty="0"/>
              <a:t>Send a frame and sense for collision</a:t>
            </a:r>
          </a:p>
          <a:p>
            <a:pPr marL="660083" lvl="1" indent="-385763">
              <a:buFont typeface="+mj-lt"/>
              <a:buAutoNum type="arabicPeriod"/>
            </a:pPr>
            <a:r>
              <a:rPr lang="en-US" dirty="0"/>
              <a:t>If no collision, then frame has been delivered</a:t>
            </a:r>
          </a:p>
          <a:p>
            <a:pPr marL="660083" lvl="1" indent="-385763">
              <a:buFont typeface="+mj-lt"/>
              <a:buAutoNum type="arabicPeriod"/>
            </a:pPr>
            <a:r>
              <a:rPr lang="en-US" dirty="0"/>
              <a:t>If collision, abort immediately</a:t>
            </a:r>
          </a:p>
          <a:p>
            <a:pPr marL="865823" lvl="2" indent="-385763"/>
            <a:r>
              <a:rPr lang="en-US" dirty="0"/>
              <a:t>Why keep sending if the frame is already corrupted?</a:t>
            </a:r>
          </a:p>
          <a:p>
            <a:pPr marL="660083" lvl="1" indent="-385763">
              <a:buFont typeface="+mj-lt"/>
              <a:buAutoNum type="arabicPeriod"/>
            </a:pPr>
            <a:r>
              <a:rPr lang="en-US" dirty="0"/>
              <a:t>Perform exponential </a:t>
            </a:r>
            <a:r>
              <a:rPr lang="en-US" dirty="0" err="1"/>
              <a:t>backoff</a:t>
            </a:r>
            <a:r>
              <a:rPr lang="en-US" dirty="0"/>
              <a:t> then retransmit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CSMA/CD Collisions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29832" y="5015902"/>
            <a:ext cx="984019" cy="153491"/>
          </a:xfrm>
        </p:spPr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487447" y="1371506"/>
            <a:ext cx="661541" cy="1030873"/>
            <a:chOff x="3591087" y="1671445"/>
            <a:chExt cx="882054" cy="1374496"/>
          </a:xfrm>
        </p:grpSpPr>
        <p:pic>
          <p:nvPicPr>
            <p:cNvPr id="5" name="Picture 4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1087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3820303" y="2553499"/>
              <a:ext cx="423621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29009" y="1371505"/>
            <a:ext cx="661541" cy="1030872"/>
            <a:chOff x="4625541" y="1671445"/>
            <a:chExt cx="882054" cy="1374496"/>
          </a:xfrm>
        </p:grpSpPr>
        <p:pic>
          <p:nvPicPr>
            <p:cNvPr id="6" name="Picture 5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541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860101" y="2553498"/>
              <a:ext cx="41293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B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160334" y="1371506"/>
            <a:ext cx="661541" cy="1030873"/>
            <a:chOff x="5842466" y="1671445"/>
            <a:chExt cx="882054" cy="1374496"/>
          </a:xfrm>
        </p:grpSpPr>
        <p:pic>
          <p:nvPicPr>
            <p:cNvPr id="7" name="Picture 6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466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078095" y="2553499"/>
              <a:ext cx="410797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991660" y="1371505"/>
            <a:ext cx="661541" cy="1030873"/>
            <a:chOff x="6876920" y="1671445"/>
            <a:chExt cx="882054" cy="1374496"/>
          </a:xfrm>
        </p:grpSpPr>
        <p:pic>
          <p:nvPicPr>
            <p:cNvPr id="8" name="Picture 7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920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7099725" y="2553499"/>
              <a:ext cx="436445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</a:t>
              </a:r>
            </a:p>
          </p:txBody>
        </p:sp>
      </p:grpSp>
      <p:sp>
        <p:nvSpPr>
          <p:cNvPr id="20" name="Chevron 19"/>
          <p:cNvSpPr/>
          <p:nvPr/>
        </p:nvSpPr>
        <p:spPr>
          <a:xfrm rot="16200000">
            <a:off x="5870813" y="1440954"/>
            <a:ext cx="1761305" cy="4005140"/>
          </a:xfrm>
          <a:prstGeom prst="chevron">
            <a:avLst>
              <a:gd name="adj" fmla="val 4197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 rot="16200000">
            <a:off x="7465715" y="554646"/>
            <a:ext cx="1713432" cy="5786018"/>
          </a:xfrm>
          <a:prstGeom prst="chevron">
            <a:avLst>
              <a:gd name="adj" fmla="val 60918"/>
            </a:avLst>
          </a:prstGeom>
          <a:solidFill>
            <a:schemeClr val="accent3">
              <a:alpha val="2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52869" y="2390834"/>
            <a:ext cx="818879" cy="25487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Rectangle 22"/>
          <p:cNvSpPr/>
          <p:nvPr/>
        </p:nvSpPr>
        <p:spPr>
          <a:xfrm>
            <a:off x="8673708" y="1888853"/>
            <a:ext cx="509061" cy="30552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87447" y="2379293"/>
            <a:ext cx="0" cy="228720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4980879" y="353589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Time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8653201" y="2379293"/>
            <a:ext cx="0" cy="228720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487447" y="2379292"/>
            <a:ext cx="1183692" cy="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0" idx="1"/>
          </p:cNvCxnSpPr>
          <p:nvPr/>
        </p:nvCxnSpPr>
        <p:spPr>
          <a:xfrm flipH="1" flipV="1">
            <a:off x="8322431" y="2590940"/>
            <a:ext cx="330770" cy="11541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70766" y="220616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653201" y="2417815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6681375" y="3188668"/>
            <a:ext cx="0" cy="24084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 flipH="1" flipV="1">
            <a:off x="8322431" y="3108960"/>
            <a:ext cx="6975" cy="14075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5770359" y="4028591"/>
            <a:ext cx="2675068" cy="787197"/>
            <a:chOff x="297300" y="3333623"/>
            <a:chExt cx="8381209" cy="1559285"/>
          </a:xfrm>
        </p:grpSpPr>
        <p:sp>
          <p:nvSpPr>
            <p:cNvPr id="37" name="Rectangle 36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8" name="Content Placeholder 2"/>
            <p:cNvSpPr txBox="1">
              <a:spLocks/>
            </p:cNvSpPr>
            <p:nvPr/>
          </p:nvSpPr>
          <p:spPr>
            <a:xfrm>
              <a:off x="297300" y="3369692"/>
              <a:ext cx="8118847" cy="152321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68580" tIns="34290" rIns="68580" bIns="34290" rtlCol="0">
              <a:normAutofit lnSpcReduction="10000"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85725" indent="0" algn="ctr">
                <a:buClr>
                  <a:schemeClr val="bg1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Detect Collision and Halt</a:t>
              </a:r>
            </a:p>
          </p:txBody>
        </p:sp>
      </p:grpSp>
      <p:cxnSp>
        <p:nvCxnSpPr>
          <p:cNvPr id="41" name="Straight Arrow Connector 40"/>
          <p:cNvCxnSpPr/>
          <p:nvPr/>
        </p:nvCxnSpPr>
        <p:spPr>
          <a:xfrm flipH="1">
            <a:off x="5429422" y="1211305"/>
            <a:ext cx="3223779" cy="0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58560" y="885983"/>
            <a:ext cx="2361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Spatial Layout of Hosts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9965" y="1041400"/>
            <a:ext cx="4281818" cy="3594608"/>
          </a:xfrm>
        </p:spPr>
        <p:txBody>
          <a:bodyPr/>
          <a:lstStyle/>
          <a:p>
            <a:r>
              <a:rPr lang="en-US" dirty="0"/>
              <a:t>Collisions can occur</a:t>
            </a:r>
          </a:p>
          <a:p>
            <a:r>
              <a:rPr lang="en-US" dirty="0"/>
              <a:t>Collisions are quickly detected and transmission terminates</a:t>
            </a:r>
          </a:p>
          <a:p>
            <a:r>
              <a:rPr lang="en-US" dirty="0"/>
              <a:t>Note the role of </a:t>
            </a:r>
            <a:r>
              <a:rPr lang="en-US" dirty="0">
                <a:solidFill>
                  <a:schemeClr val="accent1"/>
                </a:solidFill>
              </a:rPr>
              <a:t>distance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propagation delay</a:t>
            </a:r>
            <a:r>
              <a:rPr lang="en-US" dirty="0"/>
              <a:t>, and </a:t>
            </a:r>
            <a:r>
              <a:rPr lang="en-US" dirty="0">
                <a:solidFill>
                  <a:schemeClr val="accent1"/>
                </a:solidFill>
              </a:rPr>
              <a:t>frame length</a:t>
            </a:r>
          </a:p>
        </p:txBody>
      </p:sp>
    </p:spTree>
    <p:extLst>
      <p:ext uri="{BB962C8B-B14F-4D97-AF65-F5344CB8AC3E}">
        <p14:creationId xmlns:p14="http://schemas.microsoft.com/office/powerpoint/2010/main" val="352785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9" grpId="0"/>
      <p:bldP spid="3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</a:t>
            </a:r>
            <a:r>
              <a:rPr lang="en-US" dirty="0" err="1"/>
              <a:t>Backoff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sender detects a collision, send “jam signal”</a:t>
            </a:r>
          </a:p>
          <a:p>
            <a:pPr lvl="1"/>
            <a:r>
              <a:rPr lang="en-US" dirty="0"/>
              <a:t>Make sure all hosts are aware of collision</a:t>
            </a:r>
          </a:p>
          <a:p>
            <a:pPr lvl="1"/>
            <a:r>
              <a:rPr lang="en-US" dirty="0"/>
              <a:t>Jam signal is 32 bits long (plus header overhead)</a:t>
            </a:r>
          </a:p>
          <a:p>
            <a:r>
              <a:rPr lang="en-US" dirty="0"/>
              <a:t>Exponential </a:t>
            </a:r>
            <a:r>
              <a:rPr lang="en-US" dirty="0" err="1"/>
              <a:t>backoff</a:t>
            </a:r>
            <a:r>
              <a:rPr lang="en-US" dirty="0"/>
              <a:t> operates in multiples of 512 bits</a:t>
            </a:r>
          </a:p>
          <a:p>
            <a:pPr lvl="1"/>
            <a:r>
              <a:rPr lang="en-US" dirty="0"/>
              <a:t>Select </a:t>
            </a:r>
            <a:r>
              <a:rPr lang="en-US" i="1" dirty="0"/>
              <a:t>k</a:t>
            </a:r>
            <a:r>
              <a:rPr lang="en-US" dirty="0"/>
              <a:t> ∈ [0, 2</a:t>
            </a:r>
            <a:r>
              <a:rPr lang="en-US" baseline="30000" dirty="0"/>
              <a:t>n</a:t>
            </a:r>
            <a:r>
              <a:rPr lang="en-US" dirty="0"/>
              <a:t> – 1], where </a:t>
            </a:r>
            <a:r>
              <a:rPr lang="en-US" i="1" dirty="0"/>
              <a:t>n</a:t>
            </a:r>
            <a:r>
              <a:rPr lang="en-US" dirty="0"/>
              <a:t> = number of collisions</a:t>
            </a:r>
          </a:p>
          <a:p>
            <a:pPr lvl="1"/>
            <a:r>
              <a:rPr lang="en-US" dirty="0"/>
              <a:t>Wait </a:t>
            </a:r>
            <a:r>
              <a:rPr lang="en-US" i="1" dirty="0"/>
              <a:t>k</a:t>
            </a:r>
            <a:r>
              <a:rPr lang="en-US" dirty="0"/>
              <a:t> * 51.2</a:t>
            </a:r>
            <a:r>
              <a:rPr lang="en-US" sz="1500" dirty="0"/>
              <a:t>µ</a:t>
            </a:r>
            <a:r>
              <a:rPr lang="en-US" dirty="0"/>
              <a:t>s before retransmission</a:t>
            </a:r>
          </a:p>
          <a:p>
            <a:pPr lvl="1"/>
            <a:r>
              <a:rPr lang="en-US" i="1" dirty="0"/>
              <a:t>n</a:t>
            </a:r>
            <a:r>
              <a:rPr lang="en-US" dirty="0"/>
              <a:t> is capped at 10, frame dropped after 16 collisions</a:t>
            </a:r>
          </a:p>
          <a:p>
            <a:r>
              <a:rPr lang="en-US" dirty="0" err="1"/>
              <a:t>Backoff</a:t>
            </a:r>
            <a:r>
              <a:rPr lang="en-US" dirty="0"/>
              <a:t> time is divided into </a:t>
            </a:r>
            <a:r>
              <a:rPr lang="en-US" dirty="0">
                <a:solidFill>
                  <a:schemeClr val="accent1"/>
                </a:solidFill>
              </a:rPr>
              <a:t>contention slots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 flipH="1">
            <a:off x="6105241" y="4206791"/>
            <a:ext cx="1748056" cy="738664"/>
            <a:chOff x="1219200" y="4876799"/>
            <a:chExt cx="5181605" cy="1429674"/>
          </a:xfrm>
        </p:grpSpPr>
        <p:sp>
          <p:nvSpPr>
            <p:cNvPr id="6" name="Rectangular Callout 5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85993"/>
                <a:gd name="adj2" fmla="val -304205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9203" y="4876799"/>
              <a:ext cx="5181602" cy="1429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Remember this number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647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eft Brace 17"/>
          <p:cNvSpPr/>
          <p:nvPr/>
        </p:nvSpPr>
        <p:spPr>
          <a:xfrm rot="5400000">
            <a:off x="5716395" y="2140249"/>
            <a:ext cx="281947" cy="2782861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Minimum Packet Sizes &amp; Cable Length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200151"/>
            <a:ext cx="7772400" cy="1491871"/>
          </a:xfrm>
        </p:spPr>
        <p:txBody>
          <a:bodyPr/>
          <a:lstStyle/>
          <a:p>
            <a:r>
              <a:rPr lang="en-US" dirty="0"/>
              <a:t>Why is the minimum packet size 64 bytes?</a:t>
            </a:r>
          </a:p>
          <a:p>
            <a:pPr lvl="1"/>
            <a:r>
              <a:rPr lang="en-US" dirty="0"/>
              <a:t>To give hosts enough time to detect collisions</a:t>
            </a:r>
          </a:p>
          <a:p>
            <a:r>
              <a:rPr lang="en-US" dirty="0"/>
              <a:t>What is the relationship between packet size and cable length?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60782" y="3758143"/>
            <a:ext cx="3427931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3855626" y="2921369"/>
            <a:ext cx="610311" cy="898190"/>
            <a:chOff x="769390" y="2282588"/>
            <a:chExt cx="813748" cy="1197587"/>
          </a:xfrm>
        </p:grpSpPr>
        <p:sp>
          <p:nvSpPr>
            <p:cNvPr id="8" name="Up Arrow Callout 7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7248798" y="2921369"/>
            <a:ext cx="610311" cy="898190"/>
            <a:chOff x="5662115" y="2282588"/>
            <a:chExt cx="813748" cy="1197587"/>
          </a:xfrm>
        </p:grpSpPr>
        <p:sp>
          <p:nvSpPr>
            <p:cNvPr id="11" name="Up Arrow Callout 10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2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Oval 13"/>
          <p:cNvSpPr/>
          <p:nvPr/>
        </p:nvSpPr>
        <p:spPr>
          <a:xfrm>
            <a:off x="4070164" y="3630195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86046" y="3081344"/>
            <a:ext cx="220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Propagation Delay (</a:t>
            </a:r>
            <a:r>
              <a:rPr lang="en-US" i="1" dirty="0"/>
              <a:t>d</a:t>
            </a:r>
            <a:r>
              <a:rPr lang="en-US" dirty="0"/>
              <a:t>)</a:t>
            </a:r>
          </a:p>
        </p:txBody>
      </p:sp>
      <p:sp>
        <p:nvSpPr>
          <p:cNvPr id="20" name="Content Placeholder 3"/>
          <p:cNvSpPr txBox="1">
            <a:spLocks/>
          </p:cNvSpPr>
          <p:nvPr/>
        </p:nvSpPr>
        <p:spPr>
          <a:xfrm>
            <a:off x="259977" y="2543739"/>
            <a:ext cx="2598194" cy="169145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5985" lvl="1" indent="-246460">
              <a:buFont typeface="+mj-lt"/>
              <a:buAutoNum type="arabicPeriod"/>
            </a:pPr>
            <a:r>
              <a:rPr lang="en-US" sz="1950" dirty="0"/>
              <a:t>Time </a:t>
            </a:r>
            <a:r>
              <a:rPr lang="en-US" sz="1950" i="1" dirty="0"/>
              <a:t>t</a:t>
            </a:r>
            <a:r>
              <a:rPr lang="en-US" sz="1950" dirty="0"/>
              <a:t>: Host A starts transmitting</a:t>
            </a:r>
          </a:p>
          <a:p>
            <a:pPr marL="255985" lvl="1" indent="-246460">
              <a:buFont typeface="+mj-lt"/>
              <a:buAutoNum type="arabicPeriod"/>
            </a:pPr>
            <a:r>
              <a:rPr lang="en-US" sz="1950" dirty="0"/>
              <a:t>Time </a:t>
            </a:r>
            <a:r>
              <a:rPr lang="en-US" sz="1950" i="1" dirty="0"/>
              <a:t>t + d</a:t>
            </a:r>
            <a:r>
              <a:rPr lang="en-US" sz="1950" dirty="0"/>
              <a:t>: Host B starts transmitting</a:t>
            </a:r>
          </a:p>
          <a:p>
            <a:pPr marL="255985" lvl="1" indent="-246460">
              <a:buFont typeface="+mj-lt"/>
              <a:buAutoNum type="arabicPeriod"/>
            </a:pPr>
            <a:r>
              <a:rPr lang="en-US" sz="1950" dirty="0"/>
              <a:t>Time </a:t>
            </a:r>
            <a:r>
              <a:rPr lang="en-US" sz="1950" i="1" dirty="0"/>
              <a:t>t + 2*d</a:t>
            </a:r>
            <a:r>
              <a:rPr lang="en-US" sz="1950" dirty="0"/>
              <a:t>: Host A detects the collision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21802" y="259084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14973" y="264539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3" name="Oval 12"/>
          <p:cNvSpPr/>
          <p:nvPr/>
        </p:nvSpPr>
        <p:spPr>
          <a:xfrm>
            <a:off x="7460764" y="3619959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08709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-0.00093 L 0.37058 -0.00047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0162 L -0.37487 0.00115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65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 animBg="1"/>
      <p:bldP spid="14" grpId="1" animBg="1"/>
      <p:bldP spid="19" grpId="0"/>
      <p:bldP spid="21" grpId="0"/>
      <p:bldP spid="22" grpId="0"/>
      <p:bldP spid="13" grpId="0" animBg="1"/>
      <p:bldP spid="13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2E9F6-5C3B-4A44-8D42-108DA109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FFDDBA-EDDE-DA40-9F64-AD6817675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5B9D9-8061-CF48-95C6-4B152A9ADE7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Derive the maximum cable length</a:t>
            </a:r>
          </a:p>
          <a:p>
            <a:pPr lvl="1"/>
            <a:r>
              <a:rPr lang="en-US" dirty="0"/>
              <a:t>Min frame size: b</a:t>
            </a:r>
          </a:p>
          <a:p>
            <a:pPr lvl="1"/>
            <a:r>
              <a:rPr lang="en-US" dirty="0"/>
              <a:t>Bandwidth: r</a:t>
            </a:r>
          </a:p>
          <a:p>
            <a:pPr lvl="1"/>
            <a:r>
              <a:rPr lang="en-US" dirty="0"/>
              <a:t>Cable length: l</a:t>
            </a:r>
          </a:p>
          <a:p>
            <a:pPr lvl="1"/>
            <a:r>
              <a:rPr lang="en-US" dirty="0"/>
              <a:t>Propagation delay: d</a:t>
            </a:r>
          </a:p>
          <a:p>
            <a:pPr lvl="1"/>
            <a:r>
              <a:rPr lang="en-US" dirty="0"/>
              <a:t>Speed of light (</a:t>
            </a:r>
            <a:r>
              <a:rPr lang="en-US" dirty="0" err="1"/>
              <a:t>xmit</a:t>
            </a:r>
            <a:r>
              <a:rPr lang="en-US" dirty="0"/>
              <a:t> one bit): c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AE7BD5DF-D50A-E144-8A29-02B3F6FC36E6}"/>
              </a:ext>
            </a:extLst>
          </p:cNvPr>
          <p:cNvSpPr/>
          <p:nvPr/>
        </p:nvSpPr>
        <p:spPr>
          <a:xfrm rot="5400000">
            <a:off x="5608818" y="3010362"/>
            <a:ext cx="281947" cy="2782861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5B6E6D-7D5D-4D4C-8DEC-54A81709EA66}"/>
              </a:ext>
            </a:extLst>
          </p:cNvPr>
          <p:cNvCxnSpPr/>
          <p:nvPr/>
        </p:nvCxnSpPr>
        <p:spPr>
          <a:xfrm>
            <a:off x="4053205" y="4628256"/>
            <a:ext cx="3427931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13C14A12-0BFB-BD41-BA9B-17265F256D4E}"/>
              </a:ext>
            </a:extLst>
          </p:cNvPr>
          <p:cNvGrpSpPr/>
          <p:nvPr/>
        </p:nvGrpSpPr>
        <p:grpSpPr>
          <a:xfrm>
            <a:off x="3748049" y="3791482"/>
            <a:ext cx="610311" cy="898190"/>
            <a:chOff x="769390" y="2282588"/>
            <a:chExt cx="813748" cy="1197587"/>
          </a:xfrm>
        </p:grpSpPr>
        <p:sp>
          <p:nvSpPr>
            <p:cNvPr id="8" name="Up Arrow Callout 7">
              <a:extLst>
                <a:ext uri="{FF2B5EF4-FFF2-40B4-BE49-F238E27FC236}">
                  <a16:creationId xmlns:a16="http://schemas.microsoft.com/office/drawing/2014/main" id="{9750F9E1-D1B1-9D45-A243-698D5BC3E8A7}"/>
                </a:ext>
              </a:extLst>
            </p:cNvPr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9" name="Picture 2" descr="C:\Users\t0ph3r\Documents\CS 4700\assets\black_server.png">
              <a:extLst>
                <a:ext uri="{FF2B5EF4-FFF2-40B4-BE49-F238E27FC236}">
                  <a16:creationId xmlns:a16="http://schemas.microsoft.com/office/drawing/2014/main" id="{055CA9C8-26EC-AD4F-9C25-C2076FCFD5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A6DE5F7-FAF3-7943-BAF5-B96505F15582}"/>
              </a:ext>
            </a:extLst>
          </p:cNvPr>
          <p:cNvGrpSpPr/>
          <p:nvPr/>
        </p:nvGrpSpPr>
        <p:grpSpPr>
          <a:xfrm>
            <a:off x="7141221" y="3791482"/>
            <a:ext cx="610311" cy="898190"/>
            <a:chOff x="5662115" y="2282588"/>
            <a:chExt cx="813748" cy="1197587"/>
          </a:xfrm>
        </p:grpSpPr>
        <p:sp>
          <p:nvSpPr>
            <p:cNvPr id="11" name="Up Arrow Callout 10">
              <a:extLst>
                <a:ext uri="{FF2B5EF4-FFF2-40B4-BE49-F238E27FC236}">
                  <a16:creationId xmlns:a16="http://schemas.microsoft.com/office/drawing/2014/main" id="{C5A3AEFC-AEA2-3A4E-B931-913984FF8448}"/>
                </a:ext>
              </a:extLst>
            </p:cNvPr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2" name="Picture 2" descr="C:\Users\t0ph3r\Documents\CS 4700\assets\black_server.png">
              <a:extLst>
                <a:ext uri="{FF2B5EF4-FFF2-40B4-BE49-F238E27FC236}">
                  <a16:creationId xmlns:a16="http://schemas.microsoft.com/office/drawing/2014/main" id="{F6026DD2-CF7C-9346-A533-4530871615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05369308-746C-2B4C-BBB1-7CC13BBA7EA2}"/>
              </a:ext>
            </a:extLst>
          </p:cNvPr>
          <p:cNvSpPr/>
          <p:nvPr/>
        </p:nvSpPr>
        <p:spPr>
          <a:xfrm>
            <a:off x="3962587" y="4500308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354E2E-35E5-DB41-B0E0-CBD567A9B622}"/>
              </a:ext>
            </a:extLst>
          </p:cNvPr>
          <p:cNvSpPr txBox="1"/>
          <p:nvPr/>
        </p:nvSpPr>
        <p:spPr>
          <a:xfrm>
            <a:off x="4678469" y="3951458"/>
            <a:ext cx="220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Propagation Delay (</a:t>
            </a:r>
            <a:r>
              <a:rPr lang="en-US" i="1" dirty="0"/>
              <a:t>d</a:t>
            </a:r>
            <a:r>
              <a:rPr lang="en-US" dirty="0"/>
              <a:t>)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A000F933-6FF1-6241-AACC-876C98A249D3}"/>
              </a:ext>
            </a:extLst>
          </p:cNvPr>
          <p:cNvSpPr txBox="1">
            <a:spLocks/>
          </p:cNvSpPr>
          <p:nvPr/>
        </p:nvSpPr>
        <p:spPr>
          <a:xfrm>
            <a:off x="140131" y="3594225"/>
            <a:ext cx="2598194" cy="169145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5985" lvl="1" indent="-246460">
              <a:buFont typeface="+mj-lt"/>
              <a:buAutoNum type="arabicPeriod"/>
            </a:pPr>
            <a:r>
              <a:rPr lang="en-US" sz="1950" dirty="0"/>
              <a:t>Time </a:t>
            </a:r>
            <a:r>
              <a:rPr lang="en-US" sz="1950" i="1" dirty="0"/>
              <a:t>t + 2*d</a:t>
            </a:r>
            <a:r>
              <a:rPr lang="en-US" sz="1950" dirty="0"/>
              <a:t>: Host A detects the collision</a:t>
            </a:r>
          </a:p>
          <a:p>
            <a:pPr marL="255985" lvl="1" indent="-246460">
              <a:buFont typeface="+mj-lt"/>
              <a:buAutoNum type="arabicPeriod"/>
            </a:pPr>
            <a:r>
              <a:rPr lang="en-US" sz="1950" dirty="0"/>
              <a:t>Must transmit bits for longer than 2*d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DE0A4C-68FC-F547-A82F-89E7B33622CE}"/>
              </a:ext>
            </a:extLst>
          </p:cNvPr>
          <p:cNvSpPr txBox="1"/>
          <p:nvPr/>
        </p:nvSpPr>
        <p:spPr>
          <a:xfrm>
            <a:off x="3914225" y="346096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2B2D6D-CC6D-4148-AE24-AAFFDBEC1FC0}"/>
              </a:ext>
            </a:extLst>
          </p:cNvPr>
          <p:cNvSpPr txBox="1"/>
          <p:nvPr/>
        </p:nvSpPr>
        <p:spPr>
          <a:xfrm>
            <a:off x="7307396" y="351550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F767A2F-662E-A64A-9C40-1BEB4610CB7E}"/>
              </a:ext>
            </a:extLst>
          </p:cNvPr>
          <p:cNvSpPr/>
          <p:nvPr/>
        </p:nvSpPr>
        <p:spPr>
          <a:xfrm>
            <a:off x="7353187" y="4490072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5408209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Minimum Packet Sizes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2385" y="889000"/>
            <a:ext cx="7481455" cy="3594608"/>
          </a:xfrm>
        </p:spPr>
        <p:txBody>
          <a:bodyPr/>
          <a:lstStyle/>
          <a:p>
            <a:r>
              <a:rPr lang="en-US" dirty="0"/>
              <a:t>Why is the minimum packet size 64 bytes?</a:t>
            </a:r>
          </a:p>
          <a:p>
            <a:pPr lvl="1"/>
            <a:r>
              <a:rPr lang="en-US" dirty="0"/>
              <a:t>To give hosts enough time to detect collisions</a:t>
            </a:r>
          </a:p>
          <a:p>
            <a:r>
              <a:rPr lang="en-US" dirty="0"/>
              <a:t>What is the relationship between packet size and cable length?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160782" y="3758143"/>
            <a:ext cx="3427931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3855626" y="2921368"/>
            <a:ext cx="610311" cy="898190"/>
            <a:chOff x="769390" y="2282588"/>
            <a:chExt cx="813748" cy="1197587"/>
          </a:xfrm>
        </p:grpSpPr>
        <p:sp>
          <p:nvSpPr>
            <p:cNvPr id="8" name="Up Arrow Callout 7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7248798" y="2921368"/>
            <a:ext cx="610311" cy="898190"/>
            <a:chOff x="5662115" y="2282588"/>
            <a:chExt cx="813748" cy="1197587"/>
          </a:xfrm>
        </p:grpSpPr>
        <p:sp>
          <p:nvSpPr>
            <p:cNvPr id="11" name="Up Arrow Callout 10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2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Oval 12"/>
          <p:cNvSpPr/>
          <p:nvPr/>
        </p:nvSpPr>
        <p:spPr>
          <a:xfrm>
            <a:off x="7460764" y="3619959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4070164" y="3630195"/>
            <a:ext cx="255896" cy="2558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Left Brace 17"/>
          <p:cNvSpPr/>
          <p:nvPr/>
        </p:nvSpPr>
        <p:spPr>
          <a:xfrm rot="5400000">
            <a:off x="5716394" y="2140248"/>
            <a:ext cx="281947" cy="2782861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TextBox 18"/>
          <p:cNvSpPr txBox="1"/>
          <p:nvPr/>
        </p:nvSpPr>
        <p:spPr>
          <a:xfrm>
            <a:off x="4786046" y="3081344"/>
            <a:ext cx="220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Propagation Delay (</a:t>
            </a:r>
            <a:r>
              <a:rPr lang="en-US" i="1" dirty="0"/>
              <a:t>d</a:t>
            </a:r>
            <a:r>
              <a:rPr lang="en-US" dirty="0"/>
              <a:t>)</a:t>
            </a:r>
          </a:p>
        </p:txBody>
      </p:sp>
      <p:sp>
        <p:nvSpPr>
          <p:cNvPr id="20" name="Content Placeholder 3"/>
          <p:cNvSpPr txBox="1">
            <a:spLocks/>
          </p:cNvSpPr>
          <p:nvPr/>
        </p:nvSpPr>
        <p:spPr>
          <a:xfrm>
            <a:off x="382385" y="2608726"/>
            <a:ext cx="3497552" cy="1691454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5985" lvl="1" indent="-246460">
              <a:buFont typeface="+mj-lt"/>
              <a:buAutoNum type="arabicPeriod"/>
            </a:pPr>
            <a:r>
              <a:rPr lang="en-US" sz="1950" dirty="0"/>
              <a:t>Time </a:t>
            </a:r>
            <a:r>
              <a:rPr lang="en-US" sz="1950" i="1" dirty="0"/>
              <a:t>t</a:t>
            </a:r>
            <a:r>
              <a:rPr lang="en-US" sz="1950" dirty="0"/>
              <a:t>: Host A starts transmitting</a:t>
            </a:r>
          </a:p>
          <a:p>
            <a:pPr marL="255985" lvl="1" indent="-246460">
              <a:buFont typeface="+mj-lt"/>
              <a:buAutoNum type="arabicPeriod"/>
            </a:pPr>
            <a:r>
              <a:rPr lang="en-US" sz="1950" dirty="0"/>
              <a:t>Time </a:t>
            </a:r>
            <a:r>
              <a:rPr lang="en-US" sz="1950" i="1" dirty="0"/>
              <a:t>t + d</a:t>
            </a:r>
            <a:r>
              <a:rPr lang="en-US" sz="1950" dirty="0"/>
              <a:t>: Host B starts transmitting</a:t>
            </a:r>
          </a:p>
          <a:p>
            <a:pPr marL="255985" lvl="1" indent="-246460">
              <a:buFont typeface="+mj-lt"/>
              <a:buAutoNum type="arabicPeriod"/>
            </a:pPr>
            <a:r>
              <a:rPr lang="en-US" sz="1950" dirty="0"/>
              <a:t>Time </a:t>
            </a:r>
            <a:r>
              <a:rPr lang="en-US" sz="1950" i="1" dirty="0"/>
              <a:t>t + 2*d</a:t>
            </a:r>
            <a:r>
              <a:rPr lang="en-US" sz="1950" dirty="0"/>
              <a:t>: collision detected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21802" y="259084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14973" y="264539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3" name="Content Placeholder 3"/>
          <p:cNvSpPr txBox="1">
            <a:spLocks/>
          </p:cNvSpPr>
          <p:nvPr/>
        </p:nvSpPr>
        <p:spPr>
          <a:xfrm>
            <a:off x="1143000" y="4307953"/>
            <a:ext cx="6858000" cy="74593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100" dirty="0" err="1"/>
              <a:t>min_frame_size</a:t>
            </a:r>
            <a:r>
              <a:rPr lang="en-US" sz="2100" dirty="0"/>
              <a:t>*</a:t>
            </a:r>
            <a:r>
              <a:rPr lang="en-US" sz="2100" dirty="0" err="1"/>
              <a:t>light_speed</a:t>
            </a:r>
            <a:r>
              <a:rPr lang="en-US" sz="2100" dirty="0"/>
              <a:t>/(2*bandwidth) = </a:t>
            </a:r>
            <a:r>
              <a:rPr lang="en-US" sz="2100" dirty="0" err="1"/>
              <a:t>max_cable_length</a:t>
            </a:r>
            <a:endParaRPr lang="en-US" sz="2100" dirty="0"/>
          </a:p>
          <a:p>
            <a:pPr marL="0" indent="0" algn="ctr">
              <a:buNone/>
            </a:pPr>
            <a:r>
              <a:rPr lang="en-US" sz="2100" dirty="0"/>
              <a:t>(64B*8)*(2.5*10</a:t>
            </a:r>
            <a:r>
              <a:rPr lang="en-US" sz="2100" baseline="30000" dirty="0"/>
              <a:t>8</a:t>
            </a:r>
            <a:r>
              <a:rPr lang="en-US" sz="2100" dirty="0"/>
              <a:t>mps)/(2*10</a:t>
            </a:r>
            <a:r>
              <a:rPr lang="en-US" sz="2100" baseline="30000" dirty="0"/>
              <a:t>7</a:t>
            </a:r>
            <a:r>
              <a:rPr lang="en-US" sz="2100" dirty="0"/>
              <a:t>bps) = 6400 meters</a:t>
            </a:r>
          </a:p>
        </p:txBody>
      </p:sp>
      <p:grpSp>
        <p:nvGrpSpPr>
          <p:cNvPr id="24" name="Group 23"/>
          <p:cNvGrpSpPr/>
          <p:nvPr/>
        </p:nvGrpSpPr>
        <p:grpSpPr>
          <a:xfrm flipH="1">
            <a:off x="2938346" y="2344003"/>
            <a:ext cx="4650366" cy="1077512"/>
            <a:chOff x="1219200" y="4876799"/>
            <a:chExt cx="5181605" cy="1384995"/>
          </a:xfrm>
        </p:grpSpPr>
        <p:sp>
          <p:nvSpPr>
            <p:cNvPr id="25" name="Rectangular Callout 24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7709"/>
                <a:gd name="adj2" fmla="val 176435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19204" y="4876799"/>
              <a:ext cx="5181601" cy="1364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defTabSz="685800">
                <a:buFont typeface="Arial" pitchFamily="34" charset="0"/>
                <a:buChar char="•"/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10 Mbps Ethernet</a:t>
              </a:r>
            </a:p>
            <a:p>
              <a:pPr marL="342900" indent="-342900" defTabSz="685800">
                <a:buFont typeface="Arial" pitchFamily="34" charset="0"/>
                <a:buChar char="•"/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Packet and cable lengths change for faster Ethernet standards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588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0093 L 0.37066 -0.00062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33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154 L -0.375 0.00123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0" y="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8" grpId="0" animBg="1"/>
      <p:bldP spid="19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9DBD4-ED02-C342-8D33-5700CAF90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6FAFD-4D80-4D44-A1AF-0F40EC89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Those in 4700, start looking at Project 3</a:t>
            </a:r>
          </a:p>
          <a:p>
            <a:r>
              <a:rPr lang="en-US" dirty="0"/>
              <a:t>Project 1 due tomorrow!</a:t>
            </a:r>
          </a:p>
          <a:p>
            <a:r>
              <a:rPr lang="en-US" dirty="0"/>
              <a:t>Exercise due Thursday 9am</a:t>
            </a:r>
          </a:p>
          <a:p>
            <a:endParaRPr lang="en-US" dirty="0"/>
          </a:p>
          <a:p>
            <a:r>
              <a:rPr lang="en-US" dirty="0"/>
              <a:t>Return to classroom in ONE WEEK</a:t>
            </a:r>
          </a:p>
          <a:p>
            <a:pPr lvl="1"/>
            <a:r>
              <a:rPr lang="en-US" dirty="0"/>
              <a:t>If you are sick, don’t come. Email the staff email address to get a Zoom link.</a:t>
            </a:r>
          </a:p>
          <a:p>
            <a:pPr lvl="1"/>
            <a:r>
              <a:rPr lang="en-US" dirty="0"/>
              <a:t>Use K95 or better mask. UHCS has free KN95s. I will bring some to class.</a:t>
            </a:r>
          </a:p>
          <a:p>
            <a:pPr lvl="1"/>
            <a:r>
              <a:rPr lang="en-US" dirty="0"/>
              <a:t>Nose exposers not tolerated, keep mask on to ask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C08EF5-B74D-B242-8E7E-5631C4CCB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957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Cable Length Examples</a:t>
            </a:r>
          </a:p>
        </p:txBody>
      </p:sp>
      <p:sp>
        <p:nvSpPr>
          <p:cNvPr id="5" name="Content Placeholder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err="1"/>
              <a:t>min_frame_size</a:t>
            </a:r>
            <a:r>
              <a:rPr lang="en-US" sz="1800" dirty="0"/>
              <a:t>*</a:t>
            </a:r>
            <a:r>
              <a:rPr lang="en-US" sz="1800" dirty="0" err="1"/>
              <a:t>light_speed</a:t>
            </a:r>
            <a:r>
              <a:rPr lang="en-US" sz="1800" dirty="0"/>
              <a:t>/(2*bandwidth) = </a:t>
            </a:r>
            <a:r>
              <a:rPr lang="en-US" sz="1800" dirty="0" err="1"/>
              <a:t>max_cable_length</a:t>
            </a:r>
            <a:endParaRPr lang="en-US" sz="1800" dirty="0"/>
          </a:p>
          <a:p>
            <a:pPr marL="0" indent="0" algn="ctr">
              <a:buNone/>
            </a:pPr>
            <a:r>
              <a:rPr lang="en-US" sz="2100" dirty="0"/>
              <a:t>(64B*8)*(2.5*10</a:t>
            </a:r>
            <a:r>
              <a:rPr lang="en-US" sz="2100" baseline="30000" dirty="0"/>
              <a:t>8</a:t>
            </a:r>
            <a:r>
              <a:rPr lang="en-US" sz="2100" dirty="0"/>
              <a:t>mps)/(2*10Mbps) = 6400 meters</a:t>
            </a:r>
          </a:p>
          <a:p>
            <a:pPr marL="0" indent="0" algn="ctr">
              <a:buNone/>
            </a:pPr>
            <a:endParaRPr lang="en-US" sz="1350" dirty="0"/>
          </a:p>
          <a:p>
            <a:r>
              <a:rPr lang="en-US" sz="2100" dirty="0"/>
              <a:t>What is the max cable length if min packet size were changed to 1024 bytes?</a:t>
            </a:r>
          </a:p>
          <a:p>
            <a:pPr lvl="1"/>
            <a:r>
              <a:rPr lang="en-US" sz="1875" dirty="0"/>
              <a:t>102.4 kilometers</a:t>
            </a:r>
          </a:p>
          <a:p>
            <a:r>
              <a:rPr lang="en-US" sz="2100" dirty="0"/>
              <a:t>What is max cable length if bandwidth were changed to 1 </a:t>
            </a:r>
            <a:r>
              <a:rPr lang="en-US" sz="2100" dirty="0" err="1"/>
              <a:t>Gbps</a:t>
            </a:r>
            <a:r>
              <a:rPr lang="en-US" sz="2100" dirty="0"/>
              <a:t> ?</a:t>
            </a:r>
          </a:p>
          <a:p>
            <a:pPr lvl="1"/>
            <a:r>
              <a:rPr lang="en-US" sz="1875" dirty="0"/>
              <a:t>64 meters</a:t>
            </a:r>
          </a:p>
          <a:p>
            <a:r>
              <a:rPr lang="en-US" sz="2100" dirty="0"/>
              <a:t>What if you changed min packet size to 1024 bytes and bandwidth to 1 </a:t>
            </a:r>
            <a:r>
              <a:rPr lang="en-US" sz="2100" dirty="0" err="1"/>
              <a:t>Gbps</a:t>
            </a:r>
            <a:r>
              <a:rPr lang="en-US" sz="2100" dirty="0"/>
              <a:t>?</a:t>
            </a:r>
          </a:p>
          <a:p>
            <a:pPr lvl="1"/>
            <a:r>
              <a:rPr lang="en-US" sz="1875" dirty="0"/>
              <a:t>1024 meters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00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</a:t>
            </a:r>
            <a:r>
              <a:rPr lang="en-US" dirty="0" err="1"/>
              <a:t>Backoff</a:t>
            </a:r>
            <a:r>
              <a:rPr lang="en-US" dirty="0"/>
              <a:t>, Revisited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the 512 bit </a:t>
            </a:r>
            <a:r>
              <a:rPr lang="en-US" dirty="0" err="1"/>
              <a:t>backoff</a:t>
            </a:r>
            <a:r>
              <a:rPr lang="en-US" dirty="0"/>
              <a:t> timer?</a:t>
            </a:r>
          </a:p>
          <a:p>
            <a:r>
              <a:rPr lang="en-US" dirty="0"/>
              <a:t>Minimum Ethernet packet size is also 512 bits</a:t>
            </a:r>
          </a:p>
          <a:p>
            <a:pPr lvl="1"/>
            <a:r>
              <a:rPr lang="en-US" dirty="0"/>
              <a:t>64 bytes * 8 = 512 bits</a:t>
            </a:r>
          </a:p>
          <a:p>
            <a:r>
              <a:rPr lang="en-US" dirty="0"/>
              <a:t>Coincidence? Of course not.</a:t>
            </a:r>
          </a:p>
          <a:p>
            <a:pPr lvl="1"/>
            <a:r>
              <a:rPr lang="en-US" dirty="0"/>
              <a:t>If the </a:t>
            </a:r>
            <a:r>
              <a:rPr lang="en-US" dirty="0" err="1"/>
              <a:t>backoff</a:t>
            </a:r>
            <a:r>
              <a:rPr lang="en-US" dirty="0"/>
              <a:t> time was &lt;512 bits, a sender who waits and another who sends immediately can still collide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4828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Maximum Packet Size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Maximum Transmission Unit (MTU): 1500 bytes</a:t>
            </a: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Bit errors in long packets incur significant recovery penalty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More bytes wasted on header information</a:t>
            </a:r>
          </a:p>
          <a:p>
            <a:pPr lvl="1"/>
            <a:r>
              <a:rPr lang="en-US" dirty="0"/>
              <a:t>Higher per packet processing overhead</a:t>
            </a:r>
          </a:p>
          <a:p>
            <a:r>
              <a:rPr lang="en-US" dirty="0"/>
              <a:t>Datacenters shifting towards Jumbo Frames</a:t>
            </a:r>
          </a:p>
          <a:p>
            <a:pPr lvl="1"/>
            <a:r>
              <a:rPr lang="en-US" dirty="0"/>
              <a:t>9000 bytes per packet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44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Long Live Ethernet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Today’s Ethernet is switched</a:t>
            </a:r>
          </a:p>
          <a:p>
            <a:pPr lvl="1"/>
            <a:r>
              <a:rPr lang="en-US" dirty="0"/>
              <a:t>More on this later</a:t>
            </a:r>
          </a:p>
          <a:p>
            <a:r>
              <a:rPr lang="en-US" dirty="0"/>
              <a:t>1Gbit and 10Gbit Ethernet now common</a:t>
            </a:r>
          </a:p>
          <a:p>
            <a:pPr lvl="1"/>
            <a:r>
              <a:rPr lang="en-US" dirty="0"/>
              <a:t>100Gbit on the way</a:t>
            </a:r>
          </a:p>
          <a:p>
            <a:pPr lvl="1"/>
            <a:r>
              <a:rPr lang="en-US" dirty="0"/>
              <a:t>Uses same old packet header</a:t>
            </a:r>
          </a:p>
          <a:p>
            <a:pPr lvl="1"/>
            <a:r>
              <a:rPr lang="en-US" dirty="0"/>
              <a:t>Full duplex (send and receive at the same time)</a:t>
            </a:r>
          </a:p>
          <a:p>
            <a:pPr lvl="1"/>
            <a:r>
              <a:rPr lang="en-US" dirty="0"/>
              <a:t>Auto negotiating (backwards compatibility)</a:t>
            </a:r>
          </a:p>
          <a:p>
            <a:pPr lvl="1"/>
            <a:r>
              <a:rPr lang="en-US" dirty="0"/>
              <a:t>Can also carry power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34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Framing</a:t>
            </a:r>
          </a:p>
          <a:p>
            <a:r>
              <a:rPr lang="en-US" dirty="0"/>
              <a:t>Error Checking and Reliability</a:t>
            </a:r>
          </a:p>
          <a:p>
            <a:r>
              <a:rPr lang="en-US" dirty="0"/>
              <a:t>Media Access Control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802.3 Ethernet</a:t>
            </a:r>
          </a:p>
          <a:p>
            <a:pPr lvl="1"/>
            <a:r>
              <a:rPr lang="en-US" dirty="0"/>
              <a:t>802.11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369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802.3 vs. Wireless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Ethernet has one shared collision domain</a:t>
            </a:r>
          </a:p>
          <a:p>
            <a:pPr lvl="1"/>
            <a:r>
              <a:rPr lang="en-US" dirty="0"/>
              <a:t>All hosts on a LAN can observe all transmissions</a:t>
            </a:r>
          </a:p>
          <a:p>
            <a:r>
              <a:rPr lang="en-US" dirty="0"/>
              <a:t>Wireless radios have small range compared to overall system</a:t>
            </a:r>
          </a:p>
          <a:p>
            <a:pPr lvl="1"/>
            <a:r>
              <a:rPr lang="en-US" dirty="0"/>
              <a:t>Collisions are local</a:t>
            </a:r>
          </a:p>
          <a:p>
            <a:pPr lvl="1"/>
            <a:r>
              <a:rPr lang="en-US" dirty="0"/>
              <a:t>Collision are at the receiver, not the sender</a:t>
            </a:r>
          </a:p>
          <a:p>
            <a:pPr lvl="1"/>
            <a:r>
              <a:rPr lang="en-US" dirty="0"/>
              <a:t>Carrier sense (CS in CSMA) plays a different role</a:t>
            </a:r>
          </a:p>
          <a:p>
            <a:r>
              <a:rPr lang="en-US" dirty="0"/>
              <a:t>802.11 uses CSMA/</a:t>
            </a:r>
            <a:r>
              <a:rPr lang="en-US" dirty="0">
                <a:solidFill>
                  <a:schemeClr val="accent1"/>
                </a:solidFill>
              </a:rPr>
              <a:t>CA</a:t>
            </a:r>
            <a:r>
              <a:rPr lang="en-US" dirty="0"/>
              <a:t> not CSMA/CD</a:t>
            </a:r>
          </a:p>
          <a:p>
            <a:pPr lvl="1"/>
            <a:r>
              <a:rPr lang="en-US" dirty="0"/>
              <a:t>Collision </a:t>
            </a:r>
            <a:r>
              <a:rPr lang="en-US" dirty="0">
                <a:solidFill>
                  <a:schemeClr val="accent1"/>
                </a:solidFill>
              </a:rPr>
              <a:t>avoidance</a:t>
            </a:r>
            <a:r>
              <a:rPr lang="en-US" dirty="0"/>
              <a:t>, rather than collision detection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30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Hidden Terminal Problem</a:t>
            </a:r>
          </a:p>
        </p:txBody>
      </p:sp>
      <p:sp>
        <p:nvSpPr>
          <p:cNvPr id="33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Radios on the same network cannot always hear each other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037965" y="1523549"/>
            <a:ext cx="2959515" cy="2959515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4108996" y="1523548"/>
            <a:ext cx="2959515" cy="2959515"/>
          </a:xfrm>
          <a:prstGeom prst="ellipse">
            <a:avLst/>
          </a:prstGeom>
          <a:solidFill>
            <a:schemeClr val="accent3">
              <a:alpha val="25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8" name="Group 7"/>
          <p:cNvGrpSpPr/>
          <p:nvPr/>
        </p:nvGrpSpPr>
        <p:grpSpPr>
          <a:xfrm>
            <a:off x="3358863" y="2388474"/>
            <a:ext cx="317716" cy="1195086"/>
            <a:chOff x="2081013" y="5261211"/>
            <a:chExt cx="423622" cy="1593448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2928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081013" y="6362216"/>
              <a:ext cx="42362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88148" y="2388474"/>
            <a:ext cx="309701" cy="1195086"/>
            <a:chOff x="4149443" y="5261211"/>
            <a:chExt cx="412935" cy="1593448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4355910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149443" y="6362216"/>
              <a:ext cx="41293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B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34709" y="2388474"/>
            <a:ext cx="308098" cy="1195086"/>
            <a:chOff x="6049825" y="5261211"/>
            <a:chExt cx="410796" cy="1593448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049825" y="6362216"/>
              <a:ext cx="41079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</a:t>
              </a:r>
            </a:p>
          </p:txBody>
        </p:sp>
      </p:grpSp>
      <p:sp>
        <p:nvSpPr>
          <p:cNvPr id="21" name="Up Arrow 20"/>
          <p:cNvSpPr/>
          <p:nvPr/>
        </p:nvSpPr>
        <p:spPr>
          <a:xfrm rot="5400000">
            <a:off x="3769030" y="2462736"/>
            <a:ext cx="572503" cy="721523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Up Arrow 21"/>
          <p:cNvSpPr/>
          <p:nvPr/>
        </p:nvSpPr>
        <p:spPr>
          <a:xfrm rot="16200000">
            <a:off x="4809773" y="2462736"/>
            <a:ext cx="572503" cy="721523"/>
          </a:xfrm>
          <a:prstGeom prst="upArrow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23" name="Group 22"/>
          <p:cNvGrpSpPr/>
          <p:nvPr/>
        </p:nvGrpSpPr>
        <p:grpSpPr>
          <a:xfrm flipH="1">
            <a:off x="3982583" y="1614114"/>
            <a:ext cx="1260929" cy="415498"/>
            <a:chOff x="1219200" y="4876799"/>
            <a:chExt cx="5181605" cy="1485575"/>
          </a:xfrm>
        </p:grpSpPr>
        <p:sp>
          <p:nvSpPr>
            <p:cNvPr id="24" name="Rectangular Callout 23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3202"/>
                <a:gd name="adj2" fmla="val 109491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19204" y="4876799"/>
              <a:ext cx="5181601" cy="1485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Collision!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 flipH="1">
            <a:off x="1389353" y="3749153"/>
            <a:ext cx="2368259" cy="415498"/>
            <a:chOff x="1219200" y="4876799"/>
            <a:chExt cx="5181605" cy="1413948"/>
          </a:xfrm>
        </p:grpSpPr>
        <p:sp>
          <p:nvSpPr>
            <p:cNvPr id="27" name="Rectangular Callout 26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-35630"/>
                <a:gd name="adj2" fmla="val -140864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219202" y="4876799"/>
              <a:ext cx="5181603" cy="1413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A cannot hear C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 flipH="1">
            <a:off x="5456785" y="3736062"/>
            <a:ext cx="2260337" cy="415498"/>
            <a:chOff x="1219200" y="4876799"/>
            <a:chExt cx="5181605" cy="1413948"/>
          </a:xfrm>
        </p:grpSpPr>
        <p:sp>
          <p:nvSpPr>
            <p:cNvPr id="31" name="Rectangular Callout 30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39117"/>
                <a:gd name="adj2" fmla="val -133843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219202" y="4876799"/>
              <a:ext cx="5181603" cy="1413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C cannot hear A</a:t>
              </a:r>
            </a:p>
          </p:txBody>
        </p:sp>
      </p:grpSp>
      <p:sp>
        <p:nvSpPr>
          <p:cNvPr id="34" name="Content Placeholder 5"/>
          <p:cNvSpPr txBox="1">
            <a:spLocks/>
          </p:cNvSpPr>
          <p:nvPr/>
        </p:nvSpPr>
        <p:spPr>
          <a:xfrm>
            <a:off x="1162619" y="4448890"/>
            <a:ext cx="6743700" cy="453788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75" dirty="0"/>
              <a:t>Hidden terminals mean that sender-side collision detection is useless</a:t>
            </a:r>
          </a:p>
        </p:txBody>
      </p:sp>
    </p:spTree>
    <p:extLst>
      <p:ext uri="{BB962C8B-B14F-4D97-AF65-F5344CB8AC3E}">
        <p14:creationId xmlns:p14="http://schemas.microsoft.com/office/powerpoint/2010/main" val="293263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1" grpId="0" animBg="1"/>
      <p:bldP spid="22" grpId="0" animBg="1"/>
      <p:bldP spid="3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Exposed Terminal Problem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Carrier sensing is problematic in wireless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557676" y="1678674"/>
            <a:ext cx="2959515" cy="2959515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3538009" y="1668788"/>
            <a:ext cx="2959515" cy="2959515"/>
          </a:xfrm>
          <a:prstGeom prst="ellipse">
            <a:avLst/>
          </a:prstGeom>
          <a:solidFill>
            <a:schemeClr val="accent3">
              <a:alpha val="25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Up Arrow 15"/>
          <p:cNvSpPr/>
          <p:nvPr/>
        </p:nvSpPr>
        <p:spPr>
          <a:xfrm rot="16200000">
            <a:off x="3247386" y="2617861"/>
            <a:ext cx="572503" cy="721523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Up Arrow 16"/>
          <p:cNvSpPr/>
          <p:nvPr/>
        </p:nvSpPr>
        <p:spPr>
          <a:xfrm rot="5400000">
            <a:off x="5275308" y="2654038"/>
            <a:ext cx="572503" cy="721523"/>
          </a:xfrm>
          <a:prstGeom prst="upArrow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8" name="Group 17"/>
          <p:cNvGrpSpPr/>
          <p:nvPr/>
        </p:nvGrpSpPr>
        <p:grpSpPr>
          <a:xfrm flipH="1">
            <a:off x="3761476" y="929497"/>
            <a:ext cx="2803630" cy="739291"/>
            <a:chOff x="1219200" y="4876799"/>
            <a:chExt cx="5181605" cy="1384995"/>
          </a:xfrm>
        </p:grpSpPr>
        <p:sp>
          <p:nvSpPr>
            <p:cNvPr id="19" name="Rectangular Callout 18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4768"/>
                <a:gd name="adj2" fmla="val 144791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19204" y="4876799"/>
              <a:ext cx="5181601" cy="1383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Carrier sense detects a busy channel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 flipH="1">
            <a:off x="1215345" y="2020887"/>
            <a:ext cx="1555151" cy="415498"/>
            <a:chOff x="1219200" y="4876799"/>
            <a:chExt cx="5181605" cy="1413948"/>
          </a:xfrm>
        </p:grpSpPr>
        <p:sp>
          <p:nvSpPr>
            <p:cNvPr id="22" name="Rectangular Callout 21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51370"/>
                <a:gd name="adj2" fmla="val 130469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19207" y="4876799"/>
              <a:ext cx="5181598" cy="1413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No collision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847063" y="2543600"/>
            <a:ext cx="317716" cy="1195086"/>
            <a:chOff x="2081013" y="5261211"/>
            <a:chExt cx="423622" cy="159344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2928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081013" y="6362216"/>
              <a:ext cx="42362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82581" y="2543600"/>
            <a:ext cx="309701" cy="1195086"/>
            <a:chOff x="4149443" y="5261211"/>
            <a:chExt cx="412935" cy="159344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355910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149443" y="6362216"/>
              <a:ext cx="41293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B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863722" y="2543600"/>
            <a:ext cx="308098" cy="1195086"/>
            <a:chOff x="6049825" y="5261211"/>
            <a:chExt cx="410796" cy="1593448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049825" y="6362216"/>
              <a:ext cx="41079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897638" y="2543600"/>
            <a:ext cx="327334" cy="1195086"/>
            <a:chOff x="6037001" y="5261211"/>
            <a:chExt cx="436444" cy="1593448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037001" y="6362216"/>
              <a:ext cx="43644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 flipH="1">
            <a:off x="6241226" y="2013600"/>
            <a:ext cx="1555151" cy="415498"/>
            <a:chOff x="1219200" y="4876799"/>
            <a:chExt cx="5181605" cy="1413948"/>
          </a:xfrm>
        </p:grpSpPr>
        <p:sp>
          <p:nvSpPr>
            <p:cNvPr id="31" name="Rectangular Callout 30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53282"/>
                <a:gd name="adj2" fmla="val 140529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219207" y="4876799"/>
              <a:ext cx="5181598" cy="1413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No collision</a:t>
              </a:r>
            </a:p>
          </p:txBody>
        </p:sp>
      </p:grpSp>
      <p:sp>
        <p:nvSpPr>
          <p:cNvPr id="33" name="Content Placeholder 3"/>
          <p:cNvSpPr txBox="1">
            <a:spLocks/>
          </p:cNvSpPr>
          <p:nvPr/>
        </p:nvSpPr>
        <p:spPr>
          <a:xfrm>
            <a:off x="1259004" y="4661622"/>
            <a:ext cx="6629400" cy="42734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75" dirty="0"/>
              <a:t>Carrier sense can erroneously reduce utilization</a:t>
            </a:r>
          </a:p>
        </p:txBody>
      </p:sp>
    </p:spTree>
    <p:extLst>
      <p:ext uri="{BB962C8B-B14F-4D97-AF65-F5344CB8AC3E}">
        <p14:creationId xmlns:p14="http://schemas.microsoft.com/office/powerpoint/2010/main" val="284804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16" grpId="0" animBg="1"/>
      <p:bldP spid="17" grpId="0" animBg="1"/>
      <p:bldP spid="3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Reachability in Wireless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level problem: </a:t>
            </a:r>
          </a:p>
          <a:p>
            <a:pPr lvl="1"/>
            <a:r>
              <a:rPr lang="en-US" dirty="0"/>
              <a:t>Reachability in wireless is not transitive</a:t>
            </a:r>
          </a:p>
          <a:p>
            <a:pPr lvl="1"/>
            <a:r>
              <a:rPr lang="en-US" dirty="0"/>
              <a:t>Just because A can reach B, and B can reach C, doesn’t mean A can reach 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09360" y="2440334"/>
            <a:ext cx="2595247" cy="2595247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Oval 5"/>
          <p:cNvSpPr/>
          <p:nvPr/>
        </p:nvSpPr>
        <p:spPr>
          <a:xfrm>
            <a:off x="5185197" y="2440333"/>
            <a:ext cx="2595247" cy="2595247"/>
          </a:xfrm>
          <a:prstGeom prst="ellipse">
            <a:avLst/>
          </a:prstGeom>
          <a:solidFill>
            <a:schemeClr val="accent3">
              <a:alpha val="25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Up Arrow 6"/>
          <p:cNvSpPr/>
          <p:nvPr/>
        </p:nvSpPr>
        <p:spPr>
          <a:xfrm rot="16200000">
            <a:off x="4751869" y="3409876"/>
            <a:ext cx="476150" cy="600089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Up Arrow 7"/>
          <p:cNvSpPr/>
          <p:nvPr/>
        </p:nvSpPr>
        <p:spPr>
          <a:xfrm rot="5400000">
            <a:off x="6779789" y="3409876"/>
            <a:ext cx="476150" cy="600089"/>
          </a:xfrm>
          <a:prstGeom prst="upArrow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9" name="Group 8"/>
          <p:cNvGrpSpPr/>
          <p:nvPr/>
        </p:nvGrpSpPr>
        <p:grpSpPr>
          <a:xfrm>
            <a:off x="4312118" y="3465605"/>
            <a:ext cx="317716" cy="886309"/>
            <a:chOff x="1954506" y="5261211"/>
            <a:chExt cx="676640" cy="188757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2928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954506" y="6362216"/>
              <a:ext cx="676640" cy="786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52136" y="3465603"/>
            <a:ext cx="309701" cy="886310"/>
            <a:chOff x="4026126" y="5261211"/>
            <a:chExt cx="659567" cy="1887569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4355910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026126" y="6362216"/>
              <a:ext cx="659567" cy="786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B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28774" y="3465603"/>
            <a:ext cx="308098" cy="886310"/>
            <a:chOff x="5927146" y="5261211"/>
            <a:chExt cx="656153" cy="1887571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927146" y="6362217"/>
              <a:ext cx="656153" cy="7865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362692" y="3465603"/>
            <a:ext cx="327334" cy="886310"/>
            <a:chOff x="5906665" y="5261211"/>
            <a:chExt cx="697120" cy="1887571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906665" y="6362217"/>
              <a:ext cx="697120" cy="7865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87292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MACA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</a:t>
            </a:r>
            <a:r>
              <a:rPr lang="en-US" dirty="0"/>
              <a:t>ultiple </a:t>
            </a:r>
            <a:r>
              <a:rPr lang="en-US" b="1" dirty="0"/>
              <a:t>A</a:t>
            </a:r>
            <a:r>
              <a:rPr lang="en-US" dirty="0"/>
              <a:t>ccess with </a:t>
            </a:r>
            <a:r>
              <a:rPr lang="en-US" b="1" dirty="0"/>
              <a:t>C</a:t>
            </a:r>
            <a:r>
              <a:rPr lang="en-US" dirty="0"/>
              <a:t>ollision </a:t>
            </a:r>
            <a:r>
              <a:rPr lang="en-US" b="1" dirty="0"/>
              <a:t>A</a:t>
            </a:r>
            <a:r>
              <a:rPr lang="en-US" dirty="0"/>
              <a:t>voidance</a:t>
            </a:r>
          </a:p>
          <a:p>
            <a:pPr lvl="1"/>
            <a:r>
              <a:rPr lang="en-US" dirty="0"/>
              <a:t>Developed in 1990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03540" y="2834605"/>
            <a:ext cx="0" cy="22192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08480" y="2488356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902092" y="2834605"/>
            <a:ext cx="0" cy="22192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49060" y="2488355"/>
            <a:ext cx="998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Receiver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03541" y="2746647"/>
            <a:ext cx="1398552" cy="526999"/>
            <a:chOff x="2707740" y="3416613"/>
            <a:chExt cx="3384645" cy="702666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976253">
              <a:off x="3789748" y="3416613"/>
              <a:ext cx="126888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RTS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7331696" y="2834605"/>
            <a:ext cx="0" cy="22192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759456" y="1934359"/>
            <a:ext cx="11444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Host in</a:t>
            </a:r>
          </a:p>
          <a:p>
            <a:pPr algn="ctr"/>
            <a:r>
              <a:rPr lang="en-US" b="1" dirty="0"/>
              <a:t>Receiver’s</a:t>
            </a:r>
          </a:p>
          <a:p>
            <a:pPr algn="ctr"/>
            <a:r>
              <a:rPr lang="en-US" b="1" dirty="0"/>
              <a:t>Range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095779" y="2834605"/>
            <a:ext cx="0" cy="22192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96123" y="1934359"/>
            <a:ext cx="9993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Host in</a:t>
            </a:r>
          </a:p>
          <a:p>
            <a:pPr algn="ctr"/>
            <a:r>
              <a:rPr lang="en-US" b="1" dirty="0"/>
              <a:t>Sender’s</a:t>
            </a:r>
          </a:p>
          <a:p>
            <a:pPr algn="ctr"/>
            <a:r>
              <a:rPr lang="en-US" b="1" dirty="0"/>
              <a:t>Range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095779" y="2740395"/>
            <a:ext cx="1407762" cy="494253"/>
            <a:chOff x="1652256" y="3834767"/>
            <a:chExt cx="1877016" cy="659004"/>
          </a:xfrm>
        </p:grpSpPr>
        <p:cxnSp>
          <p:nvCxnSpPr>
            <p:cNvPr id="31" name="Straight Arrow Connector 30"/>
            <p:cNvCxnSpPr/>
            <p:nvPr/>
          </p:nvCxnSpPr>
          <p:spPr>
            <a:xfrm flipH="1">
              <a:off x="1652256" y="3943491"/>
              <a:ext cx="1877016" cy="55028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rot="20667199">
              <a:off x="2189909" y="3834767"/>
              <a:ext cx="699081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RTS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902092" y="3262105"/>
            <a:ext cx="1398552" cy="526999"/>
            <a:chOff x="2707740" y="3416613"/>
            <a:chExt cx="3384645" cy="702666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rot="976253">
              <a:off x="3787577" y="3416613"/>
              <a:ext cx="127323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CTS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494330" y="3255853"/>
            <a:ext cx="1407762" cy="494253"/>
            <a:chOff x="1652256" y="3834767"/>
            <a:chExt cx="1877016" cy="659004"/>
          </a:xfrm>
        </p:grpSpPr>
        <p:cxnSp>
          <p:nvCxnSpPr>
            <p:cNvPr id="39" name="Straight Arrow Connector 38"/>
            <p:cNvCxnSpPr/>
            <p:nvPr/>
          </p:nvCxnSpPr>
          <p:spPr>
            <a:xfrm flipH="1">
              <a:off x="1652256" y="3943491"/>
              <a:ext cx="1877016" cy="55028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 rot="20667199">
              <a:off x="2188713" y="3834767"/>
              <a:ext cx="701475" cy="4924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CTS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494330" y="3710444"/>
            <a:ext cx="1398552" cy="526999"/>
            <a:chOff x="2707740" y="3416613"/>
            <a:chExt cx="3384645" cy="702666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rot="976253">
              <a:off x="3673290" y="3416613"/>
              <a:ext cx="150180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086568" y="3704192"/>
            <a:ext cx="1407762" cy="494253"/>
            <a:chOff x="1652256" y="3834767"/>
            <a:chExt cx="1877016" cy="659004"/>
          </a:xfrm>
        </p:grpSpPr>
        <p:cxnSp>
          <p:nvCxnSpPr>
            <p:cNvPr id="45" name="Straight Arrow Connector 44"/>
            <p:cNvCxnSpPr/>
            <p:nvPr/>
          </p:nvCxnSpPr>
          <p:spPr>
            <a:xfrm flipH="1">
              <a:off x="1652256" y="3943491"/>
              <a:ext cx="1877016" cy="55028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 rot="20667199">
              <a:off x="2125748" y="3834767"/>
              <a:ext cx="827405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892882" y="4225902"/>
            <a:ext cx="1398552" cy="526999"/>
            <a:chOff x="2707740" y="3416613"/>
            <a:chExt cx="3384645" cy="702666"/>
          </a:xfrm>
        </p:grpSpPr>
        <p:cxnSp>
          <p:nvCxnSpPr>
            <p:cNvPr id="48" name="Straight Arrow Connector 47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 rot="976253">
              <a:off x="3746919" y="3416613"/>
              <a:ext cx="135454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485120" y="4219650"/>
            <a:ext cx="1407762" cy="494253"/>
            <a:chOff x="1652256" y="3834767"/>
            <a:chExt cx="1877016" cy="659004"/>
          </a:xfrm>
        </p:grpSpPr>
        <p:cxnSp>
          <p:nvCxnSpPr>
            <p:cNvPr id="51" name="Straight Arrow Connector 50"/>
            <p:cNvCxnSpPr/>
            <p:nvPr/>
          </p:nvCxnSpPr>
          <p:spPr>
            <a:xfrm flipH="1">
              <a:off x="1652256" y="3943491"/>
              <a:ext cx="1877016" cy="550280"/>
            </a:xfrm>
            <a:prstGeom prst="straightConnector1">
              <a:avLst/>
            </a:prstGeom>
            <a:ln w="38100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rot="20667199">
              <a:off x="2166313" y="3834767"/>
              <a:ext cx="746273" cy="49244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ACK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 flipH="1">
            <a:off x="1214652" y="2774469"/>
            <a:ext cx="1678567" cy="755789"/>
            <a:chOff x="1219200" y="4876799"/>
            <a:chExt cx="5181605" cy="1384995"/>
          </a:xfrm>
        </p:grpSpPr>
        <p:sp>
          <p:nvSpPr>
            <p:cNvPr id="58" name="Rectangular Callout 57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61401"/>
                <a:gd name="adj2" fmla="val 8044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219206" y="4876799"/>
              <a:ext cx="5181599" cy="1353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Soft-reserve the channel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 flipH="1">
            <a:off x="1214649" y="3693306"/>
            <a:ext cx="1678567" cy="1061829"/>
            <a:chOff x="1219200" y="4876799"/>
            <a:chExt cx="5181605" cy="1392052"/>
          </a:xfrm>
        </p:grpSpPr>
        <p:sp>
          <p:nvSpPr>
            <p:cNvPr id="61" name="Rectangular Callout 60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59699"/>
                <a:gd name="adj2" fmla="val -7980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219206" y="4876799"/>
              <a:ext cx="5181599" cy="1392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RTS but no CTS = clear to send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 flipH="1">
            <a:off x="5275545" y="1655118"/>
            <a:ext cx="1689611" cy="738664"/>
            <a:chOff x="1219200" y="4876799"/>
            <a:chExt cx="5181605" cy="1429674"/>
          </a:xfrm>
        </p:grpSpPr>
        <p:sp>
          <p:nvSpPr>
            <p:cNvPr id="64" name="Rectangular Callout 63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66046"/>
                <a:gd name="adj2" fmla="val 225997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219206" y="4876799"/>
              <a:ext cx="5181599" cy="1429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The receiver is busy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 flipH="1">
            <a:off x="1214653" y="3944242"/>
            <a:ext cx="1678561" cy="738663"/>
            <a:chOff x="1219202" y="4876799"/>
            <a:chExt cx="5181603" cy="598491"/>
          </a:xfrm>
        </p:grpSpPr>
        <p:sp>
          <p:nvSpPr>
            <p:cNvPr id="67" name="Rectangular Callout 66"/>
            <p:cNvSpPr/>
            <p:nvPr/>
          </p:nvSpPr>
          <p:spPr>
            <a:xfrm>
              <a:off x="1219202" y="4876799"/>
              <a:ext cx="5181601" cy="579788"/>
            </a:xfrm>
            <a:prstGeom prst="wedgeRectCallout">
              <a:avLst>
                <a:gd name="adj1" fmla="val -141473"/>
                <a:gd name="adj2" fmla="val 52144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19205" y="4876799"/>
              <a:ext cx="5181600" cy="598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Successful transmission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 flipH="1">
            <a:off x="5537838" y="1668902"/>
            <a:ext cx="1292860" cy="738664"/>
            <a:chOff x="1219200" y="4876799"/>
            <a:chExt cx="5181605" cy="1429674"/>
          </a:xfrm>
        </p:grpSpPr>
        <p:sp>
          <p:nvSpPr>
            <p:cNvPr id="70" name="Rectangular Callout 69"/>
            <p:cNvSpPr/>
            <p:nvPr/>
          </p:nvSpPr>
          <p:spPr>
            <a:xfrm>
              <a:off x="1219200" y="4876799"/>
              <a:ext cx="5181599" cy="1384995"/>
            </a:xfrm>
            <a:prstGeom prst="wedgeRectCallout">
              <a:avLst>
                <a:gd name="adj1" fmla="val -82715"/>
                <a:gd name="adj2" fmla="val 365880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219204" y="4876799"/>
              <a:ext cx="5181601" cy="1429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Channel is idle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 flipH="1">
            <a:off x="3761175" y="1576568"/>
            <a:ext cx="1389341" cy="738664"/>
            <a:chOff x="1219200" y="4876799"/>
            <a:chExt cx="5181605" cy="1429674"/>
          </a:xfrm>
        </p:grpSpPr>
        <p:sp>
          <p:nvSpPr>
            <p:cNvPr id="73" name="Rectangular Callout 72"/>
            <p:cNvSpPr/>
            <p:nvPr/>
          </p:nvSpPr>
          <p:spPr>
            <a:xfrm>
              <a:off x="1219200" y="4876799"/>
              <a:ext cx="5181599" cy="1384995"/>
            </a:xfrm>
            <a:prstGeom prst="wedgeRectCallout">
              <a:avLst>
                <a:gd name="adj1" fmla="val 1340"/>
                <a:gd name="adj2" fmla="val 88378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219207" y="4876799"/>
              <a:ext cx="5181598" cy="1429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704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layer determines how bits are encoded</a:t>
            </a:r>
          </a:p>
          <a:p>
            <a:r>
              <a:rPr lang="en-US" dirty="0"/>
              <a:t>Next step, how to encode blocks of data</a:t>
            </a:r>
          </a:p>
          <a:p>
            <a:pPr lvl="1"/>
            <a:r>
              <a:rPr lang="en-US" dirty="0"/>
              <a:t>Packet switched networks</a:t>
            </a:r>
          </a:p>
          <a:p>
            <a:pPr lvl="1"/>
            <a:r>
              <a:rPr lang="en-US" dirty="0"/>
              <a:t>Each packet includes routing information</a:t>
            </a:r>
          </a:p>
          <a:p>
            <a:pPr lvl="1"/>
            <a:r>
              <a:rPr lang="en-US" dirty="0"/>
              <a:t>Data boundaries must be known so headers can be read</a:t>
            </a:r>
          </a:p>
          <a:p>
            <a:r>
              <a:rPr lang="en-US" dirty="0"/>
              <a:t>Types of framing</a:t>
            </a:r>
          </a:p>
          <a:p>
            <a:pPr lvl="1"/>
            <a:r>
              <a:rPr lang="en-US" dirty="0"/>
              <a:t>Byte oriented protocols</a:t>
            </a:r>
          </a:p>
          <a:p>
            <a:pPr lvl="1"/>
            <a:r>
              <a:rPr lang="en-US" dirty="0"/>
              <a:t>Bit oriented protocols</a:t>
            </a:r>
          </a:p>
          <a:p>
            <a:pPr lvl="1"/>
            <a:r>
              <a:rPr lang="en-US" dirty="0"/>
              <a:t>Clock based protocols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8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Collisions in MACA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sender does not receive CTS or ACK?</a:t>
            </a:r>
          </a:p>
          <a:p>
            <a:pPr lvl="1"/>
            <a:r>
              <a:rPr lang="en-US" dirty="0"/>
              <a:t>Assume collision</a:t>
            </a:r>
          </a:p>
          <a:p>
            <a:pPr lvl="1"/>
            <a:r>
              <a:rPr lang="en-US" dirty="0"/>
              <a:t>Enter exponential </a:t>
            </a:r>
            <a:r>
              <a:rPr lang="en-US" dirty="0" err="1"/>
              <a:t>backoff</a:t>
            </a:r>
            <a:r>
              <a:rPr lang="en-US" dirty="0"/>
              <a:t> mode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672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802.11b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</a:t>
            </a:r>
          </a:p>
          <a:p>
            <a:pPr lvl="1"/>
            <a:r>
              <a:rPr lang="en-US" dirty="0"/>
              <a:t>Uses CSMA/CA, not MACA</a:t>
            </a:r>
          </a:p>
          <a:p>
            <a:r>
              <a:rPr lang="en-US" dirty="0"/>
              <a:t>802.11b</a:t>
            </a:r>
          </a:p>
          <a:p>
            <a:pPr lvl="1"/>
            <a:r>
              <a:rPr lang="en-US" dirty="0"/>
              <a:t>Introduced in 1999</a:t>
            </a:r>
          </a:p>
          <a:p>
            <a:pPr lvl="1"/>
            <a:r>
              <a:rPr lang="en-US" dirty="0"/>
              <a:t>Uses the unlicensed 2.4 </a:t>
            </a:r>
            <a:r>
              <a:rPr lang="en-US" dirty="0" err="1"/>
              <a:t>Ghz</a:t>
            </a:r>
            <a:r>
              <a:rPr lang="en-US" dirty="0"/>
              <a:t> band</a:t>
            </a:r>
          </a:p>
          <a:p>
            <a:pPr lvl="2"/>
            <a:r>
              <a:rPr lang="en-US" dirty="0"/>
              <a:t>Same band as cordless phones, microwave ovens</a:t>
            </a:r>
          </a:p>
          <a:p>
            <a:pPr lvl="1"/>
            <a:r>
              <a:rPr lang="en-US" dirty="0"/>
              <a:t>Complementary code keying (CCK) modulation scheme</a:t>
            </a:r>
          </a:p>
          <a:p>
            <a:pPr lvl="1"/>
            <a:r>
              <a:rPr lang="en-US" dirty="0"/>
              <a:t>5.5 and 11 Mbps data rates</a:t>
            </a:r>
          </a:p>
          <a:p>
            <a:pPr lvl="2"/>
            <a:r>
              <a:rPr lang="en-US" dirty="0"/>
              <a:t>Practical throughput with TCP is only 5.9 Mbps</a:t>
            </a:r>
          </a:p>
          <a:p>
            <a:pPr lvl="1"/>
            <a:r>
              <a:rPr lang="en-US" dirty="0"/>
              <a:t>11 channels (in the US). </a:t>
            </a:r>
            <a:r>
              <a:rPr lang="en-US" dirty="0">
                <a:solidFill>
                  <a:schemeClr val="accent1"/>
                </a:solidFill>
              </a:rPr>
              <a:t>Only 1, 6, and 11 are orthogonal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  <p:pic>
        <p:nvPicPr>
          <p:cNvPr id="4098" name="Picture 2" descr="C:\Users\t0ph3r\Documents\CS 4700\assets\File2.4_GHz_Wi-Fi_channels_(802.11b,g_WLAN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02" y="2788901"/>
            <a:ext cx="6604629" cy="15410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87245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802.11a/g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802.11a</a:t>
            </a:r>
          </a:p>
          <a:p>
            <a:pPr lvl="1"/>
            <a:r>
              <a:rPr lang="en-US" dirty="0"/>
              <a:t>Uses the 5 </a:t>
            </a:r>
            <a:r>
              <a:rPr lang="en-US" dirty="0" err="1"/>
              <a:t>Ghz</a:t>
            </a:r>
            <a:r>
              <a:rPr lang="en-US" dirty="0"/>
              <a:t> band</a:t>
            </a:r>
          </a:p>
          <a:p>
            <a:pPr lvl="1"/>
            <a:r>
              <a:rPr lang="en-US" dirty="0"/>
              <a:t>6, 9, 12, 18, 24, 36, 48, 54 Mbps</a:t>
            </a:r>
          </a:p>
          <a:p>
            <a:pPr lvl="1"/>
            <a:r>
              <a:rPr lang="en-US" dirty="0"/>
              <a:t>Switches from CCK to Orthogonal Frequency Division Multiplexing (OFDM)</a:t>
            </a:r>
          </a:p>
          <a:p>
            <a:pPr lvl="2"/>
            <a:r>
              <a:rPr lang="en-US" dirty="0"/>
              <a:t>Each frequency is orthogonal</a:t>
            </a:r>
          </a:p>
          <a:p>
            <a:r>
              <a:rPr lang="en-US" dirty="0"/>
              <a:t>802.11g</a:t>
            </a:r>
          </a:p>
          <a:p>
            <a:pPr lvl="1"/>
            <a:r>
              <a:rPr lang="en-US" dirty="0"/>
              <a:t>Introduced in 2003</a:t>
            </a:r>
          </a:p>
          <a:p>
            <a:pPr lvl="1"/>
            <a:r>
              <a:rPr lang="en-US" dirty="0"/>
              <a:t>Uses OFDM to improve performance (54 Mbps)</a:t>
            </a:r>
          </a:p>
          <a:p>
            <a:pPr lvl="1"/>
            <a:r>
              <a:rPr lang="en-US" dirty="0"/>
              <a:t>Backwards compatible with 802.11b</a:t>
            </a:r>
          </a:p>
          <a:p>
            <a:pPr lvl="2"/>
            <a:r>
              <a:rPr lang="en-US" dirty="0"/>
              <a:t>Warning: b devices cause g networks to fall back to CCK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886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802.11n/ac/ax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2609" y="1041400"/>
            <a:ext cx="8668511" cy="38871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802.11n</a:t>
            </a:r>
          </a:p>
          <a:p>
            <a:pPr lvl="1"/>
            <a:r>
              <a:rPr lang="en-US" dirty="0"/>
              <a:t>Introduced in 2009</a:t>
            </a:r>
          </a:p>
          <a:p>
            <a:pPr lvl="1"/>
            <a:r>
              <a:rPr lang="en-US" dirty="0"/>
              <a:t>Multiple Input Multiple Output (MIMO)</a:t>
            </a:r>
          </a:p>
          <a:p>
            <a:pPr lvl="2"/>
            <a:r>
              <a:rPr lang="en-US" dirty="0"/>
              <a:t>Multiple send and receive antennas per devices (up to four)</a:t>
            </a:r>
          </a:p>
          <a:p>
            <a:pPr lvl="2"/>
            <a:r>
              <a:rPr lang="en-US" dirty="0"/>
              <a:t>Data stream is multiplexed across all antennas</a:t>
            </a:r>
          </a:p>
          <a:p>
            <a:pPr lvl="1"/>
            <a:r>
              <a:rPr lang="en-US" dirty="0"/>
              <a:t>Maximum 600 Mbps transfer rate (in a 4x4 configuration)</a:t>
            </a:r>
          </a:p>
          <a:p>
            <a:pPr lvl="1"/>
            <a:r>
              <a:rPr lang="en-US" dirty="0"/>
              <a:t>300 Mbps is more common (2x2 configuration)</a:t>
            </a:r>
          </a:p>
          <a:p>
            <a:r>
              <a:rPr lang="en-US" dirty="0"/>
              <a:t>802.11ac (January 2014)</a:t>
            </a:r>
          </a:p>
          <a:p>
            <a:pPr lvl="1"/>
            <a:r>
              <a:rPr lang="en-US" dirty="0"/>
              <a:t>8x8 MIMO in the 5 GHz band, 500 Mbps – 1 </a:t>
            </a:r>
            <a:r>
              <a:rPr lang="en-US" dirty="0" err="1"/>
              <a:t>GBps</a:t>
            </a:r>
            <a:r>
              <a:rPr lang="en-US" dirty="0"/>
              <a:t> rates</a:t>
            </a:r>
          </a:p>
          <a:p>
            <a:r>
              <a:rPr lang="en-US" dirty="0"/>
              <a:t>802.11ax (expected to be standardized September 2020)</a:t>
            </a:r>
          </a:p>
          <a:p>
            <a:pPr lvl="1"/>
            <a:r>
              <a:rPr lang="en-US" dirty="0"/>
              <a:t>better power-control, OFDMA, higher order 1024-QAM, MIMO and MU-MIMO</a:t>
            </a:r>
          </a:p>
          <a:p>
            <a:pPr lvl="1"/>
            <a:r>
              <a:rPr lang="en-US" dirty="0"/>
              <a:t>Up to 11Gbps, improved latency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681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802.11 Media Access </a:t>
            </a:r>
            <a:r>
              <a:rPr lang="en-US" dirty="0">
                <a:solidFill>
                  <a:srgbClr val="FF0000"/>
                </a:solidFill>
              </a:rPr>
              <a:t>(Start here!)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MACA-style RTS/CTS is optional</a:t>
            </a:r>
          </a:p>
          <a:p>
            <a:r>
              <a:rPr lang="en-US" sz="1800" dirty="0"/>
              <a:t>Distributed Coordination Function (DCF) based on…</a:t>
            </a:r>
          </a:p>
          <a:p>
            <a:pPr lvl="1"/>
            <a:r>
              <a:rPr lang="en-US" sz="1500" dirty="0"/>
              <a:t>Inter Frame Spacing (IFS)</a:t>
            </a:r>
          </a:p>
          <a:p>
            <a:pPr lvl="2"/>
            <a:r>
              <a:rPr lang="en-US" sz="1500" dirty="0"/>
              <a:t>DIFS – low priority, normal data packets</a:t>
            </a:r>
          </a:p>
          <a:p>
            <a:pPr lvl="2"/>
            <a:r>
              <a:rPr lang="en-US" sz="1500" dirty="0"/>
              <a:t>PIFS – medium priority, used with Point Coordination Function (PCF)</a:t>
            </a:r>
          </a:p>
          <a:p>
            <a:pPr lvl="2"/>
            <a:r>
              <a:rPr lang="en-US" sz="1500" dirty="0"/>
              <a:t>SIFS – high priority, control packets (RTS, CTS, ACK, etc.)</a:t>
            </a:r>
          </a:p>
          <a:p>
            <a:pPr lvl="1"/>
            <a:r>
              <a:rPr lang="en-US" sz="1500" dirty="0"/>
              <a:t>Contention interval: random wait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64544" y="4647799"/>
            <a:ext cx="591598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40079" y="4474674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20643" y="464779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4544" y="4242745"/>
            <a:ext cx="1586463" cy="36933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Channel Busy</a:t>
            </a:r>
          </a:p>
        </p:txBody>
      </p:sp>
      <p:sp>
        <p:nvSpPr>
          <p:cNvPr id="16" name="Left Brace 15"/>
          <p:cNvSpPr/>
          <p:nvPr/>
        </p:nvSpPr>
        <p:spPr>
          <a:xfrm rot="5400000">
            <a:off x="4002867" y="4038251"/>
            <a:ext cx="281947" cy="852908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TextBox 16"/>
          <p:cNvSpPr txBox="1"/>
          <p:nvPr/>
        </p:nvSpPr>
        <p:spPr>
          <a:xfrm>
            <a:off x="3876199" y="4044854"/>
            <a:ext cx="556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SIFS</a:t>
            </a:r>
          </a:p>
        </p:txBody>
      </p:sp>
      <p:sp>
        <p:nvSpPr>
          <p:cNvPr id="18" name="Left Brace 17"/>
          <p:cNvSpPr/>
          <p:nvPr/>
        </p:nvSpPr>
        <p:spPr>
          <a:xfrm rot="5400000">
            <a:off x="4128463" y="3492120"/>
            <a:ext cx="281948" cy="1105469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Left Brace 18"/>
          <p:cNvSpPr/>
          <p:nvPr/>
        </p:nvSpPr>
        <p:spPr>
          <a:xfrm rot="5400000">
            <a:off x="4272411" y="2938181"/>
            <a:ext cx="281950" cy="1391999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TextBox 19"/>
          <p:cNvSpPr txBox="1"/>
          <p:nvPr/>
        </p:nvSpPr>
        <p:spPr>
          <a:xfrm>
            <a:off x="4000864" y="3622715"/>
            <a:ext cx="56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PIFS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24705" y="3215171"/>
            <a:ext cx="593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DIFS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38737" y="4244448"/>
            <a:ext cx="1503185" cy="369332"/>
          </a:xfrm>
          <a:prstGeom prst="rect">
            <a:avLst/>
          </a:prstGeom>
          <a:gradFill>
            <a:gsLst>
              <a:gs pos="0">
                <a:schemeClr val="bg1"/>
              </a:gs>
              <a:gs pos="58000">
                <a:schemeClr val="accent3"/>
              </a:gs>
            </a:gsLst>
            <a:lin ang="2700000" scaled="0"/>
          </a:gra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Contention</a:t>
            </a:r>
          </a:p>
        </p:txBody>
      </p:sp>
      <p:grpSp>
        <p:nvGrpSpPr>
          <p:cNvPr id="23" name="Group 22"/>
          <p:cNvGrpSpPr/>
          <p:nvPr/>
        </p:nvGrpSpPr>
        <p:grpSpPr>
          <a:xfrm flipH="1">
            <a:off x="5243197" y="3659325"/>
            <a:ext cx="2407759" cy="415498"/>
            <a:chOff x="1219200" y="4876799"/>
            <a:chExt cx="5181605" cy="1608377"/>
          </a:xfrm>
        </p:grpSpPr>
        <p:sp>
          <p:nvSpPr>
            <p:cNvPr id="24" name="Rectangular Callout 23"/>
            <p:cNvSpPr/>
            <p:nvPr/>
          </p:nvSpPr>
          <p:spPr>
            <a:xfrm>
              <a:off x="1219200" y="4876799"/>
              <a:ext cx="5181599" cy="1384995"/>
            </a:xfrm>
            <a:prstGeom prst="wedgeRectCallout">
              <a:avLst>
                <a:gd name="adj1" fmla="val 12554"/>
                <a:gd name="adj2" fmla="val 100954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19204" y="4876799"/>
              <a:ext cx="5181601" cy="1608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211211" y="4242744"/>
            <a:ext cx="1582620" cy="369332"/>
          </a:xfrm>
          <a:prstGeom prst="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Transmit Data</a:t>
            </a:r>
          </a:p>
        </p:txBody>
      </p:sp>
      <p:grpSp>
        <p:nvGrpSpPr>
          <p:cNvPr id="27" name="Group 26"/>
          <p:cNvGrpSpPr/>
          <p:nvPr/>
        </p:nvGrpSpPr>
        <p:grpSpPr>
          <a:xfrm flipH="1">
            <a:off x="1267545" y="3312805"/>
            <a:ext cx="2390418" cy="415498"/>
            <a:chOff x="1219200" y="4876799"/>
            <a:chExt cx="5181605" cy="1608377"/>
          </a:xfrm>
        </p:grpSpPr>
        <p:sp>
          <p:nvSpPr>
            <p:cNvPr id="28" name="Rectangular Callout 27"/>
            <p:cNvSpPr/>
            <p:nvPr/>
          </p:nvSpPr>
          <p:spPr>
            <a:xfrm>
              <a:off x="1219200" y="4876799"/>
              <a:ext cx="5181598" cy="1384995"/>
            </a:xfrm>
            <a:prstGeom prst="wedgeRectCallout">
              <a:avLst>
                <a:gd name="adj1" fmla="val -48527"/>
                <a:gd name="adj2" fmla="val 190232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19204" y="4876799"/>
              <a:ext cx="5181601" cy="1608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47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 animBg="1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 animBg="1"/>
      <p:bldP spid="2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627069" y="2598974"/>
            <a:ext cx="1900402" cy="185057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Channel Busy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802.11 DCF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71713" y="2500601"/>
            <a:ext cx="5590495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51299" y="232747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4183" y="427642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Time</a:t>
            </a:r>
          </a:p>
        </p:txBody>
      </p:sp>
      <p:sp>
        <p:nvSpPr>
          <p:cNvPr id="12" name="Left Brace 11"/>
          <p:cNvSpPr/>
          <p:nvPr/>
        </p:nvSpPr>
        <p:spPr>
          <a:xfrm rot="5400000">
            <a:off x="4030417" y="1891053"/>
            <a:ext cx="281947" cy="852908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3871091" y="1873163"/>
            <a:ext cx="556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SIFS</a:t>
            </a:r>
          </a:p>
        </p:txBody>
      </p:sp>
      <p:sp>
        <p:nvSpPr>
          <p:cNvPr id="14" name="Left Brace 13"/>
          <p:cNvSpPr/>
          <p:nvPr/>
        </p:nvSpPr>
        <p:spPr>
          <a:xfrm rot="5400000">
            <a:off x="4152197" y="2582783"/>
            <a:ext cx="281948" cy="1105469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Left Brace 14"/>
          <p:cNvSpPr/>
          <p:nvPr/>
        </p:nvSpPr>
        <p:spPr>
          <a:xfrm rot="5400000">
            <a:off x="4278273" y="3321913"/>
            <a:ext cx="281950" cy="1391999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extBox 15"/>
          <p:cNvSpPr txBox="1"/>
          <p:nvPr/>
        </p:nvSpPr>
        <p:spPr>
          <a:xfrm>
            <a:off x="4000105" y="2688885"/>
            <a:ext cx="56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PIFS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38732" y="3582575"/>
            <a:ext cx="593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DIFS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83594" y="2097250"/>
            <a:ext cx="859322" cy="369332"/>
          </a:xfrm>
          <a:prstGeom prst="rect">
            <a:avLst/>
          </a:prstGeom>
          <a:gradFill>
            <a:gsLst>
              <a:gs pos="0">
                <a:schemeClr val="bg1"/>
              </a:gs>
              <a:gs pos="58000">
                <a:schemeClr val="accent3"/>
              </a:gs>
            </a:gsLst>
            <a:lin ang="2700000" scaled="0"/>
          </a:gra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 flipH="1">
            <a:off x="1676702" y="1213284"/>
            <a:ext cx="2407759" cy="415498"/>
            <a:chOff x="1219200" y="4813589"/>
            <a:chExt cx="5181605" cy="1608378"/>
          </a:xfrm>
        </p:grpSpPr>
        <p:sp>
          <p:nvSpPr>
            <p:cNvPr id="20" name="Rectangular Callout 19"/>
            <p:cNvSpPr/>
            <p:nvPr/>
          </p:nvSpPr>
          <p:spPr>
            <a:xfrm>
              <a:off x="1219200" y="4876798"/>
              <a:ext cx="5181599" cy="1384996"/>
            </a:xfrm>
            <a:prstGeom prst="wedgeRectCallout">
              <a:avLst>
                <a:gd name="adj1" fmla="val -33562"/>
                <a:gd name="adj2" fmla="val 180819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19204" y="4813589"/>
              <a:ext cx="5181601" cy="1608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627070" y="2095546"/>
            <a:ext cx="1900402" cy="369332"/>
          </a:xfrm>
          <a:prstGeom prst="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Transmit Data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266674" y="3326868"/>
            <a:ext cx="5590495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46261" y="3153743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 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264846" y="4216775"/>
            <a:ext cx="5590495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44432" y="4043651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Sender 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449286" y="2103438"/>
            <a:ext cx="1244247" cy="2346107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Channel Busy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05468" y="2930243"/>
            <a:ext cx="1274897" cy="369332"/>
          </a:xfrm>
          <a:prstGeom prst="rect">
            <a:avLst/>
          </a:prstGeom>
          <a:gradFill>
            <a:gsLst>
              <a:gs pos="0">
                <a:schemeClr val="bg1"/>
              </a:gs>
              <a:gs pos="58000">
                <a:schemeClr val="accent3"/>
              </a:gs>
            </a:gsLst>
            <a:lin ang="2700000" scaled="0"/>
          </a:gra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Contention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90424" y="3812639"/>
            <a:ext cx="540905" cy="369332"/>
          </a:xfrm>
          <a:prstGeom prst="rect">
            <a:avLst/>
          </a:prstGeom>
          <a:gradFill>
            <a:gsLst>
              <a:gs pos="0">
                <a:schemeClr val="bg1"/>
              </a:gs>
              <a:gs pos="58000">
                <a:schemeClr val="accent3"/>
              </a:gs>
            </a:gsLst>
            <a:lin ang="2700000" scaled="0"/>
          </a:gra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 flipH="1">
            <a:off x="3520026" y="1226418"/>
            <a:ext cx="2407759" cy="415498"/>
            <a:chOff x="1219200" y="4813589"/>
            <a:chExt cx="5181605" cy="1608378"/>
          </a:xfrm>
        </p:grpSpPr>
        <p:sp>
          <p:nvSpPr>
            <p:cNvPr id="37" name="Rectangular Callout 36"/>
            <p:cNvSpPr/>
            <p:nvPr/>
          </p:nvSpPr>
          <p:spPr>
            <a:xfrm>
              <a:off x="1219200" y="4876798"/>
              <a:ext cx="5181599" cy="1384996"/>
            </a:xfrm>
            <a:prstGeom prst="wedgeRectCallout">
              <a:avLst>
                <a:gd name="adj1" fmla="val -33901"/>
                <a:gd name="adj2" fmla="val 169410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219204" y="4813589"/>
              <a:ext cx="5181601" cy="1608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 flipH="1">
            <a:off x="4260512" y="1226418"/>
            <a:ext cx="2407759" cy="415498"/>
            <a:chOff x="1219200" y="4813589"/>
            <a:chExt cx="5181605" cy="1608378"/>
          </a:xfrm>
        </p:grpSpPr>
        <p:sp>
          <p:nvSpPr>
            <p:cNvPr id="40" name="Rectangular Callout 39"/>
            <p:cNvSpPr/>
            <p:nvPr/>
          </p:nvSpPr>
          <p:spPr>
            <a:xfrm>
              <a:off x="1219200" y="4876798"/>
              <a:ext cx="5181599" cy="1384996"/>
            </a:xfrm>
            <a:prstGeom prst="wedgeRectCallout">
              <a:avLst>
                <a:gd name="adj1" fmla="val -29154"/>
                <a:gd name="adj2" fmla="val 402160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219204" y="4813589"/>
              <a:ext cx="5181601" cy="1608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 flipH="1">
            <a:off x="4723906" y="4679820"/>
            <a:ext cx="2407759" cy="415498"/>
            <a:chOff x="1219200" y="4813589"/>
            <a:chExt cx="5181605" cy="1608378"/>
          </a:xfrm>
        </p:grpSpPr>
        <p:sp>
          <p:nvSpPr>
            <p:cNvPr id="43" name="Rectangular Callout 42"/>
            <p:cNvSpPr/>
            <p:nvPr/>
          </p:nvSpPr>
          <p:spPr>
            <a:xfrm>
              <a:off x="1219200" y="4876798"/>
              <a:ext cx="5181599" cy="1384996"/>
            </a:xfrm>
            <a:prstGeom prst="wedgeRectCallout">
              <a:avLst>
                <a:gd name="adj1" fmla="val 8145"/>
                <a:gd name="adj2" fmla="val -179715"/>
              </a:avLst>
            </a:prstGeom>
            <a:solidFill>
              <a:schemeClr val="accent2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219204" y="4813589"/>
              <a:ext cx="5181601" cy="1608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581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2" grpId="0" animBg="1"/>
      <p:bldP spid="13" grpId="0"/>
      <p:bldP spid="14" grpId="0" animBg="1"/>
      <p:bldP spid="15" grpId="0" animBg="1"/>
      <p:bldP spid="16" grpId="0"/>
      <p:bldP spid="17" grpId="0"/>
      <p:bldP spid="18" grpId="0" animBg="1"/>
      <p:bldP spid="22" grpId="0" animBg="1"/>
      <p:bldP spid="33" grpId="0" animBg="1"/>
      <p:bldP spid="3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801.11 is Complicated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We’ve only scratched the surface of 802.11</a:t>
            </a:r>
          </a:p>
          <a:p>
            <a:pPr lvl="1"/>
            <a:r>
              <a:rPr lang="en-US" dirty="0"/>
              <a:t>Association – how do clients connect to access points?</a:t>
            </a:r>
          </a:p>
          <a:p>
            <a:pPr lvl="2"/>
            <a:r>
              <a:rPr lang="en-US" dirty="0"/>
              <a:t>Scanning</a:t>
            </a:r>
          </a:p>
          <a:p>
            <a:pPr lvl="2"/>
            <a:r>
              <a:rPr lang="en-US" dirty="0"/>
              <a:t>What about roaming?</a:t>
            </a:r>
          </a:p>
          <a:p>
            <a:pPr lvl="1"/>
            <a:r>
              <a:rPr lang="en-US" dirty="0"/>
              <a:t>Variable sending rates to combat noisy channels</a:t>
            </a:r>
          </a:p>
          <a:p>
            <a:pPr lvl="1"/>
            <a:r>
              <a:rPr lang="en-US" dirty="0"/>
              <a:t>Infrastructure vs. ad-hoc vs. point-to-point</a:t>
            </a:r>
          </a:p>
          <a:p>
            <a:pPr lvl="2"/>
            <a:r>
              <a:rPr lang="en-US" dirty="0"/>
              <a:t>Mesh networks and mesh routing</a:t>
            </a:r>
          </a:p>
          <a:p>
            <a:pPr lvl="1"/>
            <a:r>
              <a:rPr lang="en-US" dirty="0"/>
              <a:t>Power saving optimizations</a:t>
            </a:r>
          </a:p>
          <a:p>
            <a:pPr lvl="2"/>
            <a:r>
              <a:rPr lang="en-US" dirty="0"/>
              <a:t>How do you sleep and also guarantee no lost messages?</a:t>
            </a:r>
          </a:p>
          <a:p>
            <a:pPr lvl="1"/>
            <a:r>
              <a:rPr lang="en-US" dirty="0"/>
              <a:t>Security and encryption (WEP, WAP, 802.11x)</a:t>
            </a:r>
          </a:p>
          <a:p>
            <a:r>
              <a:rPr lang="en-US" dirty="0"/>
              <a:t>This is why there are courses on wireless networking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1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Byte Oriented: Sentinel Approach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62457" y="1879092"/>
            <a:ext cx="6501383" cy="2756916"/>
          </a:xfrm>
        </p:spPr>
        <p:txBody>
          <a:bodyPr>
            <a:normAutofit/>
          </a:bodyPr>
          <a:lstStyle/>
          <a:p>
            <a:r>
              <a:rPr lang="en-US" dirty="0"/>
              <a:t>Add </a:t>
            </a:r>
            <a:r>
              <a:rPr lang="en-US" b="1" dirty="0"/>
              <a:t>START</a:t>
            </a:r>
            <a:r>
              <a:rPr lang="en-US" dirty="0"/>
              <a:t> and </a:t>
            </a:r>
            <a:r>
              <a:rPr lang="en-US" b="1" dirty="0"/>
              <a:t>END</a:t>
            </a:r>
            <a:r>
              <a:rPr lang="en-US" dirty="0"/>
              <a:t> sentinels to the data</a:t>
            </a:r>
          </a:p>
          <a:p>
            <a:r>
              <a:rPr lang="en-US" dirty="0"/>
              <a:t>Problem: what if </a:t>
            </a:r>
            <a:r>
              <a:rPr lang="en-US" b="1" dirty="0"/>
              <a:t>END</a:t>
            </a:r>
            <a:r>
              <a:rPr lang="en-US" dirty="0"/>
              <a:t> appears in the data?</a:t>
            </a:r>
          </a:p>
          <a:p>
            <a:pPr lvl="1"/>
            <a:r>
              <a:rPr lang="en-US" dirty="0"/>
              <a:t>Add a special </a:t>
            </a:r>
            <a:r>
              <a:rPr lang="en-US" b="1" dirty="0"/>
              <a:t>DLE</a:t>
            </a:r>
            <a:r>
              <a:rPr lang="en-US" dirty="0"/>
              <a:t> (Data Link Escape) character before </a:t>
            </a:r>
            <a:r>
              <a:rPr lang="en-US" b="1" dirty="0"/>
              <a:t>END</a:t>
            </a:r>
          </a:p>
          <a:p>
            <a:pPr lvl="1"/>
            <a:r>
              <a:rPr lang="en-US" dirty="0"/>
              <a:t>What if </a:t>
            </a:r>
            <a:r>
              <a:rPr lang="en-US" b="1" dirty="0"/>
              <a:t>DLE </a:t>
            </a:r>
            <a:r>
              <a:rPr lang="en-US" dirty="0"/>
              <a:t>appears in the data? Add </a:t>
            </a:r>
            <a:r>
              <a:rPr lang="en-US" b="1" dirty="0"/>
              <a:t>DLE </a:t>
            </a:r>
            <a:r>
              <a:rPr lang="en-US" dirty="0"/>
              <a:t>before it.</a:t>
            </a:r>
          </a:p>
          <a:p>
            <a:pPr lvl="1"/>
            <a:r>
              <a:rPr lang="en-US" dirty="0"/>
              <a:t>Similar to escape sequences in C</a:t>
            </a:r>
          </a:p>
          <a:p>
            <a:pPr lvl="2"/>
            <a:r>
              <a:rPr lang="en-US" dirty="0" err="1"/>
              <a:t>printf</a:t>
            </a:r>
            <a:r>
              <a:rPr lang="en-US" dirty="0"/>
              <a:t>(“You must \”escape\” quotes in strings”);</a:t>
            </a:r>
          </a:p>
          <a:p>
            <a:pPr lvl="2"/>
            <a:r>
              <a:rPr lang="en-US" dirty="0" err="1"/>
              <a:t>printf</a:t>
            </a:r>
            <a:r>
              <a:rPr lang="en-US" dirty="0"/>
              <a:t>(“You must \\escape\\ forward slashes as well”);</a:t>
            </a:r>
          </a:p>
          <a:p>
            <a:r>
              <a:rPr lang="en-US" dirty="0"/>
              <a:t>Used by Point-to-Point protocol, e.g. modem, DSL, cellular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27195" y="1369873"/>
            <a:ext cx="3889612" cy="41549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4083" y="1369873"/>
            <a:ext cx="1003111" cy="41549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6807" y="1369873"/>
            <a:ext cx="1003111" cy="41549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END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85357" y="1369873"/>
            <a:ext cx="729730" cy="415498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END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3608" y="1369873"/>
            <a:ext cx="681749" cy="415498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DLE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50857" y="1369873"/>
            <a:ext cx="703180" cy="415498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DLE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50345" y="1369873"/>
            <a:ext cx="700512" cy="415498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DLE</a:t>
            </a:r>
          </a:p>
        </p:txBody>
      </p:sp>
    </p:spTree>
    <p:extLst>
      <p:ext uri="{BB962C8B-B14F-4D97-AF65-F5344CB8AC3E}">
        <p14:creationId xmlns:p14="http://schemas.microsoft.com/office/powerpoint/2010/main" val="75758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Byte Oriented: Byte Counting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62457" y="2098548"/>
            <a:ext cx="6501383" cy="2537460"/>
          </a:xfrm>
        </p:spPr>
        <p:txBody>
          <a:bodyPr/>
          <a:lstStyle/>
          <a:p>
            <a:r>
              <a:rPr lang="en-US" dirty="0"/>
              <a:t>Sender: insert length of the data in bytes at the beginning of each frame</a:t>
            </a:r>
          </a:p>
          <a:p>
            <a:r>
              <a:rPr lang="en-US" dirty="0"/>
              <a:t>Receiver: extract the length and read that many bytes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98048" y="1532805"/>
            <a:ext cx="3889612" cy="41549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2445" y="11865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8237" y="1532805"/>
            <a:ext cx="859811" cy="41549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132</a:t>
            </a:r>
          </a:p>
        </p:txBody>
      </p:sp>
    </p:spTree>
    <p:extLst>
      <p:ext uri="{BB962C8B-B14F-4D97-AF65-F5344CB8AC3E}">
        <p14:creationId xmlns:p14="http://schemas.microsoft.com/office/powerpoint/2010/main" val="279951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Bit Oriented: Bit Stuffing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62457" y="1947672"/>
            <a:ext cx="6501383" cy="304495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Add sentinels to the start and end of data</a:t>
            </a:r>
          </a:p>
          <a:p>
            <a:pPr lvl="1"/>
            <a:r>
              <a:rPr lang="en-US" dirty="0"/>
              <a:t>Both sentinels are the same</a:t>
            </a:r>
          </a:p>
          <a:p>
            <a:pPr lvl="1"/>
            <a:r>
              <a:rPr lang="en-US" dirty="0"/>
              <a:t>Example: 01111110 in High-level Data Link Protocol (HDLC)</a:t>
            </a:r>
          </a:p>
          <a:p>
            <a:r>
              <a:rPr lang="en-US" dirty="0"/>
              <a:t>Sender: insert a 0 after each 11111 in data</a:t>
            </a:r>
          </a:p>
          <a:p>
            <a:pPr lvl="1"/>
            <a:r>
              <a:rPr lang="en-US" dirty="0"/>
              <a:t>Known as “bit stuffing”</a:t>
            </a:r>
          </a:p>
          <a:p>
            <a:r>
              <a:rPr lang="en-US" dirty="0"/>
              <a:t>Receiver: after seeing 11111 in the data…</a:t>
            </a:r>
          </a:p>
          <a:p>
            <a:pPr lvl="1"/>
            <a:r>
              <a:rPr lang="en-US" dirty="0"/>
              <a:t>11111</a:t>
            </a:r>
            <a:r>
              <a:rPr lang="en-US" b="1" dirty="0"/>
              <a:t>0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remove the 0 (it was stuffed)</a:t>
            </a:r>
          </a:p>
          <a:p>
            <a:pPr lvl="1"/>
            <a:r>
              <a:rPr lang="en-US" dirty="0">
                <a:sym typeface="Wingdings" pitchFamily="2" charset="2"/>
              </a:rPr>
              <a:t>11111</a:t>
            </a:r>
            <a:r>
              <a:rPr lang="en-US" b="1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  look at one more bit</a:t>
            </a:r>
          </a:p>
          <a:p>
            <a:pPr lvl="2"/>
            <a:r>
              <a:rPr lang="en-US" dirty="0">
                <a:sym typeface="Wingdings" pitchFamily="2" charset="2"/>
              </a:rPr>
              <a:t>11111</a:t>
            </a:r>
            <a:r>
              <a:rPr lang="en-US" b="1" dirty="0">
                <a:sym typeface="Wingdings" pitchFamily="2" charset="2"/>
              </a:rPr>
              <a:t>10</a:t>
            </a:r>
            <a:r>
              <a:rPr lang="en-US" dirty="0">
                <a:sym typeface="Wingdings" pitchFamily="2" charset="2"/>
              </a:rPr>
              <a:t>  end of frame</a:t>
            </a:r>
          </a:p>
          <a:p>
            <a:pPr lvl="2"/>
            <a:r>
              <a:rPr lang="en-US" dirty="0">
                <a:sym typeface="Wingdings" pitchFamily="2" charset="2"/>
              </a:rPr>
              <a:t>11111</a:t>
            </a:r>
            <a:r>
              <a:rPr lang="en-US" b="1" dirty="0">
                <a:sym typeface="Wingdings" pitchFamily="2" charset="2"/>
              </a:rPr>
              <a:t>11</a:t>
            </a:r>
            <a:r>
              <a:rPr lang="en-US" dirty="0">
                <a:sym typeface="Wingdings" pitchFamily="2" charset="2"/>
              </a:rPr>
              <a:t>  error! Discard the frame</a:t>
            </a:r>
          </a:p>
          <a:p>
            <a:r>
              <a:rPr lang="en-US" dirty="0">
                <a:sym typeface="Wingdings" pitchFamily="2" charset="2"/>
              </a:rPr>
              <a:t>Disadvantage: 20% overhead at worst</a:t>
            </a: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27195" y="1369873"/>
            <a:ext cx="3889612" cy="41549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4887" y="1369873"/>
            <a:ext cx="1402308" cy="41549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01111110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6807" y="1369873"/>
            <a:ext cx="1392071" cy="41549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01111110</a:t>
            </a:r>
          </a:p>
        </p:txBody>
      </p:sp>
    </p:spTree>
    <p:extLst>
      <p:ext uri="{BB962C8B-B14F-4D97-AF65-F5344CB8AC3E}">
        <p14:creationId xmlns:p14="http://schemas.microsoft.com/office/powerpoint/2010/main" val="239124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Clock-based Framing: SONET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</a:t>
            </a:r>
            <a:r>
              <a:rPr lang="en-US" dirty="0"/>
              <a:t>ynchronous </a:t>
            </a:r>
            <a:r>
              <a:rPr lang="en-US" b="1" dirty="0"/>
              <a:t>O</a:t>
            </a:r>
            <a:r>
              <a:rPr lang="en-US" dirty="0"/>
              <a:t>ptical </a:t>
            </a:r>
            <a:r>
              <a:rPr lang="en-US" b="1" dirty="0"/>
              <a:t>Net</a:t>
            </a:r>
            <a:r>
              <a:rPr lang="en-US" dirty="0"/>
              <a:t>work</a:t>
            </a:r>
          </a:p>
          <a:p>
            <a:pPr lvl="1"/>
            <a:r>
              <a:rPr lang="en-US" dirty="0"/>
              <a:t>Transmission over very fast optical links</a:t>
            </a:r>
          </a:p>
          <a:p>
            <a:pPr lvl="1"/>
            <a:r>
              <a:rPr lang="en-US" dirty="0"/>
              <a:t>STS-</a:t>
            </a:r>
            <a:r>
              <a:rPr lang="en-US" i="1" dirty="0"/>
              <a:t>n</a:t>
            </a:r>
            <a:r>
              <a:rPr lang="en-US" dirty="0"/>
              <a:t>, e.g. STS-1: 51.84 Mbps, STS-768: 36.7 </a:t>
            </a:r>
            <a:r>
              <a:rPr lang="en-US" dirty="0" err="1"/>
              <a:t>Gbps</a:t>
            </a:r>
            <a:endParaRPr lang="en-US" dirty="0"/>
          </a:p>
          <a:p>
            <a:r>
              <a:rPr lang="en-US" dirty="0"/>
              <a:t>STS-1 frames based on fixed sized frames</a:t>
            </a:r>
          </a:p>
          <a:p>
            <a:pPr lvl="1"/>
            <a:r>
              <a:rPr lang="en-US" dirty="0"/>
              <a:t>9*90 = 810 bytes</a:t>
            </a:r>
          </a:p>
          <a:p>
            <a:r>
              <a:rPr lang="en-US" dirty="0"/>
              <a:t>Physical layer details</a:t>
            </a:r>
          </a:p>
          <a:p>
            <a:pPr lvl="1"/>
            <a:r>
              <a:rPr lang="en-US" dirty="0"/>
              <a:t>Bits are encoded using NRZ</a:t>
            </a:r>
          </a:p>
          <a:p>
            <a:pPr lvl="1"/>
            <a:r>
              <a:rPr lang="en-US" dirty="0"/>
              <a:t>Payload is </a:t>
            </a:r>
            <a:r>
              <a:rPr lang="en-US" dirty="0" err="1"/>
              <a:t>XORed</a:t>
            </a:r>
            <a:r>
              <a:rPr lang="en-US" dirty="0"/>
              <a:t> with a special 127-bit pattern to avoid long sequences of 0 and 1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80105" y="4704589"/>
            <a:ext cx="738014" cy="153491"/>
          </a:xfrm>
        </p:spPr>
        <p:txBody>
          <a:bodyPr>
            <a:normAutofit fontScale="550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3760438" y="2823649"/>
            <a:ext cx="4123331" cy="0"/>
          </a:xfrm>
          <a:prstGeom prst="line">
            <a:avLst/>
          </a:prstGeom>
          <a:ln w="38100"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178335" y="2526811"/>
            <a:ext cx="1287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90 Columns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3623110" y="2987422"/>
            <a:ext cx="0" cy="1782228"/>
          </a:xfrm>
          <a:prstGeom prst="line">
            <a:avLst/>
          </a:prstGeom>
          <a:ln w="38100"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16200000">
            <a:off x="3022226" y="3693870"/>
            <a:ext cx="84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9 Rows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3760438" y="2956720"/>
            <a:ext cx="4123331" cy="1842455"/>
            <a:chOff x="3124156" y="4326341"/>
            <a:chExt cx="5497775" cy="2456606"/>
          </a:xfrm>
        </p:grpSpPr>
        <p:sp>
          <p:nvSpPr>
            <p:cNvPr id="7" name="Rectangle 6"/>
            <p:cNvSpPr/>
            <p:nvPr/>
          </p:nvSpPr>
          <p:spPr>
            <a:xfrm>
              <a:off x="3945300" y="4326341"/>
              <a:ext cx="4676631" cy="2456605"/>
            </a:xfrm>
            <a:prstGeom prst="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/>
                <a:t>Payload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24156" y="4599297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24156" y="4872253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24156" y="5145209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24156" y="5418166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24156" y="5691122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24156" y="5964078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24156" y="6237034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24156" y="6509990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97112" y="4599297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97112" y="4872253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97112" y="5145209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397112" y="5418166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97112" y="5691122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397112" y="5964078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97112" y="6237034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397112" y="6509990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672343" y="4326341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672343" y="4599297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672343" y="4872253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672343" y="5145209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72343" y="5418166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672343" y="5691122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672343" y="5964078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72343" y="6237034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672343" y="6509990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124156" y="4326341"/>
              <a:ext cx="272957" cy="272957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397112" y="4326341"/>
              <a:ext cx="272957" cy="272957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3" name="TextBox 42"/>
            <p:cNvSpPr txBox="1"/>
            <p:nvPr/>
          </p:nvSpPr>
          <p:spPr>
            <a:xfrm rot="16200000">
              <a:off x="2786718" y="5420699"/>
              <a:ext cx="1493744" cy="492443"/>
            </a:xfrm>
            <a:prstGeom prst="rect">
              <a:avLst/>
            </a:prstGeom>
            <a:solidFill>
              <a:schemeClr val="bg1">
                <a:alpha val="78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Overhead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 flipH="1">
            <a:off x="1535292" y="2835586"/>
            <a:ext cx="1748056" cy="738664"/>
            <a:chOff x="1219200" y="4876799"/>
            <a:chExt cx="5181605" cy="1429674"/>
          </a:xfrm>
        </p:grpSpPr>
        <p:sp>
          <p:nvSpPr>
            <p:cNvPr id="45" name="Rectangular Callout 44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-82423"/>
                <a:gd name="adj2" fmla="val -19117"/>
              </a:avLst>
            </a:prstGeom>
            <a:solidFill>
              <a:schemeClr val="accent2"/>
            </a:solidFill>
            <a:ln w="381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lang="en-US" sz="1350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19203" y="4876799"/>
              <a:ext cx="5181602" cy="1429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2100" kern="0" dirty="0">
                  <a:solidFill>
                    <a:sysClr val="window" lastClr="FFFFFF"/>
                  </a:solidFill>
                </a:rPr>
                <a:t>Special start pattern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961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1"/>
      <p:bldP spid="40" grpId="1"/>
    </p:bldLst>
  </p:timing>
</p:sld>
</file>

<file path=ppt/theme/theme1.xml><?xml version="1.0" encoding="utf-8"?>
<a:theme xmlns:a="http://schemas.openxmlformats.org/drawingml/2006/main" name="Retrospec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130613</TotalTime>
  <Words>3060</Words>
  <Application>Microsoft Macintosh PowerPoint</Application>
  <PresentationFormat>On-screen Show (16:9)</PresentationFormat>
  <Paragraphs>718</Paragraphs>
  <Slides>56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4" baseType="lpstr">
      <vt:lpstr>.AppleSystemUIFont</vt:lpstr>
      <vt:lpstr>Arial</vt:lpstr>
      <vt:lpstr>Calibri</vt:lpstr>
      <vt:lpstr>Calibri Light</vt:lpstr>
      <vt:lpstr>Tw Cen MT</vt:lpstr>
      <vt:lpstr>Wingdings</vt:lpstr>
      <vt:lpstr>Wingdings 2</vt:lpstr>
      <vt:lpstr>Retrospect</vt:lpstr>
      <vt:lpstr>CS 4700 / CS 5700 Network Fundamentals</vt:lpstr>
      <vt:lpstr>Data Link Layer</vt:lpstr>
      <vt:lpstr>Outline</vt:lpstr>
      <vt:lpstr>Logistics</vt:lpstr>
      <vt:lpstr>Framing</vt:lpstr>
      <vt:lpstr>Byte Oriented: Sentinel Approach</vt:lpstr>
      <vt:lpstr>Byte Oriented: Byte Counting</vt:lpstr>
      <vt:lpstr>Bit Oriented: Bit Stuffing</vt:lpstr>
      <vt:lpstr>Clock-based Framing: SONET</vt:lpstr>
      <vt:lpstr>Outline</vt:lpstr>
      <vt:lpstr>Dealing with Noise</vt:lpstr>
      <vt:lpstr>Naïve Error Detection</vt:lpstr>
      <vt:lpstr>Parity Bits</vt:lpstr>
      <vt:lpstr>Two Dimensional Parity</vt:lpstr>
      <vt:lpstr>Two Dimensional Parity Examples</vt:lpstr>
      <vt:lpstr>Checksums</vt:lpstr>
      <vt:lpstr>Cyclic Redundancy Check (CRC)</vt:lpstr>
      <vt:lpstr>Outline</vt:lpstr>
      <vt:lpstr>What About Reliability?</vt:lpstr>
      <vt:lpstr>Stop and Wait</vt:lpstr>
      <vt:lpstr>Sliding Window</vt:lpstr>
      <vt:lpstr>Should We Error Check in the Data Link?</vt:lpstr>
      <vt:lpstr>Outline</vt:lpstr>
      <vt:lpstr>What is Media Access?</vt:lpstr>
      <vt:lpstr>Strategies for Media Access</vt:lpstr>
      <vt:lpstr>Contention MAC Goals</vt:lpstr>
      <vt:lpstr>Contention Protocol Evolution</vt:lpstr>
      <vt:lpstr>ALOHA</vt:lpstr>
      <vt:lpstr>Tradeoffs vs. TDMA</vt:lpstr>
      <vt:lpstr>Slotted ALOHA</vt:lpstr>
      <vt:lpstr>Outline</vt:lpstr>
      <vt:lpstr>Broadcast Ethernet</vt:lpstr>
      <vt:lpstr>802.3 Ethernet</vt:lpstr>
      <vt:lpstr>CSMA/CD</vt:lpstr>
      <vt:lpstr>CSMA/CD Collisions</vt:lpstr>
      <vt:lpstr>Exponential Backoff</vt:lpstr>
      <vt:lpstr>Minimum Packet Sizes &amp; Cable Length</vt:lpstr>
      <vt:lpstr>Exercise</vt:lpstr>
      <vt:lpstr>Minimum Packet Sizes</vt:lpstr>
      <vt:lpstr>Cable Length Examples</vt:lpstr>
      <vt:lpstr>Exponential Backoff, Revisited</vt:lpstr>
      <vt:lpstr>Maximum Packet Size</vt:lpstr>
      <vt:lpstr>Long Live Ethernet</vt:lpstr>
      <vt:lpstr>Outline</vt:lpstr>
      <vt:lpstr>802.3 vs. Wireless</vt:lpstr>
      <vt:lpstr>Hidden Terminal Problem</vt:lpstr>
      <vt:lpstr>Exposed Terminal Problem</vt:lpstr>
      <vt:lpstr>Reachability in Wireless</vt:lpstr>
      <vt:lpstr>MACA</vt:lpstr>
      <vt:lpstr>Collisions in MACA</vt:lpstr>
      <vt:lpstr>802.11b</vt:lpstr>
      <vt:lpstr>802.11a/g</vt:lpstr>
      <vt:lpstr>802.11n/ac/ax</vt:lpstr>
      <vt:lpstr>802.11 Media Access (Start here!)</vt:lpstr>
      <vt:lpstr>802.11 DCF Example</vt:lpstr>
      <vt:lpstr>801.11 is Complicated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Choffnes, David</cp:lastModifiedBy>
  <cp:revision>992</cp:revision>
  <cp:lastPrinted>2012-08-22T04:00:45Z</cp:lastPrinted>
  <dcterms:created xsi:type="dcterms:W3CDTF">2012-01-03T02:22:46Z</dcterms:created>
  <dcterms:modified xsi:type="dcterms:W3CDTF">2022-09-27T12:55:29Z</dcterms:modified>
</cp:coreProperties>
</file>