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43"/>
  </p:notesMasterIdLst>
  <p:handoutMasterIdLst>
    <p:handoutMasterId r:id="rId44"/>
  </p:handout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22" r:id="rId25"/>
    <p:sldId id="411" r:id="rId26"/>
    <p:sldId id="412" r:id="rId27"/>
    <p:sldId id="423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4" r:id="rId36"/>
    <p:sldId id="420" r:id="rId37"/>
    <p:sldId id="421" r:id="rId38"/>
    <p:sldId id="425" r:id="rId39"/>
    <p:sldId id="430" r:id="rId40"/>
    <p:sldId id="426" r:id="rId41"/>
    <p:sldId id="427" r:id="rId42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22"/>
            <p14:sldId id="411"/>
            <p14:sldId id="412"/>
            <p14:sldId id="423"/>
            <p14:sldId id="413"/>
            <p14:sldId id="414"/>
            <p14:sldId id="415"/>
            <p14:sldId id="416"/>
            <p14:sldId id="417"/>
            <p14:sldId id="418"/>
            <p14:sldId id="419"/>
            <p14:sldId id="424"/>
            <p14:sldId id="420"/>
            <p14:sldId id="421"/>
            <p14:sldId id="425"/>
            <p14:sldId id="430"/>
            <p14:sldId id="426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 autoAdjust="0"/>
    <p:restoredTop sz="89660" autoAdjust="0"/>
  </p:normalViewPr>
  <p:slideViewPr>
    <p:cSldViewPr snapToGrid="0">
      <p:cViewPr varScale="1">
        <p:scale>
          <a:sx n="152" d="100"/>
          <a:sy n="152" d="100"/>
        </p:scale>
        <p:origin x="8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8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t">
            <a:normAutofit/>
          </a:bodyPr>
          <a:lstStyle>
            <a:lvl1pPr algn="l" fontAlgn="t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0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7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5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4"/>
            <a:ext cx="5800725" cy="4318065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041400"/>
            <a:ext cx="8668511" cy="3594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3713" y="4992625"/>
            <a:ext cx="984019" cy="153491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6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5"/>
            <a:ext cx="7543800" cy="614126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95135"/>
            <a:ext cx="7543800" cy="2801962"/>
          </a:xfrm>
        </p:spPr>
        <p:txBody>
          <a:bodyPr lIns="91440" rIns="91440" anchor="t" anchorCtr="0">
            <a:normAutofit/>
          </a:bodyPr>
          <a:lstStyle>
            <a:lvl1pPr marL="0" indent="0">
              <a:buFont typeface="Wingdings" pitchFamily="2" charset="2"/>
              <a:buNone/>
              <a:defRPr sz="2800" cap="none" spc="150" baseline="0">
                <a:solidFill>
                  <a:schemeClr val="tx2"/>
                </a:solidFill>
                <a:latin typeface="+mj-lt"/>
              </a:defRPr>
            </a:lvl1pPr>
            <a:lvl2pPr marL="628650" indent="-285750">
              <a:buFont typeface="Wingdings" pitchFamily="2" charset="2"/>
              <a:buChar char="q"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	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22960" y="128923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63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3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9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2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548640"/>
            <a:ext cx="5009393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9520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4430268"/>
            <a:ext cx="758952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0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020056"/>
            <a:ext cx="9144001" cy="123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608" y="214954"/>
            <a:ext cx="8668512" cy="551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9" y="1041400"/>
            <a:ext cx="8668511" cy="35946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7102" y="5019691"/>
            <a:ext cx="984019" cy="98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9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Arial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.AppleSystemUIFont" charset="0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CS 4700 / CS 5700</a:t>
            </a:r>
            <a:br>
              <a:rPr lang="en-US" sz="4500" dirty="0"/>
            </a:br>
            <a:r>
              <a:rPr lang="en-US" sz="3675" dirty="0"/>
              <a:t>Network Fundamentals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Lecture 3: Internet Architecture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(Layer cake and an hourglass)</a:t>
            </a:r>
          </a:p>
          <a:p>
            <a:pPr algn="r"/>
            <a:r>
              <a:rPr lang="en-US" sz="1600"/>
              <a:t>Revised 2/02/21</a:t>
            </a:r>
            <a:endParaRPr lang="en-US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57349" y="2622176"/>
            <a:ext cx="4997088" cy="1600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Layer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58981" y="1041400"/>
            <a:ext cx="4404859" cy="3594608"/>
          </a:xfrm>
        </p:spPr>
        <p:txBody>
          <a:bodyPr anchor="ctr"/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What does this layer </a:t>
            </a:r>
            <a:r>
              <a:rPr lang="en-US" dirty="0">
                <a:solidFill>
                  <a:schemeClr val="accent1"/>
                </a:solidFill>
              </a:rPr>
              <a:t>do</a:t>
            </a:r>
            <a:r>
              <a:rPr lang="en-US" dirty="0"/>
              <a:t>?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How do you </a:t>
            </a:r>
            <a:r>
              <a:rPr lang="en-US" dirty="0">
                <a:solidFill>
                  <a:schemeClr val="accent1"/>
                </a:solidFill>
              </a:rPr>
              <a:t>access</a:t>
            </a:r>
            <a:r>
              <a:rPr lang="en-US" dirty="0"/>
              <a:t> this layer?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How is this layer </a:t>
            </a:r>
            <a:r>
              <a:rPr lang="en-US" dirty="0">
                <a:solidFill>
                  <a:schemeClr val="accent1"/>
                </a:solidFill>
              </a:rPr>
              <a:t>implemented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1369" y="1566102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0802" y="1566102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2939" y="1997718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2270" y="199771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3037" y="2427601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2369" y="242760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3037" y="2857484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52369" y="285748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3037" y="3287367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2369" y="32873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3037" y="3720667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52369" y="37206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3136" y="4150550"/>
            <a:ext cx="1702470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52467" y="415055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56798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Physical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40342" y="1041400"/>
            <a:ext cx="4223498" cy="359460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Move information between two systems connected by a physical link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Specifies how to send one</a:t>
            </a:r>
            <a:r>
              <a:rPr lang="en-US" dirty="0">
                <a:solidFill>
                  <a:schemeClr val="accent1"/>
                </a:solidFill>
              </a:rPr>
              <a:t> bit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Encoding scheme for one bit</a:t>
            </a:r>
          </a:p>
          <a:p>
            <a:pPr lvl="1"/>
            <a:r>
              <a:rPr lang="en-US" dirty="0"/>
              <a:t>Voltage levels</a:t>
            </a:r>
          </a:p>
          <a:p>
            <a:pPr lvl="1"/>
            <a:r>
              <a:rPr lang="en-US" dirty="0"/>
              <a:t>Timing of signals</a:t>
            </a:r>
          </a:p>
          <a:p>
            <a:r>
              <a:rPr lang="en-US" dirty="0"/>
              <a:t>Examples: coaxial cable, fiber optics, radio frequency transmitters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1369" y="1566102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0802" y="1566102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2939" y="1997718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2270" y="199771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3037" y="2427601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2369" y="242760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3037" y="2857484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52369" y="285748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3037" y="3287367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2369" y="32873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3037" y="3720667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52369" y="37206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3136" y="4150550"/>
            <a:ext cx="1702470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52467" y="415055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3077569" y="1381836"/>
            <a:ext cx="419669" cy="3490415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5336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Link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40342" y="1041400"/>
            <a:ext cx="4223498" cy="359460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Data framing: boundaries between packets</a:t>
            </a:r>
          </a:p>
          <a:p>
            <a:pPr lvl="1"/>
            <a:r>
              <a:rPr lang="en-US" dirty="0"/>
              <a:t>Media access control (MAC)</a:t>
            </a:r>
          </a:p>
          <a:p>
            <a:pPr lvl="1"/>
            <a:r>
              <a:rPr lang="en-US" dirty="0"/>
              <a:t>Per-hop reliability and flow-control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one </a:t>
            </a:r>
            <a:r>
              <a:rPr lang="en-US" dirty="0">
                <a:solidFill>
                  <a:schemeClr val="accent1"/>
                </a:solidFill>
              </a:rPr>
              <a:t>packet</a:t>
            </a:r>
            <a:r>
              <a:rPr lang="en-US" dirty="0"/>
              <a:t> between two hosts connected to the </a:t>
            </a:r>
            <a:r>
              <a:rPr lang="en-US" dirty="0">
                <a:solidFill>
                  <a:schemeClr val="accent1"/>
                </a:solidFill>
              </a:rPr>
              <a:t>same</a:t>
            </a:r>
            <a:r>
              <a:rPr lang="en-US" dirty="0"/>
              <a:t> media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Physical addressing (e.g. MAC address)</a:t>
            </a:r>
          </a:p>
          <a:p>
            <a:r>
              <a:rPr lang="en-US" dirty="0"/>
              <a:t>Examples: Ethernet, </a:t>
            </a:r>
            <a:r>
              <a:rPr lang="en-US" dirty="0" err="1"/>
              <a:t>Wifi</a:t>
            </a:r>
            <a:r>
              <a:rPr lang="en-US" dirty="0"/>
              <a:t>, DOCSIS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1369" y="1566102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0802" y="1566102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2939" y="1997718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2270" y="199771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3037" y="2427601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2369" y="242760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3037" y="2857484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52369" y="285748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3037" y="3287367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2369" y="32873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3037" y="3720667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52369" y="37206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3136" y="4150550"/>
            <a:ext cx="1702470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52467" y="415055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3077569" y="1381836"/>
            <a:ext cx="419669" cy="3490415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99201" y="1041400"/>
            <a:ext cx="4264638" cy="359460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Deliver packets across the network</a:t>
            </a:r>
          </a:p>
          <a:p>
            <a:pPr lvl="1"/>
            <a:r>
              <a:rPr lang="en-US" dirty="0"/>
              <a:t>Handle fragmentation/reassembly</a:t>
            </a:r>
          </a:p>
          <a:p>
            <a:pPr lvl="1"/>
            <a:r>
              <a:rPr lang="en-US" dirty="0"/>
              <a:t>Packet scheduling</a:t>
            </a:r>
          </a:p>
          <a:p>
            <a:pPr lvl="1"/>
            <a:r>
              <a:rPr lang="en-US" dirty="0"/>
              <a:t>Buffer management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one packet to a specific destination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Define globally unique addresses</a:t>
            </a:r>
          </a:p>
          <a:p>
            <a:pPr lvl="1"/>
            <a:r>
              <a:rPr lang="en-US" dirty="0"/>
              <a:t>Maintain routing tables</a:t>
            </a:r>
          </a:p>
          <a:p>
            <a:r>
              <a:rPr lang="en-US" dirty="0"/>
              <a:t>Example: Internet Protocol (IP), 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1369" y="1566102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0802" y="1566102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2939" y="1997718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2270" y="199771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3037" y="2427601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2369" y="242760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3037" y="2857484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52369" y="285748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3037" y="3287367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2369" y="32873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3037" y="3720667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52369" y="37206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3136" y="4150550"/>
            <a:ext cx="1702470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52467" y="415055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3077569" y="1381836"/>
            <a:ext cx="419669" cy="3490415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Transport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51289" y="1041400"/>
            <a:ext cx="4112551" cy="359460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Multiplexing/</a:t>
            </a:r>
            <a:r>
              <a:rPr lang="en-US" dirty="0" err="1"/>
              <a:t>demultiplexing</a:t>
            </a:r>
            <a:endParaRPr lang="en-US" dirty="0"/>
          </a:p>
          <a:p>
            <a:pPr lvl="1"/>
            <a:r>
              <a:rPr lang="en-US" dirty="0"/>
              <a:t>Congestion control</a:t>
            </a:r>
          </a:p>
          <a:p>
            <a:pPr lvl="1"/>
            <a:r>
              <a:rPr lang="en-US" dirty="0"/>
              <a:t>Reliable, in-order delivery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message to a destination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Port numbers</a:t>
            </a:r>
          </a:p>
          <a:p>
            <a:pPr lvl="1"/>
            <a:r>
              <a:rPr lang="en-US" dirty="0"/>
              <a:t>Reliability/error correction</a:t>
            </a:r>
          </a:p>
          <a:p>
            <a:pPr lvl="1"/>
            <a:r>
              <a:rPr lang="en-US" dirty="0"/>
              <a:t>Flow-control information</a:t>
            </a:r>
          </a:p>
          <a:p>
            <a:r>
              <a:rPr lang="en-US" dirty="0"/>
              <a:t>Examples: UDP, TCP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1369" y="1566102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0802" y="1566102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2939" y="1997718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2270" y="199771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3037" y="2427601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2369" y="242760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3037" y="2857484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52369" y="285748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3037" y="3287367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2369" y="32873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3037" y="3720667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52369" y="37206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3136" y="4150550"/>
            <a:ext cx="1702470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52467" y="415055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3077569" y="1381836"/>
            <a:ext cx="419669" cy="3490415"/>
          </a:xfrm>
          <a:prstGeom prst="leftBrace">
            <a:avLst>
              <a:gd name="adj1" fmla="val 8333"/>
              <a:gd name="adj2" fmla="val 4895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Session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40342" y="1041400"/>
            <a:ext cx="4223498" cy="3594608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Access management</a:t>
            </a:r>
          </a:p>
          <a:p>
            <a:pPr lvl="1"/>
            <a:r>
              <a:rPr lang="en-US" dirty="0"/>
              <a:t>Synchronization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It depends…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Token management</a:t>
            </a:r>
          </a:p>
          <a:p>
            <a:pPr lvl="1"/>
            <a:r>
              <a:rPr lang="en-US" dirty="0"/>
              <a:t>Insert checkpoints</a:t>
            </a:r>
          </a:p>
          <a:p>
            <a:r>
              <a:rPr lang="en-US" dirty="0"/>
              <a:t>Examples: </a:t>
            </a:r>
            <a:r>
              <a:rPr lang="en-US" dirty="0">
                <a:solidFill>
                  <a:schemeClr val="accent1"/>
                </a:solidFill>
              </a:rPr>
              <a:t>none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1369" y="1566102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0802" y="1566102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2939" y="1997718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2270" y="199771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3037" y="2427601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2369" y="242760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3037" y="2857484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52369" y="285748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3037" y="3287367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2369" y="32873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3037" y="3720667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52369" y="37206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3136" y="4150550"/>
            <a:ext cx="1702470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52467" y="415055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3077569" y="1381836"/>
            <a:ext cx="419669" cy="3490415"/>
          </a:xfrm>
          <a:prstGeom prst="leftBrace">
            <a:avLst>
              <a:gd name="adj1" fmla="val 8333"/>
              <a:gd name="adj2" fmla="val 369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99201" y="1041400"/>
            <a:ext cx="4264638" cy="359460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Convert data between different representations</a:t>
            </a:r>
          </a:p>
          <a:p>
            <a:pPr lvl="1"/>
            <a:r>
              <a:rPr lang="en-US" dirty="0"/>
              <a:t>E.g. big endian to little endian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Ascii</a:t>
            </a:r>
            <a:r>
              <a:rPr lang="en-US" dirty="0"/>
              <a:t> to Unicode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It depends…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Define data formats</a:t>
            </a:r>
          </a:p>
          <a:p>
            <a:pPr lvl="1"/>
            <a:r>
              <a:rPr lang="en-US" dirty="0"/>
              <a:t>Apply transformation rules</a:t>
            </a:r>
          </a:p>
          <a:p>
            <a:r>
              <a:rPr lang="en-US" dirty="0"/>
              <a:t>Examples: </a:t>
            </a:r>
            <a:r>
              <a:rPr lang="en-US" dirty="0">
                <a:solidFill>
                  <a:schemeClr val="accent1"/>
                </a:solidFill>
              </a:rPr>
              <a:t>none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1369" y="1566102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0802" y="1566102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2939" y="1997718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2270" y="199771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3037" y="2427601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2369" y="242760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3037" y="2857484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52369" y="285748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3037" y="3287367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2369" y="32873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3037" y="3720667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52369" y="37206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3136" y="4150550"/>
            <a:ext cx="1702470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52467" y="415055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3077569" y="1381836"/>
            <a:ext cx="419669" cy="3490415"/>
          </a:xfrm>
          <a:prstGeom prst="leftBrace">
            <a:avLst>
              <a:gd name="adj1" fmla="val 8333"/>
              <a:gd name="adj2" fmla="val 240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51289" y="1041400"/>
            <a:ext cx="4112551" cy="3594608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Whatever you want :)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Whatever you want :D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Whatever you want ;)</a:t>
            </a:r>
          </a:p>
          <a:p>
            <a:r>
              <a:rPr lang="en-US" dirty="0"/>
              <a:t>Examples: turn on your smartphone and look at the list of apps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1369" y="1566102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0802" y="1566102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2939" y="1997718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2270" y="199771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3037" y="2427601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2369" y="242760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3037" y="2857484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52369" y="285748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3037" y="3287367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2369" y="32873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3037" y="3720667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52369" y="37206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3136" y="4150550"/>
            <a:ext cx="1702470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52467" y="415055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3077569" y="1381836"/>
            <a:ext cx="419669" cy="3490415"/>
          </a:xfrm>
          <a:prstGeom prst="leftBrace">
            <a:avLst>
              <a:gd name="adj1" fmla="val 8333"/>
              <a:gd name="adj2" fmla="val 114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Encapsulation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How does data move through the layers?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80916" y="1852695"/>
            <a:ext cx="1702274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68583" y="1852695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0720" y="2284311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60051" y="228431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780818" y="2714194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60150" y="271419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0818" y="3144077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760150" y="314407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0818" y="3573960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60150" y="357396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0818" y="4007260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760150" y="400726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80917" y="4437143"/>
            <a:ext cx="1702470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60248" y="4437143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536734" y="1854429"/>
            <a:ext cx="847912" cy="429883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320124" y="2284311"/>
            <a:ext cx="206375" cy="429883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106050" y="2714193"/>
            <a:ext cx="206375" cy="42988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899734" y="3144076"/>
            <a:ext cx="206375" cy="42988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694128" y="3573959"/>
            <a:ext cx="206375" cy="42988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484497" y="4007260"/>
            <a:ext cx="206375" cy="42988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278122" y="4437143"/>
            <a:ext cx="206375" cy="42988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384645" y="4437142"/>
            <a:ext cx="206375" cy="42988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847721" y="4435551"/>
            <a:ext cx="847912" cy="429883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631111" y="4435551"/>
            <a:ext cx="206375" cy="429883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417037" y="4435551"/>
            <a:ext cx="206375" cy="42988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210663" y="4437229"/>
            <a:ext cx="206375" cy="42988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001858" y="4442337"/>
            <a:ext cx="206375" cy="42988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795484" y="4442337"/>
            <a:ext cx="206375" cy="42988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593701" y="4442337"/>
            <a:ext cx="206375" cy="42988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7714446" y="4435551"/>
            <a:ext cx="206375" cy="42988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13E-6 -0.00579 L 3.7513E-6 0.0791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13E-6 0.07914 L 3.7513E-6 0.16153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475E-6 0.16385 L 4.08475E-6 0.24694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13E-6 0.41912 L 3.7513E-6 0.49711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029E-6 0.33186 L 3.23029E-6 0.4135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475E-6 0.24694 L 4.08475E-6 0.33164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0681E-7 0.16385 L -7.60681E-7 0.24647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389E-6 0.07915 L 4.39389E-6 0.16385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695E-7 -3.36959E-6 L 5.62695E-7 0.07915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01295E-7 L 3.61111E-6 -0.09181 " pathEditMode="relative" rAng="0" ptsTypes="AA">
                                      <p:cBhvr>
                                        <p:cTn id="1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01 L 2.22222E-6 -0.09089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17 L -0.00156 -0.09135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16 L -3.05556E-6 -0.09366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624 L 2.5E-6 -0.09367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056E-6 L 1.94444E-6 -0.09181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7401 L 3.61111E-6 -0.16767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7586 L 2.22222E-6 -0.1679 " pathEditMode="relative" rAng="0" ptsTypes="AA">
                                      <p:cBhvr>
                                        <p:cTn id="1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7447 L -0.00035 -0.17021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678 L -3.05556E-6 -0.17067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791 L 2.5E-6 -0.17322 " pathEditMode="relative" rAng="0" ptsTypes="AA">
                                      <p:cBhvr>
                                        <p:cTn id="19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079 L 3.61111E-6 -0.25093 " pathEditMode="relative" rAng="0" ptsTypes="AA">
                                      <p:cBhvr>
                                        <p:cTn id="20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5148 L -0.00035 -0.25324 " pathEditMode="relative" rAng="0" ptsTypes="AA">
                                      <p:cBhvr>
                                        <p:cTn id="20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8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5564 L 2.22222E-6 -0.2537 " pathEditMode="relative" rAng="0" ptsTypes="AA">
                                      <p:cBhvr>
                                        <p:cTn id="2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5819 L -3.05556E-6 -0.25208 " pathEditMode="relative" rAng="0" ptsTypes="AA">
                                      <p:cBhvr>
                                        <p:cTn id="2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3566 L 3.61111E-6 -0.32748 " pathEditMode="relative" rAng="0" ptsTypes="AA">
                                      <p:cBhvr>
                                        <p:cTn id="2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05 L 2.22222E-6 -0.33094 " pathEditMode="relative" rAng="0" ptsTypes="AA">
                                      <p:cBhvr>
                                        <p:cTn id="2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28 L 2.22222E-6 -0.33118 " pathEditMode="relative" rAng="0" ptsTypes="AA">
                                      <p:cBhvr>
                                        <p:cTn id="2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1406 L 3.61111E-6 -0.41212 " pathEditMode="relative" rAng="0" ptsTypes="AA">
                                      <p:cBhvr>
                                        <p:cTn id="2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90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31846 L 2.22222E-6 -0.41235 " pathEditMode="relative" rAng="0" ptsTypes="AA">
                                      <p:cBhvr>
                                        <p:cTn id="2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0379 L 3.61111E-6 -0.49954 " pathEditMode="relative" rAng="0" ptsTypes="AA">
                                      <p:cBhvr>
                                        <p:cTn id="2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Life Analogy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6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9" y="2784149"/>
            <a:ext cx="828924" cy="828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0ph3r\Documents\CS 4700\assets\User Coat Blu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91" y="1525499"/>
            <a:ext cx="828924" cy="828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0ph3r\Documents\CS 4700\assets\User Coat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68" y="1525499"/>
            <a:ext cx="828924" cy="828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0ph3r\Documents\CS 4700\assets\Edit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8" y="1837604"/>
            <a:ext cx="828924" cy="828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0ph3r\Documents\CS 4700\assets\Document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25" y="1837604"/>
            <a:ext cx="828924" cy="828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26" y="2784149"/>
            <a:ext cx="828924" cy="828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0ph3r\Documents\CS 4700\assets\Mail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70" y="3675822"/>
            <a:ext cx="1177901" cy="117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0ph3r\Documents\CS 4700\assets\mail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53" y="3675822"/>
            <a:ext cx="1121870" cy="1121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0ph3r\Documents\CS 4700\assets\USP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09" y="3507059"/>
            <a:ext cx="1806301" cy="1290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9256" y="4730891"/>
            <a:ext cx="147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Postal Service</a:t>
            </a:r>
          </a:p>
        </p:txBody>
      </p:sp>
      <p:sp>
        <p:nvSpPr>
          <p:cNvPr id="15" name="Freeform 14"/>
          <p:cNvSpPr/>
          <p:nvPr/>
        </p:nvSpPr>
        <p:spPr>
          <a:xfrm>
            <a:off x="2306058" y="2354424"/>
            <a:ext cx="4882668" cy="2111519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/>
          <p:cNvGrpSpPr/>
          <p:nvPr/>
        </p:nvGrpSpPr>
        <p:grpSpPr>
          <a:xfrm flipH="1">
            <a:off x="2799063" y="1750327"/>
            <a:ext cx="2100483" cy="768338"/>
            <a:chOff x="1219200" y="4720928"/>
            <a:chExt cx="5181605" cy="1414755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0" y="4750689"/>
              <a:ext cx="5181600" cy="1384994"/>
            </a:xfrm>
            <a:prstGeom prst="wedgeRectCallout">
              <a:avLst>
                <a:gd name="adj1" fmla="val 58708"/>
                <a:gd name="adj2" fmla="val 118210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5" y="4720928"/>
              <a:ext cx="5181600" cy="136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Label contains routing info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4429125" y="1793081"/>
            <a:ext cx="1623015" cy="459170"/>
            <a:chOff x="1219200" y="4876799"/>
            <a:chExt cx="518160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01999"/>
                <a:gd name="adj2" fmla="val 264611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3" y="4876799"/>
              <a:ext cx="5181602" cy="125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Un-packing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3758568" y="2569380"/>
            <a:ext cx="2199320" cy="738664"/>
            <a:chOff x="1219200" y="4876799"/>
            <a:chExt cx="5181605" cy="1429674"/>
          </a:xfrm>
        </p:grpSpPr>
        <p:sp>
          <p:nvSpPr>
            <p:cNvPr id="23" name="Rectangular Callout 2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345"/>
                <a:gd name="adj2" fmla="val 92456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5" y="4876799"/>
              <a:ext cx="5181600" cy="142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Doesn’t know contents of letter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4979194" y="594601"/>
            <a:ext cx="2856789" cy="738664"/>
            <a:chOff x="1219200" y="4876799"/>
            <a:chExt cx="5181605" cy="1429674"/>
          </a:xfrm>
        </p:grpSpPr>
        <p:sp>
          <p:nvSpPr>
            <p:cNvPr id="26" name="Rectangular Callout 2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8211"/>
                <a:gd name="adj2" fmla="val 89595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4" y="4876799"/>
              <a:ext cx="5181601" cy="142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Doesn’t know how the Postal network 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Organizing Network Functionality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Networks are built from many components</a:t>
            </a:r>
          </a:p>
          <a:p>
            <a:pPr lvl="1"/>
            <a:r>
              <a:rPr lang="en-US" dirty="0"/>
              <a:t>Networking technologies</a:t>
            </a:r>
          </a:p>
          <a:p>
            <a:pPr lvl="2"/>
            <a:r>
              <a:rPr lang="en-US" dirty="0"/>
              <a:t>Ethernet, </a:t>
            </a:r>
            <a:r>
              <a:rPr lang="en-US" dirty="0" err="1"/>
              <a:t>Wifi</a:t>
            </a:r>
            <a:r>
              <a:rPr lang="en-US" dirty="0"/>
              <a:t>, Bluetooth, Fiber Optic, Cable Modem, DSL</a:t>
            </a:r>
          </a:p>
          <a:p>
            <a:pPr lvl="1"/>
            <a:r>
              <a:rPr lang="en-US" dirty="0"/>
              <a:t>Network styles</a:t>
            </a:r>
          </a:p>
          <a:p>
            <a:pPr lvl="2"/>
            <a:r>
              <a:rPr lang="en-US" dirty="0"/>
              <a:t>Circuit switch, packet switch</a:t>
            </a:r>
          </a:p>
          <a:p>
            <a:pPr lvl="2"/>
            <a:r>
              <a:rPr lang="en-US" dirty="0"/>
              <a:t>Wired, Wireless, Optical, Satellite</a:t>
            </a:r>
          </a:p>
          <a:p>
            <a:pPr lvl="1"/>
            <a:r>
              <a:rPr lang="en-US" dirty="0"/>
              <a:t>Applications</a:t>
            </a:r>
          </a:p>
          <a:p>
            <a:pPr lvl="2"/>
            <a:r>
              <a:rPr lang="en-US" dirty="0"/>
              <a:t>Email, Web (HTTP), FTP, </a:t>
            </a:r>
            <a:r>
              <a:rPr lang="en-US" dirty="0" err="1"/>
              <a:t>BitTorrent</a:t>
            </a:r>
            <a:r>
              <a:rPr lang="en-US" dirty="0"/>
              <a:t>, VoIP</a:t>
            </a:r>
          </a:p>
          <a:p>
            <a:pPr marL="514350" lvl="2" indent="0">
              <a:buNone/>
            </a:pPr>
            <a:endParaRPr lang="en-US" dirty="0"/>
          </a:p>
          <a:p>
            <a:r>
              <a:rPr lang="en-US" dirty="0"/>
              <a:t>How do we make all this stuff work together?!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Stack in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87805" y="3421670"/>
            <a:ext cx="295815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87805" y="2964464"/>
            <a:ext cx="2958155" cy="5621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2117" y="1893646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01550" y="1893646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3687" y="2325262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93018" y="2325262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13785" y="2755145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93116" y="2755145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13785" y="3185028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93116" y="318502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13785" y="3614910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93116" y="361491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13785" y="4048211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293116" y="404821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13883" y="4478094"/>
            <a:ext cx="1702470" cy="429883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93214" y="447809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20905" y="3618328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700237" y="361832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20905" y="4051629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700237" y="4051629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21004" y="4481511"/>
            <a:ext cx="851137" cy="429883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6126227" y="1893645"/>
            <a:ext cx="170247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126424" y="1893645"/>
            <a:ext cx="1661329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26227" y="2325261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105559" y="232526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6326" y="2755144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105657" y="275514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26326" y="3185027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105657" y="318502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26326" y="3614910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105657" y="361491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26326" y="4048210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105657" y="404821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26424" y="4478093"/>
            <a:ext cx="1702470" cy="429883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105755" y="4478093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1598338" y="1486769"/>
            <a:ext cx="1071350" cy="4068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75" dirty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4036465" y="1508929"/>
            <a:ext cx="1071350" cy="4068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75" dirty="0"/>
              <a:t>Switch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6446002" y="1486769"/>
            <a:ext cx="1071350" cy="4068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75" dirty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69793" y="4481511"/>
            <a:ext cx="851137" cy="429883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/>
        </p:nvSpPr>
        <p:spPr>
          <a:xfrm>
            <a:off x="3720905" y="4474675"/>
            <a:ext cx="1702471" cy="4298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731144" y="4474675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077569" y="4266569"/>
            <a:ext cx="58344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74455" y="4266569"/>
            <a:ext cx="58344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77569" y="3833269"/>
            <a:ext cx="58344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74455" y="3833269"/>
            <a:ext cx="58344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1334362" y="274961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Video Client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334362" y="3179493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6146903" y="274961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Video Server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6146903" y="3179493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1303647" y="275984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FTP Client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303647" y="318973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303647" y="361961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303647" y="405291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3710767" y="362303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3720908" y="4056332"/>
            <a:ext cx="165108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6116188" y="275984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FTP Server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6116188" y="318973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6116188" y="3619613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6116188" y="4052913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1303651" y="405502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3720912" y="4058446"/>
            <a:ext cx="165108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6116191" y="405502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802.11n</a:t>
            </a:r>
          </a:p>
        </p:txBody>
      </p:sp>
    </p:spTree>
    <p:extLst>
      <p:ext uri="{BB962C8B-B14F-4D97-AF65-F5344CB8AC3E}">
        <p14:creationId xmlns:p14="http://schemas.microsoft.com/office/powerpoint/2010/main" val="2426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6809E-6 L -4.44444E-6 0.1644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6809E-6 L -3.05556E-6 0.1623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1" grpId="0"/>
      <p:bldP spid="12" grpId="0" animBg="1"/>
      <p:bldP spid="13" grpId="0"/>
      <p:bldP spid="15" grpId="0"/>
      <p:bldP spid="17" grpId="0"/>
      <p:bldP spid="19" grpId="0"/>
      <p:bldP spid="20" grpId="0" animBg="1"/>
      <p:bldP spid="21" grpId="0"/>
      <p:bldP spid="23" grpId="0"/>
      <p:bldP spid="25" grpId="0"/>
      <p:bldP spid="26" grpId="0" animBg="1"/>
      <p:bldP spid="27" grpId="0" animBg="1"/>
      <p:bldP spid="28" grpId="0"/>
      <p:bldP spid="28" grpId="1"/>
      <p:bldP spid="29" grpId="0" animBg="1"/>
      <p:bldP spid="30" grpId="0"/>
      <p:bldP spid="31" grpId="0" animBg="1"/>
      <p:bldP spid="32" grpId="0"/>
      <p:bldP spid="34" grpId="0"/>
      <p:bldP spid="36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65" grpId="0"/>
      <p:bldP spid="66" grpId="0"/>
      <p:bldP spid="72" grpId="0"/>
      <p:bldP spid="73" grpId="0"/>
      <p:bldP spid="78" grpId="0"/>
      <p:bldP spid="78" grpId="1"/>
      <p:bldP spid="79" grpId="0"/>
      <p:bldP spid="79" grpId="1"/>
      <p:bldP spid="80" grpId="0"/>
      <p:bldP spid="81" grpId="0"/>
      <p:bldP spid="81" grpId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7" grpId="0"/>
      <p:bldP spid="87" grpId="1"/>
      <p:bldP spid="88" grpId="0"/>
      <p:bldP spid="89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7178811" y="1525117"/>
            <a:ext cx="0" cy="289152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Encapsulation, Revisited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60426" y="1248749"/>
            <a:ext cx="848939" cy="55273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752230" y="1977150"/>
            <a:ext cx="853163" cy="55273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52230" y="3082610"/>
            <a:ext cx="853163" cy="55273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52230" y="4140277"/>
            <a:ext cx="853163" cy="55273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76841" y="1248747"/>
            <a:ext cx="983415" cy="55273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062759" y="1977148"/>
            <a:ext cx="914082" cy="55273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67228" y="3082607"/>
            <a:ext cx="795531" cy="55273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399241" y="4140277"/>
            <a:ext cx="867988" cy="55273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Ethernet Header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702397" y="4140279"/>
            <a:ext cx="865590" cy="55273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Ethernet Trailer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965720" y="1248747"/>
            <a:ext cx="722675" cy="55273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976841" y="1977150"/>
            <a:ext cx="983415" cy="55273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965720" y="1977150"/>
            <a:ext cx="722675" cy="55273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062759" y="3082607"/>
            <a:ext cx="914082" cy="55273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976841" y="3082610"/>
            <a:ext cx="983415" cy="55273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965720" y="3082610"/>
            <a:ext cx="722675" cy="55273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267228" y="4140277"/>
            <a:ext cx="795531" cy="55273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062759" y="4140277"/>
            <a:ext cx="914082" cy="55273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976841" y="4140279"/>
            <a:ext cx="983415" cy="55273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965720" y="4140279"/>
            <a:ext cx="722675" cy="55273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sz="1500" dirty="0">
                <a:solidFill>
                  <a:schemeClr val="bg1"/>
                </a:solidFill>
              </a:rPr>
              <a:t>Web Page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62760" y="2732961"/>
            <a:ext cx="2639638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11432" y="2561477"/>
            <a:ext cx="141372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267229" y="3829759"/>
            <a:ext cx="3435169" cy="164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30595" y="3658275"/>
            <a:ext cx="1329146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IP Datagram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399240" y="4888240"/>
            <a:ext cx="5168747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28427" y="4716755"/>
            <a:ext cx="1645963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Ethernet Frame</a:t>
            </a:r>
          </a:p>
        </p:txBody>
      </p:sp>
    </p:spTree>
    <p:extLst>
      <p:ext uri="{BB962C8B-B14F-4D97-AF65-F5344CB8AC3E}">
        <p14:creationId xmlns:p14="http://schemas.microsoft.com/office/powerpoint/2010/main" val="7217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Hourglass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5509890" y="1537080"/>
            <a:ext cx="1514902" cy="326352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Left Brace 8"/>
          <p:cNvSpPr/>
          <p:nvPr/>
        </p:nvSpPr>
        <p:spPr>
          <a:xfrm rot="10800000">
            <a:off x="2168287" y="1537080"/>
            <a:ext cx="1514902" cy="326352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053987" y="4800600"/>
            <a:ext cx="5066732" cy="25589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053987" y="1281184"/>
            <a:ext cx="5066732" cy="25589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68121" y="2088107"/>
            <a:ext cx="34299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54211" y="2796086"/>
            <a:ext cx="30884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3976" y="3565478"/>
            <a:ext cx="310860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78357" y="4239335"/>
            <a:ext cx="34299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91979" y="299571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IPv4</a:t>
            </a:r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781134" y="2270677"/>
            <a:ext cx="160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TCP, UDP, ICMP</a:t>
            </a:r>
            <a:endParaRPr lang="en-US" sz="1350" dirty="0"/>
          </a:p>
        </p:txBody>
      </p:sp>
      <p:sp>
        <p:nvSpPr>
          <p:cNvPr id="20" name="TextBox 19"/>
          <p:cNvSpPr txBox="1"/>
          <p:nvPr/>
        </p:nvSpPr>
        <p:spPr>
          <a:xfrm>
            <a:off x="3046574" y="1647998"/>
            <a:ext cx="30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HTTP, FTP, RTP, IMAP, Jabber, …</a:t>
            </a:r>
            <a:endParaRPr lang="en-US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3122140" y="3725869"/>
            <a:ext cx="292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Ethernet, 802.11x, DOCSIS, …</a:t>
            </a:r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2916538" y="4362197"/>
            <a:ext cx="333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Fiber, Coax, Twisted Pair, Radio, …</a:t>
            </a:r>
            <a:endParaRPr lang="en-US" sz="1350" dirty="0"/>
          </a:p>
        </p:txBody>
      </p:sp>
      <p:sp>
        <p:nvSpPr>
          <p:cNvPr id="32" name="Up Arrow 31"/>
          <p:cNvSpPr/>
          <p:nvPr/>
        </p:nvSpPr>
        <p:spPr>
          <a:xfrm rot="4566424">
            <a:off x="1824304" y="1572754"/>
            <a:ext cx="784754" cy="90861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Up Arrow 32"/>
          <p:cNvSpPr/>
          <p:nvPr/>
        </p:nvSpPr>
        <p:spPr>
          <a:xfrm rot="6300000">
            <a:off x="1819153" y="3849705"/>
            <a:ext cx="784754" cy="90861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Up Arrow 33"/>
          <p:cNvSpPr/>
          <p:nvPr/>
        </p:nvSpPr>
        <p:spPr>
          <a:xfrm rot="5400000">
            <a:off x="1905228" y="1989495"/>
            <a:ext cx="784754" cy="90861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Up Arrow 34"/>
          <p:cNvSpPr/>
          <p:nvPr/>
        </p:nvSpPr>
        <p:spPr>
          <a:xfrm rot="5400000">
            <a:off x="1896625" y="3457328"/>
            <a:ext cx="784754" cy="90861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Up Arrow 35"/>
          <p:cNvSpPr/>
          <p:nvPr/>
        </p:nvSpPr>
        <p:spPr>
          <a:xfrm rot="5400000">
            <a:off x="2176993" y="2725587"/>
            <a:ext cx="784754" cy="90861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0" name="Group 39"/>
          <p:cNvGrpSpPr/>
          <p:nvPr/>
        </p:nvGrpSpPr>
        <p:grpSpPr>
          <a:xfrm>
            <a:off x="1607013" y="1800650"/>
            <a:ext cx="5952142" cy="2561547"/>
            <a:chOff x="414979" y="3333624"/>
            <a:chExt cx="8263530" cy="1523216"/>
          </a:xfrm>
        </p:grpSpPr>
        <p:sp>
          <p:nvSpPr>
            <p:cNvPr id="41" name="Rectangle 4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One Internet layer means all networks interoperate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All applications function on all networks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Room for development above and below IP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But, changing IP is insanely hard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5679282" y="2625989"/>
            <a:ext cx="2250068" cy="1107806"/>
            <a:chOff x="1219200" y="4720928"/>
            <a:chExt cx="5181605" cy="1414755"/>
          </a:xfrm>
        </p:grpSpPr>
        <p:sp>
          <p:nvSpPr>
            <p:cNvPr id="38" name="Rectangular Callout 37"/>
            <p:cNvSpPr/>
            <p:nvPr/>
          </p:nvSpPr>
          <p:spPr>
            <a:xfrm>
              <a:off x="1219200" y="4750690"/>
              <a:ext cx="5181600" cy="1384993"/>
            </a:xfrm>
            <a:prstGeom prst="wedgeRectCallout">
              <a:avLst>
                <a:gd name="adj1" fmla="val 74516"/>
                <a:gd name="adj2" fmla="val -7559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9205" y="4720928"/>
              <a:ext cx="5181600" cy="1356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Think about the difficulty of deploying IPv6…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5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Orthogonal Planes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16202" y="1888422"/>
            <a:ext cx="1702274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03869" y="1888422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6005" y="2320038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95337" y="232003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16104" y="2749920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95435" y="274992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104" y="3179803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95435" y="3179803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6104" y="3609686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95435" y="3609686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6104" y="4042986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95435" y="4042986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6202" y="4472869"/>
            <a:ext cx="1702470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395533" y="4472869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6213" y="3609686"/>
            <a:ext cx="925646" cy="4298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BGP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24391" y="3609685"/>
            <a:ext cx="925646" cy="42988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RIP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39442" y="3609684"/>
            <a:ext cx="925646" cy="429883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OSPF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5933" y="3628419"/>
            <a:ext cx="16621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Control Plane</a:t>
            </a:r>
          </a:p>
        </p:txBody>
      </p:sp>
      <p:grpSp>
        <p:nvGrpSpPr>
          <p:cNvPr id="24" name="Group 23"/>
          <p:cNvGrpSpPr/>
          <p:nvPr/>
        </p:nvGrpSpPr>
        <p:grpSpPr>
          <a:xfrm flipH="1">
            <a:off x="4752382" y="2426281"/>
            <a:ext cx="1851926" cy="750016"/>
            <a:chOff x="1219200" y="4720928"/>
            <a:chExt cx="5181605" cy="1414755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48500"/>
                <a:gd name="adj2" fmla="val 114231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6" y="4720928"/>
              <a:ext cx="5181599" cy="13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Well cover this later…</a:t>
              </a:r>
            </a:p>
          </p:txBody>
        </p:sp>
      </p:grpSp>
      <p:sp>
        <p:nvSpPr>
          <p:cNvPr id="27" name="Content Placeholder 5"/>
          <p:cNvSpPr txBox="1">
            <a:spLocks/>
          </p:cNvSpPr>
          <p:nvPr/>
        </p:nvSpPr>
        <p:spPr>
          <a:xfrm>
            <a:off x="1606806" y="1234166"/>
            <a:ext cx="5907361" cy="4068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75" b="1" dirty="0"/>
              <a:t>Control plane</a:t>
            </a:r>
            <a:r>
              <a:rPr lang="en-US" sz="2175" dirty="0"/>
              <a:t>: How </a:t>
            </a:r>
            <a:r>
              <a:rPr lang="en-US" sz="2175" b="1" dirty="0"/>
              <a:t>Internet</a:t>
            </a:r>
            <a:r>
              <a:rPr lang="en-US" sz="2175" dirty="0"/>
              <a:t> </a:t>
            </a:r>
            <a:r>
              <a:rPr lang="en-US" sz="2175" b="1" dirty="0"/>
              <a:t>paths</a:t>
            </a:r>
            <a:r>
              <a:rPr lang="en-US" sz="2175" dirty="0"/>
              <a:t> are established</a:t>
            </a:r>
          </a:p>
        </p:txBody>
      </p:sp>
    </p:spTree>
    <p:extLst>
      <p:ext uri="{BB962C8B-B14F-4D97-AF65-F5344CB8AC3E}">
        <p14:creationId xmlns:p14="http://schemas.microsoft.com/office/powerpoint/2010/main" val="39256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Orthogonal Planes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15061" y="3078964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4495" y="3093075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13785" y="3530735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93116" y="3530735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13785" y="3960618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93116" y="396061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3785" y="4393918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93116" y="439391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20905" y="3964035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700237" y="3964035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20905" y="4397336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700237" y="4397336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40" name="Content Placeholder 5"/>
          <p:cNvSpPr txBox="1">
            <a:spLocks/>
          </p:cNvSpPr>
          <p:nvPr/>
        </p:nvSpPr>
        <p:spPr>
          <a:xfrm>
            <a:off x="1605394" y="2276977"/>
            <a:ext cx="1071350" cy="4068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75" dirty="0"/>
              <a:t>Host 1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4043521" y="2299137"/>
            <a:ext cx="1071350" cy="406877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75" dirty="0"/>
              <a:t>Switch(</a:t>
            </a:r>
            <a:r>
              <a:rPr lang="en-US" sz="2175" dirty="0" err="1"/>
              <a:t>es</a:t>
            </a:r>
            <a:r>
              <a:rPr lang="en-US" sz="2175" dirty="0"/>
              <a:t>)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6453058" y="2276977"/>
            <a:ext cx="1071350" cy="4068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75" dirty="0"/>
              <a:t>Host 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170692" y="3108596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6150126" y="3122707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169415" y="3560367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6148747" y="356036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169415" y="3990249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6148747" y="3990249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169415" y="4423550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148747" y="442355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83" name="Freeform 82"/>
          <p:cNvSpPr/>
          <p:nvPr/>
        </p:nvSpPr>
        <p:spPr>
          <a:xfrm>
            <a:off x="2145930" y="2808096"/>
            <a:ext cx="4882668" cy="1912056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1319389" y="1234166"/>
            <a:ext cx="6462889" cy="4068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75" b="1" dirty="0"/>
              <a:t>Data plane</a:t>
            </a:r>
            <a:r>
              <a:rPr lang="en-US" sz="2175" dirty="0"/>
              <a:t>: How data is </a:t>
            </a:r>
            <a:r>
              <a:rPr lang="en-US" sz="2175" b="1" dirty="0"/>
              <a:t>forwarded</a:t>
            </a:r>
            <a:r>
              <a:rPr lang="en-US" sz="2175" dirty="0"/>
              <a:t> over Internet paths</a:t>
            </a:r>
          </a:p>
        </p:txBody>
      </p:sp>
    </p:spTree>
    <p:extLst>
      <p:ext uri="{BB962C8B-B14F-4D97-AF65-F5344CB8AC3E}">
        <p14:creationId xmlns:p14="http://schemas.microsoft.com/office/powerpoint/2010/main" val="39795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  <p:bldP spid="16" grpId="0"/>
      <p:bldP spid="18" grpId="0"/>
      <p:bldP spid="22" grpId="0"/>
      <p:bldP spid="24" grpId="0"/>
      <p:bldP spid="40" grpId="0"/>
      <p:bldP spid="41" grpId="0"/>
      <p:bldP spid="42" grpId="0"/>
      <p:bldP spid="75" grpId="0" animBg="1"/>
      <p:bldP spid="76" grpId="0"/>
      <p:bldP spid="76" grpId="1"/>
      <p:bldP spid="78" grpId="0"/>
      <p:bldP spid="80" grpId="0"/>
      <p:bldP spid="82" grpId="0"/>
      <p:bldP spid="83" grpId="0" animBg="1"/>
      <p:bldP spid="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Reality Check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layered abstraction is very nice</a:t>
            </a:r>
          </a:p>
          <a:p>
            <a:r>
              <a:rPr lang="en-US" dirty="0"/>
              <a:t>Does it hold in reality?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chemeClr val="accent2"/>
                </a:solidFill>
              </a:rPr>
              <a:t>No.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19" y="2669278"/>
            <a:ext cx="1585913" cy="883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143000" y="3552722"/>
            <a:ext cx="2221173" cy="12541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Firewalls</a:t>
            </a:r>
          </a:p>
          <a:p>
            <a:r>
              <a:rPr lang="en-US" sz="1800" dirty="0"/>
              <a:t>Analyze application layer headers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364173" y="3552722"/>
            <a:ext cx="2606723" cy="12541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Transparent Proxies</a:t>
            </a:r>
          </a:p>
          <a:p>
            <a:r>
              <a:rPr lang="en-US" sz="1800" dirty="0"/>
              <a:t>Simulate application endpoints within the network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677469" y="3552722"/>
            <a:ext cx="2323532" cy="12541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NATs</a:t>
            </a:r>
          </a:p>
          <a:p>
            <a:r>
              <a:rPr lang="en-US" sz="1800" dirty="0"/>
              <a:t>Break end-to-end network reachability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4860" y="2570939"/>
            <a:ext cx="1428750" cy="820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34" y="266927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Layering</a:t>
            </a:r>
          </a:p>
          <a:p>
            <a:pPr lvl="1"/>
            <a:r>
              <a:rPr lang="en-US" dirty="0"/>
              <a:t>The OSI Model</a:t>
            </a:r>
          </a:p>
          <a:p>
            <a:r>
              <a:rPr lang="en-US" dirty="0"/>
              <a:t>Communicating</a:t>
            </a:r>
          </a:p>
          <a:p>
            <a:pPr lvl="1"/>
            <a:r>
              <a:rPr lang="en-US" dirty="0"/>
              <a:t>The End-to-End Argument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33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Layers to Eating Cake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 gives us best-effort datagram forwarding</a:t>
            </a:r>
          </a:p>
          <a:p>
            <a:pPr lvl="1"/>
            <a:r>
              <a:rPr lang="en-US" dirty="0"/>
              <a:t>So simple anyone can do it</a:t>
            </a:r>
          </a:p>
          <a:p>
            <a:pPr lvl="1"/>
            <a:r>
              <a:rPr lang="en-US" dirty="0"/>
              <a:t>Large part of why the Internet has succeeded</a:t>
            </a:r>
          </a:p>
          <a:p>
            <a:pPr lvl="1"/>
            <a:r>
              <a:rPr lang="en-US" dirty="0"/>
              <a:t>…but it sure isn’t giving us much</a:t>
            </a:r>
          </a:p>
          <a:p>
            <a:endParaRPr lang="en-US" dirty="0"/>
          </a:p>
          <a:p>
            <a:r>
              <a:rPr lang="en-US" dirty="0"/>
              <a:t>Layers give us a way to </a:t>
            </a:r>
            <a:r>
              <a:rPr lang="en-US" b="1" dirty="0"/>
              <a:t>compose</a:t>
            </a:r>
            <a:r>
              <a:rPr lang="en-US" dirty="0"/>
              <a:t> functionality</a:t>
            </a:r>
          </a:p>
          <a:p>
            <a:pPr lvl="1"/>
            <a:r>
              <a:rPr lang="en-US" dirty="0"/>
              <a:t>Example: HTTP over TCP for Web browsers with reliable connections</a:t>
            </a:r>
          </a:p>
          <a:p>
            <a:r>
              <a:rPr lang="en-US" dirty="0"/>
              <a:t>…but they do not tell us where (in the network) to implement the functionality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48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to Place Functionality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t>28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02939" y="3089579"/>
            <a:ext cx="54748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65" y="2846997"/>
            <a:ext cx="909158" cy="382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20" y="2671039"/>
            <a:ext cx="1246016" cy="734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33" y="2846997"/>
            <a:ext cx="909158" cy="382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67" y="25811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88" y="25811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8637" y="3172471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21186" y="3172471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9652" y="3335359"/>
            <a:ext cx="81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Router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1500510" y="1978901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 rot="10800000">
            <a:off x="7053053" y="1978901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 rot="10800000">
            <a:off x="2828619" y="2239106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 rot="10800000">
            <a:off x="4278293" y="2060789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Up Arrow 19"/>
          <p:cNvSpPr/>
          <p:nvPr/>
        </p:nvSpPr>
        <p:spPr>
          <a:xfrm rot="10800000">
            <a:off x="5748577" y="2239106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570510" y="2042898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3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1749" y="2303103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3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1423" y="2124786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3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1708" y="2303103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3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26183" y="2042898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3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292608" y="3778906"/>
            <a:ext cx="7597623" cy="1227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“The End-to-End Arguments in System Design”</a:t>
            </a:r>
          </a:p>
          <a:p>
            <a:pPr lvl="1"/>
            <a:r>
              <a:rPr lang="en-US" sz="1950" dirty="0" err="1"/>
              <a:t>Saltzer</a:t>
            </a:r>
            <a:r>
              <a:rPr lang="en-US" sz="1950" dirty="0"/>
              <a:t>, Reed, and Clark</a:t>
            </a:r>
          </a:p>
          <a:p>
            <a:pPr lvl="1"/>
            <a:r>
              <a:rPr lang="en-US" sz="1950" dirty="0"/>
              <a:t>The Sacred Text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22960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Observation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applications have end-to-end requirements</a:t>
            </a:r>
          </a:p>
          <a:p>
            <a:pPr lvl="1"/>
            <a:r>
              <a:rPr lang="en-US" dirty="0"/>
              <a:t>Security, reliability, etc.</a:t>
            </a:r>
          </a:p>
          <a:p>
            <a:r>
              <a:rPr lang="en-US" dirty="0"/>
              <a:t>Implementing this stuff inside the network is hard</a:t>
            </a:r>
          </a:p>
          <a:p>
            <a:pPr lvl="1"/>
            <a:r>
              <a:rPr lang="en-US" dirty="0"/>
              <a:t>Every step along the way must be fail-proof</a:t>
            </a:r>
          </a:p>
          <a:p>
            <a:pPr lvl="1"/>
            <a:r>
              <a:rPr lang="en-US" dirty="0"/>
              <a:t>Different applications have different needs</a:t>
            </a:r>
          </a:p>
          <a:p>
            <a:r>
              <a:rPr lang="en-US" dirty="0"/>
              <a:t>End hosts…</a:t>
            </a:r>
          </a:p>
          <a:p>
            <a:pPr lvl="1"/>
            <a:r>
              <a:rPr lang="en-US" dirty="0"/>
              <a:t>Can’t depend on the network</a:t>
            </a:r>
          </a:p>
          <a:p>
            <a:pPr lvl="1"/>
            <a:r>
              <a:rPr lang="en-US" dirty="0"/>
              <a:t>Can satisfy these requirements without network level 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8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305041" y="2006213"/>
            <a:ext cx="0" cy="18936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04354" y="2006213"/>
            <a:ext cx="1443604" cy="19755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05041" y="2006195"/>
            <a:ext cx="2885833" cy="18936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05041" y="2006195"/>
            <a:ext cx="4380042" cy="19755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22638" y="2091566"/>
            <a:ext cx="0" cy="18901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304354" y="2091566"/>
            <a:ext cx="1418285" cy="18082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31382" y="2091566"/>
            <a:ext cx="1459492" cy="18082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90874" y="2091566"/>
            <a:ext cx="1" cy="18082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01887" y="2091566"/>
            <a:ext cx="0" cy="19225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22638" y="2091566"/>
            <a:ext cx="2962445" cy="18901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305041" y="2091566"/>
            <a:ext cx="2885833" cy="18082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747957" y="2091566"/>
            <a:ext cx="1442917" cy="18901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190875" y="2091566"/>
            <a:ext cx="1494208" cy="18901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305041" y="2091566"/>
            <a:ext cx="4396846" cy="18082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203861" y="2091566"/>
            <a:ext cx="1481222" cy="18082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747957" y="2091566"/>
            <a:ext cx="2953930" cy="18901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Scenario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17" y="1540074"/>
            <a:ext cx="932278" cy="932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68" y="1556282"/>
            <a:ext cx="899828" cy="899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5039" y="1210033"/>
            <a:ext cx="61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Web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3382567" y="1210033"/>
            <a:ext cx="69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Email</a:t>
            </a:r>
            <a:endParaRPr lang="en-US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4822024" y="1210033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Signal</a:t>
            </a:r>
            <a:endParaRPr lang="en-US" sz="1350" dirty="0"/>
          </a:p>
        </p:txBody>
      </p:sp>
      <p:pic>
        <p:nvPicPr>
          <p:cNvPr id="1036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63" y="3678126"/>
            <a:ext cx="1022782" cy="1022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3148451" y="3678127"/>
            <a:ext cx="1165860" cy="1129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84" y="3678126"/>
            <a:ext cx="1016382" cy="1016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04295" y="4672336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Ethernet</a:t>
            </a:r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3317645" y="467233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802.11</a:t>
            </a:r>
            <a:endParaRPr lang="en-US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4632998" y="4672336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Bluetooth</a:t>
            </a:r>
            <a:endParaRPr lang="en-US" sz="1350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6246" y="1508843"/>
            <a:ext cx="1011282" cy="994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66337" y="1210033"/>
            <a:ext cx="4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VC</a:t>
            </a:r>
            <a:endParaRPr lang="en-US" sz="1350" dirty="0"/>
          </a:p>
        </p:txBody>
      </p:sp>
      <p:pic>
        <p:nvPicPr>
          <p:cNvPr id="1040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04" y="3730604"/>
            <a:ext cx="1223766" cy="91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37685" y="468730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Cellular</a:t>
            </a:r>
            <a:endParaRPr lang="en-US" sz="1350" dirty="0"/>
          </a:p>
        </p:txBody>
      </p:sp>
      <p:grpSp>
        <p:nvGrpSpPr>
          <p:cNvPr id="79" name="Group 78"/>
          <p:cNvGrpSpPr/>
          <p:nvPr/>
        </p:nvGrpSpPr>
        <p:grpSpPr>
          <a:xfrm>
            <a:off x="1255596" y="2342747"/>
            <a:ext cx="6632812" cy="1542120"/>
            <a:chOff x="414979" y="3333624"/>
            <a:chExt cx="8263530" cy="1523216"/>
          </a:xfrm>
        </p:grpSpPr>
        <p:sp>
          <p:nvSpPr>
            <p:cNvPr id="80" name="Rectangle 79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100" dirty="0">
                  <a:solidFill>
                    <a:schemeClr val="bg1"/>
                  </a:solidFill>
                </a:rPr>
                <a:t>This is a nightmare scenario</a:t>
              </a:r>
            </a:p>
            <a:p>
              <a:pPr>
                <a:buClr>
                  <a:schemeClr val="bg1"/>
                </a:buClr>
              </a:pPr>
              <a:r>
                <a:rPr lang="en-US" sz="2100" dirty="0">
                  <a:solidFill>
                    <a:schemeClr val="bg1"/>
                  </a:solidFill>
                </a:rPr>
                <a:t>Huge amounts of work to add new apps or media</a:t>
              </a:r>
            </a:p>
            <a:p>
              <a:pPr>
                <a:buClr>
                  <a:schemeClr val="bg1"/>
                </a:buClr>
              </a:pPr>
              <a:r>
                <a:rPr lang="en-US" sz="2100" dirty="0">
                  <a:solidFill>
                    <a:schemeClr val="bg1"/>
                  </a:solidFill>
                </a:rPr>
                <a:t>Limits growth and adoption</a:t>
              </a:r>
            </a:p>
          </p:txBody>
        </p:sp>
      </p:grpSp>
      <p:pic>
        <p:nvPicPr>
          <p:cNvPr id="6" name="Picture 4" descr="Image result for signal app icon">
            <a:extLst>
              <a:ext uri="{FF2B5EF4-FFF2-40B4-BE49-F238E27FC236}">
                <a16:creationId xmlns:a16="http://schemas.microsoft.com/office/drawing/2014/main" id="{C33ADBE2-77ED-6C41-8F4F-12C39BAE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99" y="1579365"/>
            <a:ext cx="836738" cy="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1" grpId="0"/>
      <p:bldP spid="22" grpId="0"/>
      <p:bldP spid="23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Reliable File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29047" y="1992184"/>
            <a:ext cx="0" cy="66532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71447" y="2669648"/>
            <a:ext cx="531239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10883" y="2024597"/>
            <a:ext cx="0" cy="66532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352671"/>
            <a:ext cx="938852" cy="938852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28" y="1518119"/>
            <a:ext cx="914400" cy="9144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39" y="2316868"/>
            <a:ext cx="1092407" cy="644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56" y="2439223"/>
            <a:ext cx="966878" cy="407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42" y="2435387"/>
            <a:ext cx="966878" cy="407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4261778" y="-14124"/>
            <a:ext cx="497615" cy="4401407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212942" y="4053385"/>
            <a:ext cx="6629400" cy="9416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Solution 1: Make the network reliable</a:t>
            </a:r>
          </a:p>
          <a:p>
            <a:r>
              <a:rPr lang="en-US" sz="2175" dirty="0"/>
              <a:t>Solution 2: App level, end-to-end check, retry on failure</a:t>
            </a:r>
          </a:p>
        </p:txBody>
      </p:sp>
      <p:grpSp>
        <p:nvGrpSpPr>
          <p:cNvPr id="38" name="Group 37"/>
          <p:cNvGrpSpPr/>
          <p:nvPr/>
        </p:nvGrpSpPr>
        <p:grpSpPr>
          <a:xfrm flipH="1">
            <a:off x="2642956" y="1225304"/>
            <a:ext cx="1138040" cy="750016"/>
            <a:chOff x="1219200" y="4720928"/>
            <a:chExt cx="5181605" cy="141475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7264"/>
                <a:gd name="adj2" fmla="val 129566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9" y="4720928"/>
              <a:ext cx="5181596" cy="13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5183146" y="1241082"/>
            <a:ext cx="1138040" cy="750016"/>
            <a:chOff x="1219200" y="4720928"/>
            <a:chExt cx="5181605" cy="141475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9" y="4720928"/>
              <a:ext cx="5181596" cy="13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3958622" y="3115943"/>
            <a:ext cx="1138040" cy="750016"/>
            <a:chOff x="1219200" y="4720928"/>
            <a:chExt cx="5181605" cy="141475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9063"/>
                <a:gd name="adj2" fmla="val -103245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9" y="4720928"/>
              <a:ext cx="5181596" cy="13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cxnSp>
        <p:nvCxnSpPr>
          <p:cNvPr id="36" name="Elbow Connector 35"/>
          <p:cNvCxnSpPr>
            <a:stCxn id="34" idx="0"/>
          </p:cNvCxnSpPr>
          <p:nvPr/>
        </p:nvCxnSpPr>
        <p:spPr>
          <a:xfrm>
            <a:off x="2309881" y="1937773"/>
            <a:ext cx="1914101" cy="494747"/>
          </a:xfrm>
          <a:prstGeom prst="bentConnector5">
            <a:avLst>
              <a:gd name="adj1" fmla="val -134"/>
              <a:gd name="adj2" fmla="val 101495"/>
              <a:gd name="adj3" fmla="val 91043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-Turn Arrow 53"/>
          <p:cNvSpPr/>
          <p:nvPr/>
        </p:nvSpPr>
        <p:spPr>
          <a:xfrm flipH="1">
            <a:off x="3126397" y="1770797"/>
            <a:ext cx="1203357" cy="558944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U-Turn Arrow 56"/>
          <p:cNvSpPr/>
          <p:nvPr/>
        </p:nvSpPr>
        <p:spPr>
          <a:xfrm rot="10800000" flipH="1">
            <a:off x="3211975" y="2852248"/>
            <a:ext cx="1203357" cy="558944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4061488" y="2075851"/>
            <a:ext cx="726743" cy="726743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6" name="Elbow Connector 55"/>
          <p:cNvCxnSpPr/>
          <p:nvPr/>
        </p:nvCxnSpPr>
        <p:spPr>
          <a:xfrm flipV="1">
            <a:off x="4753369" y="2036766"/>
            <a:ext cx="1974978" cy="402457"/>
          </a:xfrm>
          <a:prstGeom prst="bentConnector3">
            <a:avLst>
              <a:gd name="adj1" fmla="val 99916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5126"/>
          <p:cNvGrpSpPr/>
          <p:nvPr/>
        </p:nvGrpSpPr>
        <p:grpSpPr>
          <a:xfrm>
            <a:off x="4009696" y="588505"/>
            <a:ext cx="1487346" cy="1487346"/>
            <a:chOff x="6883839" y="3789617"/>
            <a:chExt cx="1983128" cy="1983128"/>
          </a:xfrm>
        </p:grpSpPr>
        <p:sp>
          <p:nvSpPr>
            <p:cNvPr id="72" name="Rectangular Callout 71"/>
            <p:cNvSpPr/>
            <p:nvPr/>
          </p:nvSpPr>
          <p:spPr>
            <a:xfrm flipH="1">
              <a:off x="6980446" y="4239206"/>
              <a:ext cx="1687303" cy="1088611"/>
            </a:xfrm>
            <a:prstGeom prst="wedgeRectCallout">
              <a:avLst>
                <a:gd name="adj1" fmla="val -8026"/>
                <a:gd name="adj2" fmla="val 122596"/>
              </a:avLst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pic>
          <p:nvPicPr>
            <p:cNvPr id="5126" name="Picture 4" descr="C:\Users\t0ph3r\Documents\CS 4700\assets\sku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839" y="3789617"/>
              <a:ext cx="1983128" cy="198312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31" name="Straight Connector 5130"/>
          <p:cNvCxnSpPr/>
          <p:nvPr/>
        </p:nvCxnSpPr>
        <p:spPr>
          <a:xfrm>
            <a:off x="1528762" y="4271963"/>
            <a:ext cx="410051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5522119" y="3149736"/>
            <a:ext cx="2083599" cy="750016"/>
            <a:chOff x="1219200" y="4720928"/>
            <a:chExt cx="5181605" cy="141475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38744"/>
                <a:gd name="adj2" fmla="val 99245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5" y="4720928"/>
              <a:ext cx="5181600" cy="13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App has to do a check anyway!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49" grpId="0" animBg="1"/>
      <p:bldP spid="49" grpId="1" animBg="1"/>
      <p:bldP spid="49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Reliable File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29047" y="1992184"/>
            <a:ext cx="0" cy="66532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71447" y="2669648"/>
            <a:ext cx="531239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10883" y="2024597"/>
            <a:ext cx="0" cy="66532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11" y="1504262"/>
            <a:ext cx="886233" cy="886233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69" y="1518119"/>
            <a:ext cx="914400" cy="9144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39" y="2316868"/>
            <a:ext cx="1092407" cy="644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56" y="2439223"/>
            <a:ext cx="966878" cy="407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42" y="2435387"/>
            <a:ext cx="966878" cy="407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4261777" y="-14125"/>
            <a:ext cx="497615" cy="4401407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212942" y="4053385"/>
            <a:ext cx="6629400" cy="9416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Solution 1: Make the network reliable</a:t>
            </a:r>
          </a:p>
          <a:p>
            <a:r>
              <a:rPr lang="en-US" sz="2175" dirty="0"/>
              <a:t>Solution 2: App level, end-to-end check, retry on failure</a:t>
            </a:r>
          </a:p>
        </p:txBody>
      </p:sp>
      <p:sp>
        <p:nvSpPr>
          <p:cNvPr id="49" name="Multiply 48"/>
          <p:cNvSpPr/>
          <p:nvPr/>
        </p:nvSpPr>
        <p:spPr>
          <a:xfrm>
            <a:off x="6347917" y="1349108"/>
            <a:ext cx="726743" cy="726743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31" name="Straight Connector 5130"/>
          <p:cNvCxnSpPr/>
          <p:nvPr/>
        </p:nvCxnSpPr>
        <p:spPr>
          <a:xfrm>
            <a:off x="1528762" y="4271963"/>
            <a:ext cx="410051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H="1">
            <a:off x="5262251" y="903097"/>
            <a:ext cx="1138040" cy="750016"/>
            <a:chOff x="1219200" y="4720928"/>
            <a:chExt cx="5181605" cy="1414755"/>
          </a:xfrm>
          <a:solidFill>
            <a:schemeClr val="accent3"/>
          </a:solidFill>
        </p:grpSpPr>
        <p:sp>
          <p:nvSpPr>
            <p:cNvPr id="47" name="Rectangular Callout 46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58019"/>
                <a:gd name="adj2" fmla="val 135404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9" y="4720928"/>
              <a:ext cx="5181596" cy="1393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Please Retry</a:t>
              </a:r>
            </a:p>
          </p:txBody>
        </p:sp>
      </p:grpSp>
      <p:sp>
        <p:nvSpPr>
          <p:cNvPr id="50" name="Left Bracket 49"/>
          <p:cNvSpPr/>
          <p:nvPr/>
        </p:nvSpPr>
        <p:spPr>
          <a:xfrm rot="16200000" flipV="1">
            <a:off x="4290417" y="11648"/>
            <a:ext cx="440336" cy="4401407"/>
          </a:xfrm>
          <a:prstGeom prst="leftBracket">
            <a:avLst>
              <a:gd name="adj" fmla="val 31988"/>
            </a:avLst>
          </a:prstGeom>
          <a:ln w="76200">
            <a:solidFill>
              <a:schemeClr val="accent3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1" name="Group 50"/>
          <p:cNvGrpSpPr/>
          <p:nvPr/>
        </p:nvGrpSpPr>
        <p:grpSpPr>
          <a:xfrm flipH="1">
            <a:off x="4893469" y="3149736"/>
            <a:ext cx="2712249" cy="750016"/>
            <a:chOff x="1219200" y="4720928"/>
            <a:chExt cx="5181605" cy="141475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8551"/>
                <a:gd name="adj2" fmla="val 132325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6" y="4720928"/>
              <a:ext cx="5181599" cy="13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Full functionality can be built at App level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3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9" grpId="0" animBg="1"/>
      <p:bldP spid="49" grpId="1" animBg="1"/>
      <p:bldP spid="50" grpId="0" animBg="1"/>
      <p:bldP spid="5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Conservative Interpretation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“Don’t implement a function at the lower levels of the system unless it can be completely implemented at this level” (Peterson and Davie)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Unless you can completely remove the burden from end hosts, don’t bother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Radical Interpretation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implement anything in the network that can be implemented correctly by the hosts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network layer absolutely minimal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Ignore performance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Moderate Interpretation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twice before implementing functionality in the network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hosts can implement functionality correctly, implement it a lower layer only as a performance enhancement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do so only if it does not impose burden on applications that do not require that functionality…</a:t>
            </a:r>
          </a:p>
          <a:p>
            <a:r>
              <a:rPr lang="en-US" dirty="0">
                <a:solidFill>
                  <a:srgbClr val="C00000"/>
                </a:solidFill>
              </a:rPr>
              <a:t>…and if it doesn’t cost too much $ to implement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7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example: Anonymity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implement this in the network?</a:t>
            </a:r>
          </a:p>
          <a:p>
            <a:endParaRPr lang="en-US" dirty="0"/>
          </a:p>
          <a:p>
            <a:r>
              <a:rPr lang="en-US" dirty="0"/>
              <a:t>How about at the endpoints?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54651" y="4265235"/>
            <a:ext cx="54748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77" y="4022654"/>
            <a:ext cx="909158" cy="382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32" y="3846695"/>
            <a:ext cx="1246016" cy="734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45" y="4022654"/>
            <a:ext cx="909158" cy="382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79" y="375685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75685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10800000">
            <a:off x="1652223" y="3154557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Up Arrow 14"/>
          <p:cNvSpPr/>
          <p:nvPr/>
        </p:nvSpPr>
        <p:spPr>
          <a:xfrm rot="10800000">
            <a:off x="7204765" y="3154557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Up Arrow 15"/>
          <p:cNvSpPr/>
          <p:nvPr/>
        </p:nvSpPr>
        <p:spPr>
          <a:xfrm rot="10800000">
            <a:off x="2980331" y="3414763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 rot="10800000">
            <a:off x="4430005" y="3236445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 rot="10800000">
            <a:off x="5900289" y="3414762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1722222" y="3218554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3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3461" y="3478759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3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3135" y="3300442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3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73420" y="3478759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3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77895" y="3218554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3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Reality Check, Again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Layering and E2E principals regularly violated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19" y="2066822"/>
            <a:ext cx="1585913" cy="883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143000" y="2950266"/>
            <a:ext cx="2221173" cy="3906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Firewalls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364173" y="2950266"/>
            <a:ext cx="2606723" cy="3906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Transparent Proxies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677469" y="2950266"/>
            <a:ext cx="2323532" cy="3906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NATs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4860" y="1968482"/>
            <a:ext cx="1428750" cy="820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34" y="206682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257300" y="3550339"/>
            <a:ext cx="6629400" cy="13645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Conflicting interests</a:t>
            </a:r>
          </a:p>
          <a:p>
            <a:pPr lvl="1"/>
            <a:r>
              <a:rPr lang="en-US" sz="1950" dirty="0"/>
              <a:t>Architectural purity</a:t>
            </a:r>
          </a:p>
          <a:p>
            <a:pPr lvl="1"/>
            <a:r>
              <a:rPr lang="en-US" sz="1950" dirty="0"/>
              <a:t>Commercial necessity</a:t>
            </a:r>
          </a:p>
        </p:txBody>
      </p:sp>
    </p:spTree>
    <p:extLst>
      <p:ext uri="{BB962C8B-B14F-4D97-AF65-F5344CB8AC3E}">
        <p14:creationId xmlns:p14="http://schemas.microsoft.com/office/powerpoint/2010/main" val="3791445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Takeaways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Layering for network functions</a:t>
            </a:r>
          </a:p>
          <a:p>
            <a:pPr lvl="1"/>
            <a:r>
              <a:rPr lang="en-US" dirty="0"/>
              <a:t>Helps manage diversity in computer networks</a:t>
            </a:r>
          </a:p>
          <a:p>
            <a:pPr lvl="1"/>
            <a:r>
              <a:rPr lang="en-US" dirty="0"/>
              <a:t>Not optimal for everything, but simple and flexible</a:t>
            </a:r>
          </a:p>
          <a:p>
            <a:r>
              <a:rPr lang="en-US" dirty="0"/>
              <a:t>Narrow waist ensures interoperability, enables innovation</a:t>
            </a:r>
          </a:p>
          <a:p>
            <a:r>
              <a:rPr lang="en-US" dirty="0"/>
              <a:t>E2E argument (attempts) to keep IP layer simple</a:t>
            </a:r>
          </a:p>
          <a:p>
            <a:r>
              <a:rPr lang="en-US" dirty="0"/>
              <a:t>Think carefully when adding functionality into the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37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62883-612F-864A-B8E3-487587E00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16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DD51EB-C6F9-4842-8215-A67F26B1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2A0DF7-2A5C-B142-8D46-39570CEDF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AB443-D7FD-E246-9C6B-6174B305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6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2304353" y="2167090"/>
            <a:ext cx="0" cy="18351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24293" y="2241804"/>
            <a:ext cx="0" cy="18351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304353" y="4002207"/>
            <a:ext cx="431994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Problems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92963" y="3565529"/>
            <a:ext cx="1022782" cy="1363542"/>
            <a:chOff x="866617" y="4904168"/>
            <a:chExt cx="1363709" cy="1818056"/>
          </a:xfrm>
        </p:grpSpPr>
        <p:pic>
          <p:nvPicPr>
            <p:cNvPr id="7" name="Picture 12" descr="C:\Users\t0ph3r\Documents\CS 4700\assets\Ethernet-Cable-ic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617" y="4904168"/>
              <a:ext cx="1363709" cy="136370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81726" y="6229781"/>
              <a:ext cx="133532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Ethernet</a:t>
              </a:r>
              <a:endParaRPr lang="en-US" sz="135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55424" y="3493877"/>
            <a:ext cx="1165860" cy="1363542"/>
            <a:chOff x="6549899" y="4832994"/>
            <a:chExt cx="1554480" cy="1818056"/>
          </a:xfrm>
        </p:grpSpPr>
        <p:pic>
          <p:nvPicPr>
            <p:cNvPr id="8" name="Picture 13" descr="C:\Users\t0ph3r\Documents\CS 4700\assets\wifi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3" r="12076"/>
            <a:stretch/>
          </p:blipFill>
          <p:spPr bwMode="auto">
            <a:xfrm>
              <a:off x="6549899" y="4832994"/>
              <a:ext cx="1554480" cy="15060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75490" y="6158607"/>
              <a:ext cx="110329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802.11</a:t>
              </a:r>
              <a:endParaRPr lang="en-US" sz="1350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064669" y="2423088"/>
            <a:ext cx="2832456" cy="1061829"/>
            <a:chOff x="1219200" y="4876799"/>
            <a:chExt cx="5181605" cy="1427477"/>
          </a:xfrm>
          <a:solidFill>
            <a:schemeClr val="accent2"/>
          </a:solidFill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1427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Application endpoints may not be on the same media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2677DFD-C9E5-E346-8AAC-53F5D4278DD4}"/>
              </a:ext>
            </a:extLst>
          </p:cNvPr>
          <p:cNvSpPr txBox="1"/>
          <p:nvPr/>
        </p:nvSpPr>
        <p:spPr>
          <a:xfrm>
            <a:off x="1929009" y="97257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Signal</a:t>
            </a:r>
            <a:endParaRPr lang="en-US" sz="1350" dirty="0"/>
          </a:p>
        </p:txBody>
      </p:sp>
      <p:pic>
        <p:nvPicPr>
          <p:cNvPr id="23" name="Picture 4" descr="Image result for signal app icon">
            <a:extLst>
              <a:ext uri="{FF2B5EF4-FFF2-40B4-BE49-F238E27FC236}">
                <a16:creationId xmlns:a16="http://schemas.microsoft.com/office/drawing/2014/main" id="{5D41B08F-41F9-D04C-B073-ACB4F31E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84" y="1341907"/>
            <a:ext cx="836738" cy="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9A85576-071F-AC40-A978-FFA6EF500872}"/>
              </a:ext>
            </a:extLst>
          </p:cNvPr>
          <p:cNvSpPr txBox="1"/>
          <p:nvPr/>
        </p:nvSpPr>
        <p:spPr>
          <a:xfrm>
            <a:off x="6187964" y="107024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Signal</a:t>
            </a:r>
            <a:endParaRPr lang="en-US" sz="1350" dirty="0"/>
          </a:p>
        </p:txBody>
      </p:sp>
      <p:pic>
        <p:nvPicPr>
          <p:cNvPr id="25" name="Picture 4" descr="Image result for signal app icon">
            <a:extLst>
              <a:ext uri="{FF2B5EF4-FFF2-40B4-BE49-F238E27FC236}">
                <a16:creationId xmlns:a16="http://schemas.microsoft.com/office/drawing/2014/main" id="{4A80814F-FE75-734C-AE4D-B21F50004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39" y="1439572"/>
            <a:ext cx="836738" cy="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Saltzer’s</a:t>
            </a:r>
            <a:r>
              <a:rPr lang="en-US" dirty="0"/>
              <a:t> paper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principle, not a law</a:t>
            </a:r>
          </a:p>
          <a:p>
            <a:r>
              <a:rPr lang="en-US" dirty="0"/>
              <a:t>Low-level functionality begets assumptions, and when you assume, you … </a:t>
            </a:r>
          </a:p>
          <a:p>
            <a:r>
              <a:rPr lang="en-US" dirty="0"/>
              <a:t>More generally: Systems will fail with some nonzero probability. The Internet is a very large computer system, so something is almost always going to fail. </a:t>
            </a:r>
          </a:p>
          <a:p>
            <a:r>
              <a:rPr lang="en-US" dirty="0"/>
              <a:t>Defining endpoint is critical </a:t>
            </a:r>
          </a:p>
          <a:p>
            <a:pPr lvl="1"/>
            <a:r>
              <a:rPr lang="en-US" dirty="0"/>
              <a:t>Some endpoints </a:t>
            </a:r>
            <a:r>
              <a:rPr lang="en-US" b="1" dirty="0"/>
              <a:t>are</a:t>
            </a:r>
            <a:r>
              <a:rPr lang="en-US" dirty="0"/>
              <a:t> at the low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62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Clark’s paper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goal</a:t>
            </a:r>
            <a:r>
              <a:rPr lang="en-US" dirty="0"/>
              <a:t>: Multiplexed use of existing (disparate) communication networks, separately administered</a:t>
            </a:r>
          </a:p>
          <a:p>
            <a:r>
              <a:rPr lang="en-US" b="1" dirty="0"/>
              <a:t>Secondary goals</a:t>
            </a:r>
            <a:r>
              <a:rPr lang="en-US" dirty="0"/>
              <a:t>: Priority order shaped the Internet</a:t>
            </a:r>
          </a:p>
          <a:p>
            <a:pPr lvl="1"/>
            <a:r>
              <a:rPr lang="en-US" dirty="0"/>
              <a:t>Make it work now, worry about accounting later (but make it cheap to build)</a:t>
            </a:r>
          </a:p>
          <a:p>
            <a:pPr lvl="1"/>
            <a:r>
              <a:rPr lang="en-US" dirty="0"/>
              <a:t>Keep it simple, but know that it might be less efficient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8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>
            <a:stCxn id="40" idx="2"/>
          </p:cNvCxnSpPr>
          <p:nvPr/>
        </p:nvCxnSpPr>
        <p:spPr>
          <a:xfrm>
            <a:off x="4581772" y="3408528"/>
            <a:ext cx="2055821" cy="6448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Use Indirection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Connector 4"/>
          <p:cNvCxnSpPr>
            <a:endCxn id="40" idx="0"/>
          </p:cNvCxnSpPr>
          <p:nvPr/>
        </p:nvCxnSpPr>
        <p:spPr>
          <a:xfrm>
            <a:off x="2240060" y="2180230"/>
            <a:ext cx="2341712" cy="5220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0" idx="0"/>
          </p:cNvCxnSpPr>
          <p:nvPr/>
        </p:nvCxnSpPr>
        <p:spPr>
          <a:xfrm>
            <a:off x="3667088" y="2091566"/>
            <a:ext cx="914684" cy="6106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0" idx="2"/>
          </p:cNvCxnSpPr>
          <p:nvPr/>
        </p:nvCxnSpPr>
        <p:spPr>
          <a:xfrm flipH="1">
            <a:off x="2240747" y="3408529"/>
            <a:ext cx="2341025" cy="5732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0" idx="0"/>
          </p:cNvCxnSpPr>
          <p:nvPr/>
        </p:nvCxnSpPr>
        <p:spPr>
          <a:xfrm flipH="1">
            <a:off x="4581772" y="2091566"/>
            <a:ext cx="544809" cy="6106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0" idx="0"/>
          </p:cNvCxnSpPr>
          <p:nvPr/>
        </p:nvCxnSpPr>
        <p:spPr>
          <a:xfrm flipH="1">
            <a:off x="4581772" y="2091566"/>
            <a:ext cx="2055822" cy="6106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0" idx="2"/>
          </p:cNvCxnSpPr>
          <p:nvPr/>
        </p:nvCxnSpPr>
        <p:spPr>
          <a:xfrm flipH="1">
            <a:off x="3667088" y="3408528"/>
            <a:ext cx="914684" cy="6448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0" idx="2"/>
          </p:cNvCxnSpPr>
          <p:nvPr/>
        </p:nvCxnSpPr>
        <p:spPr>
          <a:xfrm>
            <a:off x="4581772" y="3408529"/>
            <a:ext cx="544809" cy="5732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17" y="1513984"/>
            <a:ext cx="932278" cy="932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68" y="1530192"/>
            <a:ext cx="899828" cy="899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95039" y="1158853"/>
            <a:ext cx="61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Web</a:t>
            </a:r>
            <a:endParaRPr lang="en-US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3382567" y="1158853"/>
            <a:ext cx="69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Email</a:t>
            </a:r>
            <a:endParaRPr lang="en-US" sz="1350" dirty="0"/>
          </a:p>
        </p:txBody>
      </p:sp>
      <p:pic>
        <p:nvPicPr>
          <p:cNvPr id="27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63" y="3719070"/>
            <a:ext cx="1022782" cy="1022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3148451" y="3719071"/>
            <a:ext cx="1165860" cy="1129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84" y="3719070"/>
            <a:ext cx="1016382" cy="1016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804295" y="4713280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Ethernet</a:t>
            </a:r>
            <a:endParaRPr lang="en-US" sz="1350" dirty="0"/>
          </a:p>
        </p:txBody>
      </p:sp>
      <p:sp>
        <p:nvSpPr>
          <p:cNvPr id="31" name="TextBox 30"/>
          <p:cNvSpPr txBox="1"/>
          <p:nvPr/>
        </p:nvSpPr>
        <p:spPr>
          <a:xfrm>
            <a:off x="3317645" y="471328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802.11</a:t>
            </a:r>
            <a:endParaRPr lang="en-US" sz="1350" dirty="0"/>
          </a:p>
        </p:txBody>
      </p:sp>
      <p:sp>
        <p:nvSpPr>
          <p:cNvPr id="32" name="TextBox 31"/>
          <p:cNvSpPr txBox="1"/>
          <p:nvPr/>
        </p:nvSpPr>
        <p:spPr>
          <a:xfrm>
            <a:off x="4632998" y="4713280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Bluetooth</a:t>
            </a:r>
            <a:endParaRPr lang="en-US" sz="1350" dirty="0"/>
          </a:p>
        </p:txBody>
      </p:sp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6246" y="1457663"/>
            <a:ext cx="1011282" cy="994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466336" y="1158853"/>
            <a:ext cx="43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VC</a:t>
            </a:r>
            <a:endParaRPr lang="en-US" sz="1350" dirty="0"/>
          </a:p>
        </p:txBody>
      </p:sp>
      <p:pic>
        <p:nvPicPr>
          <p:cNvPr id="35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04" y="3771548"/>
            <a:ext cx="1223766" cy="91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237685" y="472825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Cellular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2117637" y="2702257"/>
            <a:ext cx="4928270" cy="70627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Magical Network Abstraction Layer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887581" y="2524858"/>
            <a:ext cx="5590205" cy="1183898"/>
            <a:chOff x="414979" y="3333624"/>
            <a:chExt cx="8263530" cy="1523216"/>
          </a:xfrm>
        </p:grpSpPr>
        <p:sp>
          <p:nvSpPr>
            <p:cNvPr id="77" name="Rectangle 76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O(1) work to add new apps, media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Few limits on new technology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3910756" y="1906887"/>
            <a:ext cx="764238" cy="515114"/>
            <a:chOff x="1219200" y="4876799"/>
            <a:chExt cx="5181601" cy="1384995"/>
          </a:xfrm>
          <a:solidFill>
            <a:schemeClr val="accent2"/>
          </a:solidFill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14127" y="5041929"/>
              <a:ext cx="4367136" cy="111715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1949954" y="3055392"/>
            <a:ext cx="764238" cy="515114"/>
            <a:chOff x="1219200" y="4876799"/>
            <a:chExt cx="5181600" cy="1384995"/>
          </a:xfrm>
          <a:solidFill>
            <a:schemeClr val="accent2"/>
          </a:solidFill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05293" y="5041929"/>
              <a:ext cx="4573555" cy="111715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3278045" y="3055458"/>
            <a:ext cx="764238" cy="515114"/>
            <a:chOff x="1219200" y="4876799"/>
            <a:chExt cx="5181600" cy="1384995"/>
          </a:xfrm>
          <a:solidFill>
            <a:schemeClr val="accent2"/>
          </a:solidFill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53621" y="5041929"/>
              <a:ext cx="4016991" cy="111715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 flipH="1">
            <a:off x="4554089" y="3055524"/>
            <a:ext cx="764238" cy="515114"/>
            <a:chOff x="1219200" y="4876799"/>
            <a:chExt cx="5181600" cy="1384995"/>
          </a:xfrm>
          <a:solidFill>
            <a:schemeClr val="accent2"/>
          </a:solidFill>
        </p:grpSpPr>
        <p:sp>
          <p:nvSpPr>
            <p:cNvPr id="89" name="Rectangular Callout 8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15361" y="5041929"/>
              <a:ext cx="4524908" cy="111715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9CC13E5-6309-0C4B-BFF9-4E8DB08D66BC}"/>
              </a:ext>
            </a:extLst>
          </p:cNvPr>
          <p:cNvSpPr txBox="1"/>
          <p:nvPr/>
        </p:nvSpPr>
        <p:spPr>
          <a:xfrm>
            <a:off x="4747220" y="116275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Signal</a:t>
            </a:r>
            <a:endParaRPr lang="en-US" sz="1350" dirty="0"/>
          </a:p>
        </p:txBody>
      </p:sp>
      <p:pic>
        <p:nvPicPr>
          <p:cNvPr id="46" name="Picture 4" descr="Image result for signal app icon">
            <a:extLst>
              <a:ext uri="{FF2B5EF4-FFF2-40B4-BE49-F238E27FC236}">
                <a16:creationId xmlns:a16="http://schemas.microsoft.com/office/drawing/2014/main" id="{815A1051-409C-B542-8614-2E95C6F0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95" y="1532087"/>
            <a:ext cx="836738" cy="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Layered Network 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7385" y="1041400"/>
            <a:ext cx="4176455" cy="35946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Modularity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Does not specify an implementation</a:t>
            </a:r>
          </a:p>
          <a:p>
            <a:pPr lvl="1"/>
            <a:r>
              <a:rPr lang="en-US" dirty="0"/>
              <a:t>Instead, tells us how to organize functionality</a:t>
            </a:r>
          </a:p>
          <a:p>
            <a:r>
              <a:rPr lang="en-US" dirty="0"/>
              <a:t>Encapsulation</a:t>
            </a:r>
          </a:p>
          <a:p>
            <a:pPr lvl="1"/>
            <a:r>
              <a:rPr lang="en-US" dirty="0"/>
              <a:t>Interfaces define cross-layer interaction</a:t>
            </a:r>
          </a:p>
          <a:p>
            <a:pPr lvl="1"/>
            <a:r>
              <a:rPr lang="en-US" dirty="0"/>
              <a:t>Layers only rely on those below them</a:t>
            </a:r>
          </a:p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Reuse of code across the network</a:t>
            </a:r>
          </a:p>
          <a:p>
            <a:pPr lvl="1"/>
            <a:r>
              <a:rPr lang="en-US" dirty="0"/>
              <a:t>Module implementations may change</a:t>
            </a:r>
          </a:p>
          <a:p>
            <a:r>
              <a:rPr lang="en-US" dirty="0"/>
              <a:t>Unfortunately, there are tradeoffs</a:t>
            </a:r>
          </a:p>
          <a:p>
            <a:pPr lvl="1"/>
            <a:r>
              <a:rPr lang="en-US" dirty="0"/>
              <a:t>Interfaces hide information</a:t>
            </a:r>
          </a:p>
          <a:p>
            <a:pPr lvl="1"/>
            <a:r>
              <a:rPr lang="en-US" dirty="0"/>
              <a:t>As we will see, may hurt performance…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70842" y="1224909"/>
            <a:ext cx="1714607" cy="545888"/>
            <a:chOff x="314656" y="3333624"/>
            <a:chExt cx="8363853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14656" y="3496212"/>
              <a:ext cx="816412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0" algn="ctr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Applications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81125" y="4278579"/>
            <a:ext cx="1694040" cy="779628"/>
            <a:chOff x="414979" y="3333624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80" y="3496213"/>
              <a:ext cx="7465329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0" algn="ctr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Physical</a:t>
              </a:r>
            </a:p>
            <a:p>
              <a:pPr marL="85725" indent="0" algn="ctr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Media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70842" y="1944828"/>
            <a:ext cx="1714607" cy="429883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5" name="Rectangle 14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0" algn="ctr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Layer 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0842" y="3686630"/>
            <a:ext cx="1714607" cy="429883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8" name="Rectangle 1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0" algn="ctr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Layer 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70842" y="3082716"/>
            <a:ext cx="1714607" cy="429883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21" name="Rectangle 2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0" algn="ctr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Layer 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1830493" y="2473830"/>
            <a:ext cx="4315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…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288809" y="4200107"/>
            <a:ext cx="171711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016158" y="2485371"/>
            <a:ext cx="555718" cy="24354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031511" y="2727746"/>
            <a:ext cx="568086" cy="26172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01503" y="3603009"/>
            <a:ext cx="171711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01503" y="1854389"/>
            <a:ext cx="171711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81956" y="2983768"/>
            <a:ext cx="171711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91408" y="2485371"/>
            <a:ext cx="171711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08329" y="4562443"/>
            <a:ext cx="54748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divide functionality into layers?</a:t>
            </a:r>
          </a:p>
          <a:p>
            <a:pPr lvl="1"/>
            <a:r>
              <a:rPr lang="en-US" dirty="0"/>
              <a:t>Routing</a:t>
            </a:r>
          </a:p>
          <a:p>
            <a:pPr lvl="1"/>
            <a:r>
              <a:rPr lang="en-US" dirty="0"/>
              <a:t>Congestion control</a:t>
            </a:r>
          </a:p>
          <a:p>
            <a:pPr lvl="1"/>
            <a:r>
              <a:rPr lang="en-US" dirty="0"/>
              <a:t>Error checking</a:t>
            </a:r>
          </a:p>
          <a:p>
            <a:r>
              <a:rPr lang="en-US" dirty="0"/>
              <a:t>How do we distribute functionality across devices?  Or in which devices should the functionality be bound?</a:t>
            </a:r>
          </a:p>
          <a:p>
            <a:pPr lvl="1"/>
            <a:r>
              <a:rPr lang="en-US" dirty="0"/>
              <a:t>Example: who is responsible for security?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54" y="4319861"/>
            <a:ext cx="909158" cy="382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09" y="4143903"/>
            <a:ext cx="1246016" cy="734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23" y="4319861"/>
            <a:ext cx="909158" cy="382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57" y="4054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77" y="4054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04026" y="4645335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6575" y="4645335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5042" y="4808223"/>
            <a:ext cx="81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Router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725705" y="1332640"/>
            <a:ext cx="2811440" cy="14642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charset="0"/>
              <a:buChar char="o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</a:t>
            </a:r>
          </a:p>
          <a:p>
            <a:pPr lvl="1">
              <a:buFont typeface="Courier New" charset="0"/>
              <a:buChar char="o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Fairness</a:t>
            </a:r>
          </a:p>
          <a:p>
            <a:pPr lvl="1">
              <a:buFont typeface="Courier New" charset="0"/>
              <a:buChar char="o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many more…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1505900" y="3451765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 rot="10800000">
            <a:off x="7058442" y="3451765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 rot="10800000">
            <a:off x="2834008" y="3711971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 rot="10800000">
            <a:off x="4283682" y="3533653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Up Arrow 19"/>
          <p:cNvSpPr/>
          <p:nvPr/>
        </p:nvSpPr>
        <p:spPr>
          <a:xfrm rot="10800000">
            <a:off x="5753967" y="3711970"/>
            <a:ext cx="449470" cy="5204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518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Layering</a:t>
            </a:r>
          </a:p>
          <a:p>
            <a:pPr lvl="1"/>
            <a:r>
              <a:rPr lang="en-US" dirty="0"/>
              <a:t>The OSI Model</a:t>
            </a:r>
          </a:p>
          <a:p>
            <a:r>
              <a:rPr lang="en-US" dirty="0"/>
              <a:t>Communicating</a:t>
            </a:r>
          </a:p>
          <a:p>
            <a:pPr lvl="1"/>
            <a:r>
              <a:rPr lang="en-US" dirty="0"/>
              <a:t>The End-to-End Argument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3087805" y="3421670"/>
            <a:ext cx="295815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087805" y="2964464"/>
            <a:ext cx="2958155" cy="5621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3087805" y="2540202"/>
            <a:ext cx="2958155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ISO OSI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OSI: Open Systems Interconnect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2117" y="1893646"/>
            <a:ext cx="169404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01550" y="1893646"/>
            <a:ext cx="1673663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13687" y="2325262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93018" y="2325262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13785" y="2755145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293116" y="2755145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13785" y="3185028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293116" y="318502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13785" y="3614910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293116" y="361491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13785" y="4048211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293116" y="404821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13883" y="4478094"/>
            <a:ext cx="1702470" cy="429883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293214" y="447809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20905" y="3618328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700237" y="3618328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20905" y="4051629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700237" y="4051629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21004" y="4481511"/>
            <a:ext cx="851137" cy="429883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/>
          <p:cNvSpPr/>
          <p:nvPr/>
        </p:nvSpPr>
        <p:spPr>
          <a:xfrm>
            <a:off x="6126227" y="1893645"/>
            <a:ext cx="1702470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126424" y="1893645"/>
            <a:ext cx="1661329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26227" y="2325261"/>
            <a:ext cx="1702470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105559" y="2325261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6326" y="2755144"/>
            <a:ext cx="1702470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105657" y="2755144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26326" y="3185027"/>
            <a:ext cx="1702470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105657" y="3185027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126326" y="3614910"/>
            <a:ext cx="1702470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105657" y="361491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26326" y="4048210"/>
            <a:ext cx="1702470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105657" y="4048210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26424" y="4478093"/>
            <a:ext cx="1702470" cy="429883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105755" y="4478093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1598338" y="1486769"/>
            <a:ext cx="1071350" cy="4068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75" dirty="0"/>
              <a:t>Host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4036465" y="1508929"/>
            <a:ext cx="1071350" cy="4068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75" dirty="0"/>
              <a:t>Switch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6446002" y="1486769"/>
            <a:ext cx="1071350" cy="4068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75" dirty="0"/>
              <a:t>Host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69793" y="4481511"/>
            <a:ext cx="851137" cy="429883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720905" y="4474675"/>
            <a:ext cx="1702471" cy="4298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731144" y="4474675"/>
            <a:ext cx="1681991" cy="4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077569" y="4266569"/>
            <a:ext cx="58344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077569" y="4679321"/>
            <a:ext cx="58344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474455" y="4266569"/>
            <a:ext cx="58344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474455" y="4679321"/>
            <a:ext cx="58344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077569" y="3833269"/>
            <a:ext cx="58344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474455" y="3833269"/>
            <a:ext cx="58344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098041" y="2106371"/>
            <a:ext cx="2959859" cy="2216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211130" y="3480179"/>
            <a:ext cx="6718220" cy="1555844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6" name="Group 75"/>
          <p:cNvGrpSpPr/>
          <p:nvPr/>
        </p:nvGrpSpPr>
        <p:grpSpPr>
          <a:xfrm flipH="1">
            <a:off x="3189523" y="2386531"/>
            <a:ext cx="2727848" cy="738664"/>
            <a:chOff x="1219200" y="4876799"/>
            <a:chExt cx="5181606" cy="1429674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42277"/>
                <a:gd name="adj2" fmla="val 92456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6" y="4876799"/>
              <a:ext cx="5181600" cy="142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All devices implement the first three layers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3135571" y="2469448"/>
            <a:ext cx="2693728" cy="738664"/>
            <a:chOff x="1219200" y="4876799"/>
            <a:chExt cx="5181606" cy="1429674"/>
          </a:xfrm>
          <a:solidFill>
            <a:schemeClr val="accent2"/>
          </a:solidFill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2675"/>
                <a:gd name="adj2" fmla="val 238359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4" y="4876799"/>
              <a:ext cx="5181602" cy="14296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Layers communicate peer-to-peer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3135569" y="2254506"/>
            <a:ext cx="2693731" cy="738664"/>
            <a:chOff x="1219200" y="4876799"/>
            <a:chExt cx="5181606" cy="1429674"/>
          </a:xfrm>
          <a:solidFill>
            <a:schemeClr val="accent2"/>
          </a:solidFill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grp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4" y="4876799"/>
              <a:ext cx="5181602" cy="14296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Layers communicate peer-to-peer</a:t>
              </a:r>
            </a:p>
          </p:txBody>
        </p:sp>
      </p:grpSp>
      <p:sp>
        <p:nvSpPr>
          <p:cNvPr id="94" name="Freeform 93"/>
          <p:cNvSpPr/>
          <p:nvPr/>
        </p:nvSpPr>
        <p:spPr>
          <a:xfrm>
            <a:off x="2145930" y="1995985"/>
            <a:ext cx="4882668" cy="2715611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148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9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117292</TotalTime>
  <Words>1608</Words>
  <Application>Microsoft Macintosh PowerPoint</Application>
  <PresentationFormat>On-screen Show (16:9)</PresentationFormat>
  <Paragraphs>531</Paragraphs>
  <Slides>41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.AppleSystemUIFont</vt:lpstr>
      <vt:lpstr>Arial</vt:lpstr>
      <vt:lpstr>Calibri</vt:lpstr>
      <vt:lpstr>Calibri Light</vt:lpstr>
      <vt:lpstr>Courier New</vt:lpstr>
      <vt:lpstr>Tw Cen MT</vt:lpstr>
      <vt:lpstr>Wingdings</vt:lpstr>
      <vt:lpstr>Wingdings 2</vt:lpstr>
      <vt:lpstr>Retrospect</vt:lpstr>
      <vt:lpstr>CS 4700 / CS 5700 Network Fundamentals</vt:lpstr>
      <vt:lpstr>Organizing Network Functionality</vt:lpstr>
      <vt:lpstr>Problem Scenario</vt:lpstr>
      <vt:lpstr>More Problems</vt:lpstr>
      <vt:lpstr>Solution: Use Indirection</vt:lpstr>
      <vt:lpstr>Layered Network Stack</vt:lpstr>
      <vt:lpstr>Key Questions</vt:lpstr>
      <vt:lpstr>Outline</vt:lpstr>
      <vt:lpstr>The ISO OSI Model</vt:lpstr>
      <vt:lpstr>Layer Features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  <vt:lpstr>Encapsulation</vt:lpstr>
      <vt:lpstr>Real Life Analogy</vt:lpstr>
      <vt:lpstr>Network Stack in Practice</vt:lpstr>
      <vt:lpstr>Encapsulation, Revisited</vt:lpstr>
      <vt:lpstr>The Hourglass</vt:lpstr>
      <vt:lpstr>Orthogonal Planes</vt:lpstr>
      <vt:lpstr>Orthogonal Planes</vt:lpstr>
      <vt:lpstr>Reality Check</vt:lpstr>
      <vt:lpstr>Outline</vt:lpstr>
      <vt:lpstr>From Layers to Eating Cake</vt:lpstr>
      <vt:lpstr>Where to Place Functionality</vt:lpstr>
      <vt:lpstr>Basic Observation</vt:lpstr>
      <vt:lpstr>Example: Reliable File Transfer</vt:lpstr>
      <vt:lpstr>Example: Reliable File Transfer</vt:lpstr>
      <vt:lpstr>Conservative Interpretation</vt:lpstr>
      <vt:lpstr>Radical Interpretation</vt:lpstr>
      <vt:lpstr>Moderate Interpretation</vt:lpstr>
      <vt:lpstr>Another example: Anonymity</vt:lpstr>
      <vt:lpstr>Reality Check, Again</vt:lpstr>
      <vt:lpstr>Takeaways</vt:lpstr>
      <vt:lpstr>In-class exercise</vt:lpstr>
      <vt:lpstr>Paper Discussion</vt:lpstr>
      <vt:lpstr>Saltzer’s paper</vt:lpstr>
      <vt:lpstr>Clark’s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Choffnes, David</cp:lastModifiedBy>
  <cp:revision>895</cp:revision>
  <cp:lastPrinted>2012-08-22T04:00:45Z</cp:lastPrinted>
  <dcterms:created xsi:type="dcterms:W3CDTF">2012-01-03T02:22:46Z</dcterms:created>
  <dcterms:modified xsi:type="dcterms:W3CDTF">2022-09-13T13:02:08Z</dcterms:modified>
</cp:coreProperties>
</file>