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86" r:id="rId3"/>
    <p:sldId id="420" r:id="rId4"/>
    <p:sldId id="421" r:id="rId5"/>
    <p:sldId id="403" r:id="rId6"/>
    <p:sldId id="387" r:id="rId7"/>
    <p:sldId id="416" r:id="rId8"/>
    <p:sldId id="401" r:id="rId9"/>
    <p:sldId id="409" r:id="rId10"/>
    <p:sldId id="408" r:id="rId11"/>
    <p:sldId id="402" r:id="rId12"/>
    <p:sldId id="388" r:id="rId13"/>
    <p:sldId id="400" r:id="rId14"/>
    <p:sldId id="396" r:id="rId15"/>
    <p:sldId id="392" r:id="rId16"/>
    <p:sldId id="390" r:id="rId17"/>
    <p:sldId id="397" r:id="rId18"/>
    <p:sldId id="398" r:id="rId19"/>
    <p:sldId id="406" r:id="rId20"/>
    <p:sldId id="389" r:id="rId21"/>
    <p:sldId id="405" r:id="rId22"/>
    <p:sldId id="393" r:id="rId23"/>
    <p:sldId id="391" r:id="rId24"/>
    <p:sldId id="404" r:id="rId25"/>
    <p:sldId id="395" r:id="rId26"/>
    <p:sldId id="394" r:id="rId27"/>
    <p:sldId id="399" r:id="rId28"/>
    <p:sldId id="413" r:id="rId29"/>
    <p:sldId id="407" r:id="rId30"/>
    <p:sldId id="417" r:id="rId31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256"/>
            <p14:sldId id="386"/>
            <p14:sldId id="420"/>
            <p14:sldId id="421"/>
            <p14:sldId id="403"/>
            <p14:sldId id="387"/>
            <p14:sldId id="416"/>
            <p14:sldId id="401"/>
            <p14:sldId id="409"/>
            <p14:sldId id="408"/>
            <p14:sldId id="402"/>
            <p14:sldId id="388"/>
            <p14:sldId id="400"/>
            <p14:sldId id="396"/>
            <p14:sldId id="392"/>
            <p14:sldId id="390"/>
            <p14:sldId id="397"/>
            <p14:sldId id="398"/>
            <p14:sldId id="406"/>
            <p14:sldId id="389"/>
            <p14:sldId id="405"/>
            <p14:sldId id="393"/>
            <p14:sldId id="391"/>
            <p14:sldId id="404"/>
            <p14:sldId id="395"/>
            <p14:sldId id="394"/>
            <p14:sldId id="399"/>
            <p14:sldId id="413"/>
            <p14:sldId id="407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9" autoAdjust="0"/>
    <p:restoredTop sz="90340" autoAdjust="0"/>
  </p:normalViewPr>
  <p:slideViewPr>
    <p:cSldViewPr snapToGrid="0">
      <p:cViewPr varScale="1">
        <p:scale>
          <a:sx n="115" d="100"/>
          <a:sy n="115" d="100"/>
        </p:scale>
        <p:origin x="6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6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4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4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2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8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t">
            <a:normAutofit/>
          </a:bodyPr>
          <a:lstStyle>
            <a:lvl1pPr algn="l" fontAlgn="t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03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1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1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7" y="1388534"/>
            <a:ext cx="11558015" cy="47928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78286" y="6656835"/>
            <a:ext cx="1312025" cy="20465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4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47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9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1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3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3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4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0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3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1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88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8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1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6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" y="6693408"/>
            <a:ext cx="12192001" cy="164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44" y="286605"/>
            <a:ext cx="11558016" cy="734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147" y="1388534"/>
            <a:ext cx="11558015" cy="47928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" y="6459788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9" y="6459788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6138" y="6692923"/>
            <a:ext cx="1312025" cy="13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0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.AppleSystemUIFont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vid.choffnes.com/classes/cs5700f22/" TargetMode="External"/><Relationship Id="rId2" Type="http://schemas.openxmlformats.org/officeDocument/2006/relationships/hyperlink" Target="http://david.choffnes.com/classes/cs4700fa2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subjectguides.lib.neu.edu/compsc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bw@ccs.ne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sz="6000" dirty="0"/>
              <a:t>CS 4700/5700</a:t>
            </a:r>
            <a:br>
              <a:rPr lang="en-US" sz="6000" dirty="0"/>
            </a:br>
            <a:r>
              <a:rPr lang="en-US" sz="4900" dirty="0"/>
              <a:t>Fundamentals of Computer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Lecture 1: Logistics</a:t>
            </a:r>
          </a:p>
          <a:p>
            <a:r>
              <a:rPr lang="en-US" b="1" dirty="0">
                <a:solidFill>
                  <a:schemeClr val="tx1"/>
                </a:solidFill>
              </a:rPr>
              <a:t>(a.k.a., setting the ground rules)</a:t>
            </a:r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networks are ubiquitous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147" y="1388534"/>
            <a:ext cx="11558015" cy="5037666"/>
          </a:xfrm>
        </p:spPr>
        <p:txBody>
          <a:bodyPr>
            <a:normAutofit/>
          </a:bodyPr>
          <a:lstStyle/>
          <a:p>
            <a:r>
              <a:rPr lang="en-US" dirty="0"/>
              <a:t>Networking is one of the most critical topics in CS</a:t>
            </a:r>
          </a:p>
          <a:p>
            <a:r>
              <a:rPr lang="en-US" dirty="0"/>
              <a:t>There would be no…</a:t>
            </a:r>
          </a:p>
          <a:p>
            <a:pPr lvl="1"/>
            <a:r>
              <a:rPr lang="en-US" dirty="0"/>
              <a:t>Big Data</a:t>
            </a:r>
          </a:p>
          <a:p>
            <a:pPr lvl="1"/>
            <a:r>
              <a:rPr lang="en-US" dirty="0"/>
              <a:t>Cloud</a:t>
            </a:r>
          </a:p>
          <a:p>
            <a:pPr lvl="1"/>
            <a:r>
              <a:rPr lang="en-US" dirty="0"/>
              <a:t>Apps or Mobile Computing</a:t>
            </a:r>
          </a:p>
          <a:p>
            <a:pPr lvl="1"/>
            <a:r>
              <a:rPr lang="en-US" dirty="0"/>
              <a:t>Streaming video</a:t>
            </a:r>
          </a:p>
          <a:p>
            <a:pPr lvl="1"/>
            <a:r>
              <a:rPr lang="en-US" dirty="0"/>
              <a:t>WoW, Minecraft, </a:t>
            </a:r>
            <a:r>
              <a:rPr lang="en-US" dirty="0" err="1"/>
              <a:t>Pokemon</a:t>
            </a:r>
            <a:r>
              <a:rPr lang="en-US" dirty="0"/>
              <a:t> GO, …</a:t>
            </a:r>
          </a:p>
          <a:p>
            <a:pPr lvl="1"/>
            <a:r>
              <a:rPr lang="en-US" dirty="0"/>
              <a:t>Social Networks</a:t>
            </a:r>
          </a:p>
          <a:p>
            <a:pPr lvl="1"/>
            <a:r>
              <a:rPr lang="en-US" dirty="0" err="1"/>
              <a:t>NUFlex</a:t>
            </a:r>
            <a:endParaRPr lang="en-US" dirty="0"/>
          </a:p>
          <a:p>
            <a:pPr lvl="1"/>
            <a:r>
              <a:rPr lang="is-IS" dirty="0"/>
              <a:t>…</a:t>
            </a:r>
            <a:endParaRPr lang="en-US" dirty="0"/>
          </a:p>
          <a:p>
            <a:r>
              <a:rPr lang="en-US" dirty="0"/>
              <a:t>… without networks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0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Fundamental understanding about computer networks</a:t>
            </a:r>
          </a:p>
          <a:p>
            <a:pPr lvl="1"/>
            <a:r>
              <a:rPr lang="en-US" dirty="0"/>
              <a:t>All the way from bits on a wire…</a:t>
            </a:r>
          </a:p>
          <a:p>
            <a:pPr lvl="1"/>
            <a:r>
              <a:rPr lang="en-US" dirty="0"/>
              <a:t>… across the ever-evolving Internet…</a:t>
            </a:r>
          </a:p>
          <a:p>
            <a:pPr lvl="1"/>
            <a:r>
              <a:rPr lang="en-US" dirty="0"/>
              <a:t>… to a distributed applications</a:t>
            </a:r>
          </a:p>
          <a:p>
            <a:r>
              <a:rPr lang="en-US" dirty="0"/>
              <a:t>Focus on software and protocols</a:t>
            </a:r>
          </a:p>
          <a:p>
            <a:pPr lvl="1"/>
            <a:r>
              <a:rPr lang="en-US" dirty="0"/>
              <a:t>Not hardware</a:t>
            </a:r>
          </a:p>
          <a:p>
            <a:pPr lvl="1"/>
            <a:r>
              <a:rPr lang="en-US" dirty="0"/>
              <a:t>Minimal theory</a:t>
            </a:r>
          </a:p>
          <a:p>
            <a:r>
              <a:rPr lang="en-US" dirty="0"/>
              <a:t>Project-centric, hands on experience</a:t>
            </a:r>
          </a:p>
          <a:p>
            <a:pPr lvl="1"/>
            <a:r>
              <a:rPr lang="en-US" dirty="0"/>
              <a:t>Programming APIs</a:t>
            </a:r>
          </a:p>
          <a:p>
            <a:pPr lvl="1"/>
            <a:r>
              <a:rPr lang="en-US" dirty="0"/>
              <a:t>Network Simulation</a:t>
            </a:r>
          </a:p>
          <a:p>
            <a:pPr lvl="1"/>
            <a:r>
              <a:rPr lang="en-US" dirty="0"/>
              <a:t>Application-level protocols</a:t>
            </a:r>
          </a:p>
          <a:p>
            <a:pPr lvl="1"/>
            <a:r>
              <a:rPr lang="en-US" dirty="0"/>
              <a:t>Distributed systems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5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website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3"/>
              </a:rPr>
              <a:t>https://david.choffnes.com/classes/cs5700f22/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Class forum is on Piazza</a:t>
            </a:r>
          </a:p>
          <a:p>
            <a:pPr lvl="1"/>
            <a:r>
              <a:rPr lang="en-US" dirty="0"/>
              <a:t>Sign up today via Canvas</a:t>
            </a:r>
          </a:p>
          <a:p>
            <a:endParaRPr lang="en-US" dirty="0"/>
          </a:p>
          <a:p>
            <a:r>
              <a:rPr lang="en-US" dirty="0"/>
              <a:t>When in doubt, post to Piazza</a:t>
            </a:r>
          </a:p>
          <a:p>
            <a:pPr lvl="1"/>
            <a:r>
              <a:rPr lang="en-US" dirty="0"/>
              <a:t>Piazza is preferable to email</a:t>
            </a:r>
          </a:p>
          <a:p>
            <a:pPr lvl="2"/>
            <a:r>
              <a:rPr lang="en-US" dirty="0"/>
              <a:t>If you e-mail me a question, I will tell you to post it on Piazza</a:t>
            </a:r>
          </a:p>
          <a:p>
            <a:pPr lvl="1"/>
            <a:r>
              <a:rPr lang="en-US" dirty="0"/>
              <a:t>Use folders (homework1, lecture2, project3, etc.)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37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am a network researcher</a:t>
            </a:r>
          </a:p>
          <a:p>
            <a:pPr lvl="1"/>
            <a:r>
              <a:rPr lang="en-US" dirty="0"/>
              <a:t>Things make sense to me that may not make sense to you</a:t>
            </a:r>
          </a:p>
          <a:p>
            <a:pPr lvl="1"/>
            <a:r>
              <a:rPr lang="en-US" dirty="0"/>
              <a:t>I talk fast if nobody stops me</a:t>
            </a:r>
          </a:p>
          <a:p>
            <a:pPr lvl="1"/>
            <a:endParaRPr lang="en-US" dirty="0"/>
          </a:p>
          <a:p>
            <a:r>
              <a:rPr lang="en-US" dirty="0"/>
              <a:t>Solution: </a:t>
            </a:r>
            <a:r>
              <a:rPr lang="en-US" dirty="0">
                <a:solidFill>
                  <a:schemeClr val="accent1"/>
                </a:solidFill>
              </a:rPr>
              <a:t>ask/answer questions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Seriously, ask questions (interrupting me is OK!)</a:t>
            </a:r>
          </a:p>
          <a:p>
            <a:pPr lvl="1"/>
            <a:r>
              <a:rPr lang="en-US" dirty="0"/>
              <a:t>Staring at blank faces in class is very awkward</a:t>
            </a:r>
          </a:p>
          <a:p>
            <a:pPr lvl="2"/>
            <a:r>
              <a:rPr lang="en-US" dirty="0"/>
              <a:t>I will continue doing so until someone answers my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 textbook</a:t>
            </a:r>
          </a:p>
          <a:p>
            <a:pPr lvl="1"/>
            <a:r>
              <a:rPr lang="en-US" dirty="0"/>
              <a:t>Computer Networks: A Systems Approach (Peterson and Davie, 5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  <a:p>
            <a:pPr lvl="1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Edition free online via library or author’s website: </a:t>
            </a:r>
            <a:r>
              <a:rPr lang="en-US" u="sng" dirty="0">
                <a:hlinkClick r:id="rId2"/>
              </a:rPr>
              <a:t>https://subjectguides.lib.neu.edu/compsci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7" name="Picture 3" descr="C:\Users\t0ph3r\Documents\CS 4700\assets\fift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12221" r="18154" b="-856"/>
          <a:stretch/>
        </p:blipFill>
        <p:spPr bwMode="auto">
          <a:xfrm>
            <a:off x="4136733" y="2990774"/>
            <a:ext cx="2972483" cy="3666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8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676400" y="4449171"/>
            <a:ext cx="8839200" cy="22564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061BD82-8EB7-8447-ACB7-0771AAB523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203643"/>
              </p:ext>
            </p:extLst>
          </p:nvPr>
        </p:nvGraphicFramePr>
        <p:xfrm>
          <a:off x="782752" y="1620626"/>
          <a:ext cx="10223501" cy="198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Exams</a:t>
                      </a:r>
                    </a:p>
                  </a:txBody>
                  <a:tcPr marL="102579" marR="102579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Midterm (15%), Final (20%)</a:t>
                      </a:r>
                    </a:p>
                  </a:txBody>
                  <a:tcPr marL="102579" marR="102579"/>
                </a:tc>
                <a:extLst>
                  <a:ext uri="{0D108BD9-81ED-4DB2-BD59-A6C34878D82A}">
                    <a16:rowId xmlns:a16="http://schemas.microsoft.com/office/drawing/2014/main" val="31761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Projects (4)</a:t>
                      </a:r>
                    </a:p>
                  </a:txBody>
                  <a:tcPr marL="102579" marR="102579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7%, 11%, 19%, 23%</a:t>
                      </a:r>
                    </a:p>
                  </a:txBody>
                  <a:tcPr marL="102579" marR="1025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Exercises/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Participation</a:t>
                      </a:r>
                    </a:p>
                  </a:txBody>
                  <a:tcPr marL="102579" marR="102579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5%</a:t>
                      </a:r>
                    </a:p>
                  </a:txBody>
                  <a:tcPr marL="102579" marR="102579"/>
                </a:tc>
                <a:extLst>
                  <a:ext uri="{0D108BD9-81ED-4DB2-BD59-A6C34878D82A}">
                    <a16:rowId xmlns:a16="http://schemas.microsoft.com/office/drawing/2014/main" val="3206561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630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course is project-centric</a:t>
            </a:r>
          </a:p>
          <a:p>
            <a:pPr lvl="1"/>
            <a:r>
              <a:rPr lang="en-US" dirty="0"/>
              <a:t>Designed to give you real networking experience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Start early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Seriously, </a:t>
            </a:r>
            <a:r>
              <a:rPr lang="en-US" dirty="0">
                <a:solidFill>
                  <a:schemeClr val="accent1"/>
                </a:solidFill>
              </a:rPr>
              <a:t>start early</a:t>
            </a:r>
            <a:r>
              <a:rPr lang="en-US" dirty="0"/>
              <a:t>!</a:t>
            </a:r>
          </a:p>
          <a:p>
            <a:r>
              <a:rPr lang="en-US" dirty="0"/>
              <a:t>4 projects</a:t>
            </a:r>
          </a:p>
          <a:p>
            <a:pPr lvl="1"/>
            <a:r>
              <a:rPr lang="en-US" dirty="0"/>
              <a:t>Due at 11:59:59pm on Wednesday of specified week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Gradescope</a:t>
            </a:r>
            <a:r>
              <a:rPr lang="en-US" dirty="0"/>
              <a:t> to submit your code, documentation, etc.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Working code is critical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84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Logistics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Languages</a:t>
            </a:r>
          </a:p>
          <a:p>
            <a:pPr lvl="1"/>
            <a:r>
              <a:rPr lang="en-US" dirty="0"/>
              <a:t>You may choose the language for the projects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Code must compile on the </a:t>
            </a:r>
            <a:r>
              <a:rPr lang="en-US" dirty="0" err="1">
                <a:solidFill>
                  <a:schemeClr val="accent1"/>
                </a:solidFill>
              </a:rPr>
              <a:t>Gradescope</a:t>
            </a:r>
            <a:r>
              <a:rPr lang="en-US" dirty="0">
                <a:solidFill>
                  <a:schemeClr val="accent1"/>
                </a:solidFill>
              </a:rPr>
              <a:t> docker instances (Ubuntu 20.04)</a:t>
            </a:r>
          </a:p>
          <a:p>
            <a:r>
              <a:rPr lang="en-US" dirty="0"/>
              <a:t>Project 1 is out, due September 28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Individual project (no teams)</a:t>
            </a:r>
          </a:p>
          <a:p>
            <a:r>
              <a:rPr lang="en-US" dirty="0"/>
              <a:t>Project questions?</a:t>
            </a:r>
          </a:p>
          <a:p>
            <a:pPr lvl="1"/>
            <a:r>
              <a:rPr lang="en-US" dirty="0"/>
              <a:t>Post them on Piazza!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2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Groups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will be completed in groups of two (</a:t>
            </a:r>
            <a:r>
              <a:rPr lang="en-US" b="1" dirty="0"/>
              <a:t>except Projects 1 and 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Unless we have odd numbers…</a:t>
            </a:r>
          </a:p>
          <a:p>
            <a:r>
              <a:rPr lang="en-US" dirty="0"/>
              <a:t>Partner selection</a:t>
            </a:r>
          </a:p>
          <a:p>
            <a:pPr lvl="1"/>
            <a:r>
              <a:rPr lang="en-US" dirty="0"/>
              <a:t>Pick whoever you want</a:t>
            </a:r>
          </a:p>
          <a:p>
            <a:pPr lvl="1"/>
            <a:r>
              <a:rPr lang="en-US" dirty="0"/>
              <a:t>You may switch partners between projects</a:t>
            </a:r>
          </a:p>
          <a:p>
            <a:pPr lvl="1"/>
            <a:r>
              <a:rPr lang="en-US" dirty="0"/>
              <a:t>Do not complain to me about your lazy partner</a:t>
            </a:r>
          </a:p>
          <a:p>
            <a:pPr lvl="2"/>
            <a:r>
              <a:rPr lang="en-US" dirty="0"/>
              <a:t>Hey, you picked them</a:t>
            </a:r>
          </a:p>
          <a:p>
            <a:r>
              <a:rPr lang="en-US" dirty="0"/>
              <a:t>Can’t find a partner?</a:t>
            </a:r>
          </a:p>
          <a:p>
            <a:pPr lvl="1"/>
            <a:r>
              <a:rPr lang="en-US" dirty="0"/>
              <a:t>Post a message on Piazza!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98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student is given 6 slip days that they can use at any time to extend a deadline</a:t>
            </a:r>
          </a:p>
          <a:p>
            <a:pPr lvl="1"/>
            <a:r>
              <a:rPr lang="en-US" dirty="0"/>
              <a:t>You don’t need to ask me, just turn-in stuff late</a:t>
            </a:r>
          </a:p>
          <a:p>
            <a:pPr lvl="1"/>
            <a:r>
              <a:rPr lang="en-US" dirty="0"/>
              <a:t>All group members must have unused slip days</a:t>
            </a:r>
          </a:p>
          <a:p>
            <a:pPr lvl="2"/>
            <a:r>
              <a:rPr lang="en-US" dirty="0"/>
              <a:t>i.e. if one member has zero slip days left, the whole group is late</a:t>
            </a:r>
          </a:p>
          <a:p>
            <a:r>
              <a:rPr lang="en-US" dirty="0"/>
              <a:t>Assignments are due at 11:59:59, </a:t>
            </a:r>
            <a:r>
              <a:rPr lang="en-US" b="1" dirty="0">
                <a:solidFill>
                  <a:schemeClr val="accent1"/>
                </a:solidFill>
              </a:rPr>
              <a:t>no exceptions</a:t>
            </a:r>
          </a:p>
          <a:p>
            <a:pPr lvl="1"/>
            <a:r>
              <a:rPr lang="en-US" dirty="0"/>
              <a:t>1 second late = 1 hour late = 1 day late</a:t>
            </a:r>
          </a:p>
          <a:p>
            <a:pPr lvl="1"/>
            <a:r>
              <a:rPr lang="en-US" dirty="0"/>
              <a:t>20% off per day late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9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147" y="1388533"/>
            <a:ext cx="11558015" cy="5182861"/>
          </a:xfrm>
        </p:spPr>
        <p:txBody>
          <a:bodyPr>
            <a:normAutofit/>
          </a:bodyPr>
          <a:lstStyle/>
          <a:p>
            <a:r>
              <a:rPr lang="en-US" dirty="0"/>
              <a:t>Welcome to CS 5700</a:t>
            </a:r>
          </a:p>
          <a:p>
            <a:pPr lvl="1"/>
            <a:r>
              <a:rPr lang="en-US" dirty="0"/>
              <a:t>Are you in the right classroom?</a:t>
            </a:r>
          </a:p>
          <a:p>
            <a:pPr lvl="1"/>
            <a:r>
              <a:rPr lang="en-US" dirty="0"/>
              <a:t>Okay, good.</a:t>
            </a:r>
          </a:p>
          <a:p>
            <a:endParaRPr lang="en-US" dirty="0"/>
          </a:p>
          <a:p>
            <a:r>
              <a:rPr lang="en-US" dirty="0"/>
              <a:t>Who am I?</a:t>
            </a:r>
          </a:p>
          <a:p>
            <a:pPr lvl="1"/>
            <a:r>
              <a:rPr lang="en-US" dirty="0"/>
              <a:t>Professor David Choffnes</a:t>
            </a:r>
          </a:p>
          <a:p>
            <a:pPr lvl="1"/>
            <a:r>
              <a:rPr lang="en-US" dirty="0"/>
              <a:t>My research covers nearly all aspects of networking, recent focus on privacy/security and net neutrality</a:t>
            </a:r>
          </a:p>
          <a:p>
            <a:pPr lvl="1"/>
            <a:r>
              <a:rPr lang="en-US" dirty="0">
                <a:hlinkClick r:id="rId3"/>
              </a:rPr>
              <a:t>choffnes@ccs.neu.edu</a:t>
            </a:r>
          </a:p>
          <a:p>
            <a:pPr lvl="1"/>
            <a:r>
              <a:rPr lang="en-US" dirty="0"/>
              <a:t>Drop-in hours (Zoom or ISEC 613): 3-4pm Tuesdays (or by appt)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Reading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will read lots of papers in this class</a:t>
            </a:r>
          </a:p>
          <a:p>
            <a:pPr lvl="1"/>
            <a:r>
              <a:rPr lang="en-US" dirty="0"/>
              <a:t>Some are classics, foundations of existing networks</a:t>
            </a:r>
          </a:p>
          <a:p>
            <a:pPr lvl="1"/>
            <a:r>
              <a:rPr lang="en-US" dirty="0"/>
              <a:t>Others propose newer, more advanced designs</a:t>
            </a:r>
          </a:p>
          <a:p>
            <a:pPr lvl="1"/>
            <a:endParaRPr lang="en-US" dirty="0"/>
          </a:p>
          <a:p>
            <a:r>
              <a:rPr lang="en-US" dirty="0"/>
              <a:t>List of papers are on the website [Expect some updates over the semester]</a:t>
            </a:r>
          </a:p>
          <a:p>
            <a:pPr lvl="1"/>
            <a:r>
              <a:rPr lang="en-US" dirty="0"/>
              <a:t>2 papers in first week, vote to pick paper in subsequent weeks</a:t>
            </a:r>
          </a:p>
          <a:p>
            <a:pPr lvl="1"/>
            <a:r>
              <a:rPr lang="en-US" dirty="0"/>
              <a:t>If you have questions about them, ask on Piazza</a:t>
            </a:r>
          </a:p>
          <a:p>
            <a:pPr lvl="1"/>
            <a:endParaRPr lang="en-US" dirty="0"/>
          </a:p>
          <a:p>
            <a:r>
              <a:rPr lang="en-US" dirty="0"/>
              <a:t>Exercise each week: answer discussion questions about the reading</a:t>
            </a:r>
          </a:p>
          <a:p>
            <a:pPr lvl="1"/>
            <a:r>
              <a:rPr lang="en-US" dirty="0"/>
              <a:t>Due by 9am Thursday the week it is listed</a:t>
            </a:r>
          </a:p>
          <a:p>
            <a:pPr lvl="1"/>
            <a:r>
              <a:rPr lang="en-US" dirty="0"/>
              <a:t>So you have some reading to do for next week</a:t>
            </a:r>
          </a:p>
          <a:p>
            <a:r>
              <a:rPr lang="en-US" dirty="0"/>
              <a:t>Questions about these papers will be covered during in-class exercises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23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Discussion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will present a discussion prompt</a:t>
            </a:r>
          </a:p>
          <a:p>
            <a:pPr lvl="1"/>
            <a:r>
              <a:rPr lang="en-US" dirty="0"/>
              <a:t>Form groups of 2 to respond to the prompt</a:t>
            </a:r>
          </a:p>
          <a:p>
            <a:pPr lvl="1"/>
            <a:r>
              <a:rPr lang="en-US" dirty="0"/>
              <a:t>I will randomly pick groups to present their answers</a:t>
            </a:r>
          </a:p>
          <a:p>
            <a:endParaRPr lang="en-US" dirty="0"/>
          </a:p>
          <a:p>
            <a:r>
              <a:rPr lang="en-US" dirty="0"/>
              <a:t>This is a grad-level course</a:t>
            </a:r>
          </a:p>
          <a:p>
            <a:pPr lvl="1"/>
            <a:r>
              <a:rPr lang="en-US" dirty="0"/>
              <a:t>I’m not taking attendance</a:t>
            </a:r>
          </a:p>
          <a:p>
            <a:pPr lvl="1"/>
            <a:r>
              <a:rPr lang="en-US" dirty="0"/>
              <a:t>…but you will want to show up</a:t>
            </a:r>
          </a:p>
          <a:p>
            <a:pPr lvl="1"/>
            <a:r>
              <a:rPr lang="en-US" dirty="0"/>
              <a:t>Participation in these exercises is 5% of your grade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74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Class Participation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dirty="0"/>
              <a:t>In-class exercises:</a:t>
            </a:r>
          </a:p>
          <a:p>
            <a:pPr lvl="1"/>
            <a:r>
              <a:rPr lang="en-US" dirty="0"/>
              <a:t>Meant to test knowledge of papers, reinforce concepts</a:t>
            </a:r>
          </a:p>
          <a:p>
            <a:pPr lvl="1"/>
            <a:r>
              <a:rPr lang="en-US" dirty="0"/>
              <a:t>During some lectures I will post exercises on Canvas</a:t>
            </a:r>
          </a:p>
          <a:p>
            <a:pPr lvl="1"/>
            <a:r>
              <a:rPr lang="en-US" dirty="0"/>
              <a:t>Exercises will mimic exam question style</a:t>
            </a:r>
          </a:p>
          <a:p>
            <a:pPr lvl="2"/>
            <a:r>
              <a:rPr lang="en-US" dirty="0"/>
              <a:t>Points awarded only to students who complete exercises</a:t>
            </a:r>
          </a:p>
          <a:p>
            <a:pPr lvl="2"/>
            <a:r>
              <a:rPr lang="en-US" dirty="0"/>
              <a:t>At least one group will be asked to present their answer</a:t>
            </a:r>
          </a:p>
          <a:p>
            <a:pPr lvl="1"/>
            <a:r>
              <a:rPr lang="en-US" dirty="0"/>
              <a:t>This will account for most of the participation grade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54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147" y="1388534"/>
            <a:ext cx="11558015" cy="5182861"/>
          </a:xfrm>
        </p:spPr>
        <p:txBody>
          <a:bodyPr/>
          <a:lstStyle/>
          <a:p>
            <a:r>
              <a:rPr lang="en-US" dirty="0"/>
              <a:t>Midterm and Final</a:t>
            </a:r>
          </a:p>
          <a:p>
            <a:pPr lvl="1"/>
            <a:r>
              <a:rPr lang="en-US" dirty="0"/>
              <a:t>Midterm during class</a:t>
            </a:r>
          </a:p>
          <a:p>
            <a:pPr lvl="1"/>
            <a:r>
              <a:rPr lang="en-US" dirty="0"/>
              <a:t>Final during finals week</a:t>
            </a:r>
          </a:p>
          <a:p>
            <a:pPr lvl="1"/>
            <a:r>
              <a:rPr lang="en-US" dirty="0"/>
              <a:t>The final will be </a:t>
            </a:r>
            <a:r>
              <a:rPr lang="en-US" b="1" dirty="0"/>
              <a:t>cumulative</a:t>
            </a:r>
          </a:p>
          <a:p>
            <a:r>
              <a:rPr lang="en-US" dirty="0"/>
              <a:t>All exams are:</a:t>
            </a:r>
          </a:p>
          <a:p>
            <a:pPr lvl="1"/>
            <a:r>
              <a:rPr lang="en-US" dirty="0"/>
              <a:t>Closed book</a:t>
            </a:r>
          </a:p>
          <a:p>
            <a:pPr lvl="1"/>
            <a:r>
              <a:rPr lang="en-US" dirty="0"/>
              <a:t>One-page “cheat sheet” allowed</a:t>
            </a:r>
          </a:p>
          <a:p>
            <a:r>
              <a:rPr lang="en-US" dirty="0"/>
              <a:t>Guessing is strongly discouraged</a:t>
            </a:r>
          </a:p>
          <a:p>
            <a:pPr lvl="1"/>
            <a:r>
              <a:rPr lang="en-US" dirty="0"/>
              <a:t>You get 20% of points for leaving a question blank</a:t>
            </a:r>
          </a:p>
          <a:p>
            <a:pPr lvl="1"/>
            <a:r>
              <a:rPr lang="en-US" dirty="0"/>
              <a:t>0% if you have both a right answer and a wrong answer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7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Grades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the end of the semester, all of your grades will sum to 100 points</a:t>
            </a:r>
          </a:p>
          <a:p>
            <a:endParaRPr lang="en-US" dirty="0"/>
          </a:p>
          <a:p>
            <a:pPr marL="365751" lvl="1" indent="0">
              <a:buNone/>
            </a:pPr>
            <a:endParaRPr lang="en-US" dirty="0"/>
          </a:p>
          <a:p>
            <a:pPr marL="365751" lvl="1" indent="0" algn="ctr">
              <a:buNone/>
            </a:pPr>
            <a:r>
              <a:rPr lang="en-US" dirty="0"/>
              <a:t>15+ 20 + 7 + 11 + 19 + 23 + 5 =100 </a:t>
            </a:r>
          </a:p>
          <a:p>
            <a:pPr marL="365751" lvl="1" indent="0" algn="ctr">
              <a:buNone/>
            </a:pPr>
            <a:endParaRPr lang="en-US" dirty="0"/>
          </a:p>
          <a:p>
            <a:pPr marL="365751" lvl="1" indent="0" algn="ctr">
              <a:buNone/>
            </a:pPr>
            <a:endParaRPr lang="en-US" dirty="0"/>
          </a:p>
          <a:p>
            <a:r>
              <a:rPr lang="en-US" dirty="0"/>
              <a:t>Final grades are based on a simple scale:</a:t>
            </a:r>
          </a:p>
          <a:p>
            <a:pPr lvl="1"/>
            <a:r>
              <a:rPr lang="en-US" dirty="0"/>
              <a:t>A &gt;92, A- 90-92, B+ 87-89, B 83-86, B- 80-82, …</a:t>
            </a:r>
          </a:p>
          <a:p>
            <a:pPr lvl="1"/>
            <a:endParaRPr lang="en-US" dirty="0"/>
          </a:p>
          <a:p>
            <a:r>
              <a:rPr lang="en-US" dirty="0"/>
              <a:t>I don’t curve grades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 rot="5400000">
            <a:off x="6174983" y="1548755"/>
            <a:ext cx="293915" cy="1875006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7634778" y="2353005"/>
            <a:ext cx="281597" cy="294151"/>
          </a:xfrm>
          <a:prstGeom prst="leftBrace">
            <a:avLst>
              <a:gd name="adj1" fmla="val 0"/>
              <a:gd name="adj2" fmla="val 50000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75143" y="1881863"/>
            <a:ext cx="118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Projects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5351" y="1877634"/>
            <a:ext cx="1768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Participation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7D360270-F326-97E6-7630-9FE1EB86676E}"/>
              </a:ext>
            </a:extLst>
          </p:cNvPr>
          <p:cNvSpPr/>
          <p:nvPr/>
        </p:nvSpPr>
        <p:spPr>
          <a:xfrm rot="5400000">
            <a:off x="4555808" y="2130147"/>
            <a:ext cx="293915" cy="752187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2D7A3-E22D-13BF-49AC-C2DA99BE9ED3}"/>
              </a:ext>
            </a:extLst>
          </p:cNvPr>
          <p:cNvSpPr txBox="1"/>
          <p:nvPr/>
        </p:nvSpPr>
        <p:spPr>
          <a:xfrm>
            <a:off x="4105985" y="1901845"/>
            <a:ext cx="105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Exams</a:t>
            </a:r>
          </a:p>
        </p:txBody>
      </p:sp>
    </p:spTree>
    <p:extLst>
      <p:ext uri="{BB962C8B-B14F-4D97-AF65-F5344CB8AC3E}">
        <p14:creationId xmlns:p14="http://schemas.microsoft.com/office/powerpoint/2010/main" val="2644098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Changes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student gets two challenges</a:t>
            </a:r>
          </a:p>
          <a:p>
            <a:pPr lvl="1"/>
            <a:r>
              <a:rPr lang="en-US" dirty="0"/>
              <a:t>Modeled after NFL system</a:t>
            </a:r>
          </a:p>
          <a:p>
            <a:pPr lvl="1"/>
            <a:r>
              <a:rPr lang="en-US" dirty="0"/>
              <a:t>If you ask for a </a:t>
            </a:r>
            <a:r>
              <a:rPr lang="en-US" dirty="0" err="1"/>
              <a:t>regrade</a:t>
            </a:r>
            <a:r>
              <a:rPr lang="en-US" dirty="0"/>
              <a:t> and you are wrong, you lose a challenge</a:t>
            </a:r>
          </a:p>
          <a:p>
            <a:pPr lvl="1"/>
            <a:r>
              <a:rPr lang="en-US" dirty="0"/>
              <a:t>When you are out of challenges, you cannot ask for </a:t>
            </a:r>
            <a:r>
              <a:rPr lang="en-US" dirty="0" err="1"/>
              <a:t>regrading</a:t>
            </a:r>
            <a:endParaRPr lang="en-US" dirty="0"/>
          </a:p>
          <a:p>
            <a:r>
              <a:rPr lang="en-US" dirty="0"/>
              <a:t>Must write email to the staff email address:</a:t>
            </a:r>
          </a:p>
          <a:p>
            <a:pPr marL="880089" lvl="1" indent="-514338">
              <a:buFont typeface="+mj-lt"/>
              <a:buAutoNum type="arabicPeriod"/>
            </a:pPr>
            <a:r>
              <a:rPr lang="en-US" dirty="0"/>
              <a:t>Specify the problem(s) you want </a:t>
            </a:r>
            <a:r>
              <a:rPr lang="en-US" dirty="0" err="1"/>
              <a:t>regraded</a:t>
            </a:r>
            <a:endParaRPr lang="en-US" dirty="0"/>
          </a:p>
          <a:p>
            <a:pPr marL="880089" lvl="1" indent="-514338">
              <a:buFont typeface="+mj-lt"/>
              <a:buAutoNum type="arabicPeriod"/>
            </a:pPr>
            <a:r>
              <a:rPr lang="en-US" dirty="0"/>
              <a:t>For each problem, explain why the grade is in error</a:t>
            </a:r>
          </a:p>
          <a:p>
            <a:pPr marL="502907" indent="-457189"/>
            <a:r>
              <a:rPr lang="en-US" dirty="0"/>
              <a:t>Don’t sweat the small stuff</a:t>
            </a:r>
          </a:p>
          <a:p>
            <a:pPr marL="822939" lvl="1" indent="-457189"/>
            <a:r>
              <a:rPr lang="en-US" dirty="0"/>
              <a:t>Regrading minor errors does not make me a happy Professor</a:t>
            </a:r>
          </a:p>
          <a:p>
            <a:pPr marL="822939" lvl="1" indent="-457189"/>
            <a:r>
              <a:rPr lang="en-US" dirty="0"/>
              <a:t>If the change is &lt;5% of the grade, don’t bother</a:t>
            </a:r>
          </a:p>
          <a:p>
            <a:pPr marL="502907" indent="-457189"/>
            <a:r>
              <a:rPr lang="en-US" dirty="0"/>
              <a:t>More details on the website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970" y="363856"/>
            <a:ext cx="2362328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not do it</a:t>
            </a:r>
          </a:p>
          <a:p>
            <a:pPr lvl="1"/>
            <a:r>
              <a:rPr lang="en-US" dirty="0"/>
              <a:t>Seriously, don’t make me say it again</a:t>
            </a:r>
          </a:p>
          <a:p>
            <a:r>
              <a:rPr lang="en-US" dirty="0"/>
              <a:t>Cheating is an automatic zero</a:t>
            </a:r>
          </a:p>
          <a:p>
            <a:pPr lvl="1"/>
            <a:r>
              <a:rPr lang="en-US" dirty="0"/>
              <a:t>I will send </a:t>
            </a:r>
            <a:r>
              <a:rPr lang="en-US" dirty="0">
                <a:solidFill>
                  <a:schemeClr val="accent1"/>
                </a:solidFill>
              </a:rPr>
              <a:t>any and all</a:t>
            </a:r>
            <a:r>
              <a:rPr lang="en-US" dirty="0"/>
              <a:t> suspects to OSCCR </a:t>
            </a:r>
            <a:r>
              <a:rPr lang="en-US" dirty="0">
                <a:solidFill>
                  <a:schemeClr val="accent1"/>
                </a:solidFill>
              </a:rPr>
              <a:t>without exception</a:t>
            </a:r>
          </a:p>
          <a:p>
            <a:pPr lvl="1"/>
            <a:r>
              <a:rPr lang="en-US" dirty="0"/>
              <a:t>Khoury is also tracking cheating, with stricter enforcement</a:t>
            </a:r>
          </a:p>
          <a:p>
            <a:r>
              <a:rPr lang="en-US" dirty="0"/>
              <a:t>Project code must be </a:t>
            </a:r>
            <a:r>
              <a:rPr lang="en-US" dirty="0">
                <a:solidFill>
                  <a:schemeClr val="accent1"/>
                </a:solidFill>
              </a:rPr>
              <a:t>original</a:t>
            </a:r>
          </a:p>
          <a:p>
            <a:pPr lvl="1"/>
            <a:r>
              <a:rPr lang="en-US" dirty="0"/>
              <a:t>You and your </a:t>
            </a:r>
            <a:r>
              <a:rPr lang="en-US" dirty="0" err="1"/>
              <a:t>groupmates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only</a:t>
            </a:r>
            <a:endParaRPr lang="en-US" dirty="0"/>
          </a:p>
          <a:p>
            <a:pPr lvl="2"/>
            <a:r>
              <a:rPr lang="en-US" dirty="0"/>
              <a:t>Unless we give you starter code, obviously</a:t>
            </a:r>
          </a:p>
          <a:p>
            <a:pPr lvl="1"/>
            <a:r>
              <a:rPr lang="en-US" dirty="0" err="1"/>
              <a:t>StackOverflow</a:t>
            </a:r>
            <a:r>
              <a:rPr lang="en-US" dirty="0"/>
              <a:t>/</a:t>
            </a:r>
            <a:r>
              <a:rPr lang="en-US" dirty="0" err="1"/>
              <a:t>Quora</a:t>
            </a:r>
            <a:r>
              <a:rPr lang="en-US" dirty="0"/>
              <a:t> are </a:t>
            </a:r>
            <a:r>
              <a:rPr lang="en-US" dirty="0">
                <a:solidFill>
                  <a:schemeClr val="accent1"/>
                </a:solidFill>
              </a:rPr>
              <a:t>not </a:t>
            </a:r>
            <a:r>
              <a:rPr lang="en-US" dirty="0"/>
              <a:t>your friends</a:t>
            </a:r>
          </a:p>
          <a:p>
            <a:pPr lvl="1"/>
            <a:r>
              <a:rPr lang="en-US" dirty="0"/>
              <a:t>Copying from public </a:t>
            </a:r>
            <a:r>
              <a:rPr lang="en-US" dirty="0" err="1"/>
              <a:t>Githubs</a:t>
            </a:r>
            <a:r>
              <a:rPr lang="en-US" dirty="0"/>
              <a:t>, using Copilot </a:t>
            </a:r>
            <a:r>
              <a:rPr lang="en-US" dirty="0">
                <a:solidFill>
                  <a:srgbClr val="C00000"/>
                </a:solidFill>
              </a:rPr>
              <a:t>will get you an F grade</a:t>
            </a:r>
          </a:p>
          <a:p>
            <a:pPr lvl="1"/>
            <a:r>
              <a:rPr lang="en-US" dirty="0"/>
              <a:t>If you have questions about an online resource, ask 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17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13388-BC15-B34A-B389-8C9E73A13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E355D-2631-C17C-F954-486876A8C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167610"/>
            <a:ext cx="8947884" cy="54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95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519B447-33B0-E047-BB86-48D0A86BF92C}"/>
              </a:ext>
            </a:extLst>
          </p:cNvPr>
          <p:cNvSpPr txBox="1">
            <a:spLocks/>
          </p:cNvSpPr>
          <p:nvPr/>
        </p:nvSpPr>
        <p:spPr>
          <a:xfrm>
            <a:off x="390147" y="1343930"/>
            <a:ext cx="11558015" cy="546946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38" indent="-91438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38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14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89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65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.AppleSystemUIFont" charset="0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Last lecture most likely will be about new research</a:t>
            </a:r>
          </a:p>
          <a:p>
            <a:pPr lvl="1"/>
            <a:r>
              <a:rPr lang="en-US" dirty="0"/>
              <a:t>Probably something I worked 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1122F-DF3F-819F-FFFE-2D94E2C02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3" y="1021421"/>
            <a:ext cx="9590197" cy="49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30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0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F836-22D3-A346-90B8-CABCD088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D4A70-6F4E-3042-AAF8-01CD6AD9B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</a:t>
            </a:r>
            <a:r>
              <a:rPr lang="en-US" dirty="0" err="1"/>
              <a:t>professoring</a:t>
            </a:r>
            <a:endParaRPr lang="en-US" dirty="0"/>
          </a:p>
          <a:p>
            <a:pPr lvl="1"/>
            <a:r>
              <a:rPr lang="en-US" dirty="0"/>
              <a:t>BA in Physics and French -&gt; CS textbook author -&gt; PhD in CS (Networks/DS) -&gt; postdoc</a:t>
            </a:r>
          </a:p>
          <a:p>
            <a:pPr lvl="1"/>
            <a:r>
              <a:rPr lang="en-US" dirty="0"/>
              <a:t>Research focused car-to-car networks, P2P systems, crowdsourcing</a:t>
            </a:r>
          </a:p>
          <a:p>
            <a:pPr lvl="1"/>
            <a:endParaRPr lang="en-US" dirty="0"/>
          </a:p>
          <a:p>
            <a:r>
              <a:rPr lang="en-US" dirty="0"/>
              <a:t>Since joining Northeastern</a:t>
            </a:r>
          </a:p>
          <a:p>
            <a:pPr lvl="1"/>
            <a:r>
              <a:rPr lang="en-US" dirty="0"/>
              <a:t>Focus on privacy, security, transparency, and mobile systems</a:t>
            </a:r>
          </a:p>
          <a:p>
            <a:pPr lvl="1"/>
            <a:r>
              <a:rPr lang="en-US" dirty="0"/>
              <a:t>Topics include mobile/IoT privacy, PKIs, net neutrality, congestion control</a:t>
            </a:r>
          </a:p>
          <a:p>
            <a:pPr lvl="1"/>
            <a:endParaRPr lang="en-US" dirty="0"/>
          </a:p>
          <a:p>
            <a:r>
              <a:rPr lang="en-US" dirty="0"/>
              <a:t>Sabbatical</a:t>
            </a:r>
          </a:p>
          <a:p>
            <a:pPr lvl="1"/>
            <a:r>
              <a:rPr lang="en-US" dirty="0"/>
              <a:t>Security architect at Akamai, focusing on Internet routing performance and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3399B-1B03-8A4F-891D-16A2B9D2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D5CB-BE12-734B-B748-5D0B462E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9E180-0630-B140-B84E-CC515720B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take care of yourselves and each other</a:t>
            </a:r>
          </a:p>
          <a:p>
            <a:pPr lvl="1"/>
            <a:r>
              <a:rPr lang="en-US" dirty="0"/>
              <a:t>Seek help if you need it (UHCS, </a:t>
            </a:r>
            <a:r>
              <a:rPr lang="en-US" dirty="0" err="1"/>
              <a:t>WeCare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My (virtual) door is always open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AE9C5-554D-C440-A9C7-77B5C61C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4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1E21-EB8B-664F-AE65-C5CCB7D2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7EA50-B1AE-CF4B-8571-08E82A4A9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E7391-8D46-924B-B2E0-ECF619F6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46DA7C-A78F-A940-B23B-EB9FA80F7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2"/>
          <a:stretch/>
        </p:blipFill>
        <p:spPr bwMode="auto">
          <a:xfrm>
            <a:off x="243837" y="1114926"/>
            <a:ext cx="3745919" cy="4846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43FE030-E683-8C43-A7EA-3BECBE89D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43" y="1021421"/>
            <a:ext cx="2527096" cy="5469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b">
            <a:extLst>
              <a:ext uri="{FF2B5EF4-FFF2-40B4-BE49-F238E27FC236}">
                <a16:creationId xmlns:a16="http://schemas.microsoft.com/office/drawing/2014/main" id="{2791EF46-34A4-AE45-B061-3D32DCAFF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135" y="1856328"/>
            <a:ext cx="6917833" cy="4453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911852-E5DE-C347-87B3-6F296F88A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621" y="1516872"/>
            <a:ext cx="5954191" cy="479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speakers-testbed">
            <a:extLst>
              <a:ext uri="{FF2B5EF4-FFF2-40B4-BE49-F238E27FC236}">
                <a16:creationId xmlns:a16="http://schemas.microsoft.com/office/drawing/2014/main" id="{98BA7A04-C31D-B44D-AB79-5C4FF80A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61" y="1516872"/>
            <a:ext cx="4694737" cy="2981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otrim">
            <a:extLst>
              <a:ext uri="{FF2B5EF4-FFF2-40B4-BE49-F238E27FC236}">
                <a16:creationId xmlns:a16="http://schemas.microsoft.com/office/drawing/2014/main" id="{E3313DAE-F9C6-B543-A487-9230F125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43" y="4760764"/>
            <a:ext cx="7110403" cy="1548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62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Anti-Social Media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147" y="1388534"/>
            <a:ext cx="11558015" cy="51828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I’m a privacy researcher, please respect my privacy</a:t>
            </a:r>
          </a:p>
          <a:p>
            <a:pPr lvl="1"/>
            <a:r>
              <a:rPr lang="en-US" dirty="0"/>
              <a:t>It’s nothing personal</a:t>
            </a:r>
          </a:p>
          <a:p>
            <a:pPr lvl="1"/>
            <a:r>
              <a:rPr lang="en-US" dirty="0"/>
              <a:t>I need to practice what I preach</a:t>
            </a:r>
          </a:p>
          <a:p>
            <a:pPr lvl="1"/>
            <a:r>
              <a:rPr lang="en-US" dirty="0"/>
              <a:t>Extremely small social media presence, treated as a public forum</a:t>
            </a:r>
          </a:p>
          <a:p>
            <a:pPr marL="365751" lvl="1" indent="0">
              <a:buNone/>
            </a:pPr>
            <a:endParaRPr lang="en-US" dirty="0"/>
          </a:p>
          <a:p>
            <a:r>
              <a:rPr lang="en-US" dirty="0"/>
              <a:t>Follow me on Twitter: @</a:t>
            </a:r>
            <a:r>
              <a:rPr lang="en-US" dirty="0" err="1"/>
              <a:t>proffnes</a:t>
            </a:r>
            <a:endParaRPr lang="en-US" dirty="0"/>
          </a:p>
          <a:p>
            <a:pPr lvl="1"/>
            <a:r>
              <a:rPr lang="en-US" dirty="0"/>
              <a:t>Pure, unadulterated self-promotion</a:t>
            </a:r>
          </a:p>
          <a:p>
            <a:pPr lvl="1"/>
            <a:r>
              <a:rPr lang="en-US" dirty="0"/>
              <a:t>Also: Good place to learn about research updates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LinkedIn: I probably won’t add you, so please don’t ask</a:t>
            </a:r>
          </a:p>
          <a:p>
            <a:pPr lvl="1"/>
            <a:r>
              <a:rPr lang="en-US" dirty="0"/>
              <a:t>Unless your </a:t>
            </a:r>
            <a:r>
              <a:rPr lang="en-US" b="1" dirty="0">
                <a:solidFill>
                  <a:srgbClr val="C00000"/>
                </a:solidFill>
              </a:rPr>
              <a:t>CRUSH</a:t>
            </a:r>
            <a:r>
              <a:rPr lang="en-US" dirty="0"/>
              <a:t> the course!</a:t>
            </a:r>
          </a:p>
          <a:p>
            <a:pPr lvl="1"/>
            <a:r>
              <a:rPr lang="en-US" dirty="0"/>
              <a:t>Or we do research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3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TAs</a:t>
            </a:r>
          </a:p>
          <a:p>
            <a:pPr lvl="1"/>
            <a:r>
              <a:rPr lang="en-US" dirty="0"/>
              <a:t>Marwa </a:t>
            </a:r>
            <a:r>
              <a:rPr lang="en-US" dirty="0" err="1"/>
              <a:t>Elali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Eysa</a:t>
            </a:r>
            <a:r>
              <a:rPr lang="en-US" dirty="0"/>
              <a:t> Lee </a:t>
            </a:r>
          </a:p>
          <a:p>
            <a:pPr lvl="1"/>
            <a:r>
              <a:rPr lang="en-US" dirty="0" err="1"/>
              <a:t>Tanay</a:t>
            </a:r>
            <a:r>
              <a:rPr lang="en-US" dirty="0"/>
              <a:t> Mehra</a:t>
            </a:r>
          </a:p>
          <a:p>
            <a:pPr marL="201163" lvl="1" indent="0">
              <a:buNone/>
            </a:pPr>
            <a:endParaRPr lang="en-US" dirty="0"/>
          </a:p>
          <a:p>
            <a:pPr lvl="1"/>
            <a:r>
              <a:rPr lang="en-US" dirty="0"/>
              <a:t>Contact</a:t>
            </a:r>
          </a:p>
          <a:p>
            <a:pPr lvl="2"/>
            <a:r>
              <a:rPr lang="en-US" dirty="0"/>
              <a:t>cs5700f22-staff@ccs.neu.edu</a:t>
            </a:r>
          </a:p>
          <a:p>
            <a:pPr lvl="2"/>
            <a:r>
              <a:rPr lang="en-US" dirty="0"/>
              <a:t>Piazza</a:t>
            </a:r>
          </a:p>
          <a:p>
            <a:pPr lvl="1"/>
            <a:r>
              <a:rPr lang="en-US" dirty="0"/>
              <a:t>Office Hours: Posted on Canvas (Zoom)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0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6F13-15A4-6D4F-B019-A3BF1474D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it’s 2019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40025-082B-0749-B42D-E538E8F4D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person lectures</a:t>
            </a:r>
          </a:p>
          <a:p>
            <a:pPr lvl="1"/>
            <a:r>
              <a:rPr lang="en-US" dirty="0"/>
              <a:t>If you have any symptoms, let me know and I will do a hybrid lecture with Zoom</a:t>
            </a:r>
          </a:p>
          <a:p>
            <a:pPr lvl="1"/>
            <a:r>
              <a:rPr lang="en-US" dirty="0"/>
              <a:t>Expectation is that vast majority of students will be in class</a:t>
            </a:r>
          </a:p>
          <a:p>
            <a:pPr lvl="1"/>
            <a:endParaRPr lang="en-US" dirty="0"/>
          </a:p>
          <a:p>
            <a:r>
              <a:rPr lang="en-US" dirty="0"/>
              <a:t>Drop-in hours via Zoom or in person (links in Canvas)</a:t>
            </a:r>
          </a:p>
          <a:p>
            <a:pPr lvl="1"/>
            <a:r>
              <a:rPr lang="en-US" dirty="0"/>
              <a:t>May switch to only of these if it’s a management issue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89F63-1B4D-7F4A-8319-95240E9D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Take This Course?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are we even able to have classes during a pandemic?</a:t>
            </a:r>
          </a:p>
          <a:p>
            <a:endParaRPr lang="en-US" dirty="0"/>
          </a:p>
          <a:p>
            <a:r>
              <a:rPr lang="en-US" dirty="0"/>
              <a:t>How many of you have checked your e-mail, social, texts…</a:t>
            </a:r>
          </a:p>
          <a:p>
            <a:pPr lvl="1"/>
            <a:r>
              <a:rPr lang="en-US" dirty="0"/>
              <a:t>Today?</a:t>
            </a:r>
          </a:p>
          <a:p>
            <a:pPr lvl="1"/>
            <a:r>
              <a:rPr lang="en-US" dirty="0"/>
              <a:t>In the past hour?</a:t>
            </a:r>
          </a:p>
          <a:p>
            <a:pPr lvl="1"/>
            <a:r>
              <a:rPr lang="en-US" dirty="0"/>
              <a:t>Since I started talking?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3F6A64-6D75-254F-BB13-20D0E4D68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1" y="1187452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networks are ubiquitous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Networks touch every part of our daily life</a:t>
            </a:r>
          </a:p>
          <a:p>
            <a:pPr lvl="1"/>
            <a:r>
              <a:rPr lang="en-US" dirty="0"/>
              <a:t>Videoconferencing</a:t>
            </a:r>
          </a:p>
          <a:p>
            <a:pPr lvl="1"/>
            <a:r>
              <a:rPr lang="en-US" dirty="0"/>
              <a:t>Web search</a:t>
            </a:r>
          </a:p>
          <a:p>
            <a:pPr lvl="1"/>
            <a:r>
              <a:rPr lang="en-US" dirty="0"/>
              <a:t>Social networking</a:t>
            </a:r>
          </a:p>
          <a:p>
            <a:pPr lvl="1"/>
            <a:r>
              <a:rPr lang="en-US" dirty="0"/>
              <a:t>Watching movies</a:t>
            </a:r>
          </a:p>
          <a:p>
            <a:pPr lvl="1"/>
            <a:r>
              <a:rPr lang="en-US" dirty="0"/>
              <a:t>Ordering merchandise</a:t>
            </a:r>
          </a:p>
          <a:p>
            <a:pPr lvl="1"/>
            <a:r>
              <a:rPr lang="en-US" dirty="0"/>
              <a:t>Wasting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1" y="2146302"/>
            <a:ext cx="2628900" cy="928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02" y="2438400"/>
            <a:ext cx="1832131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946400"/>
            <a:ext cx="1752600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0" y="4171133"/>
            <a:ext cx="2819400" cy="1023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387" y="2998216"/>
            <a:ext cx="2776615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5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100299</TotalTime>
  <Words>1547</Words>
  <Application>Microsoft Macintosh PowerPoint</Application>
  <PresentationFormat>Widescreen</PresentationFormat>
  <Paragraphs>319</Paragraphs>
  <Slides>30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.AppleSystemUIFont</vt:lpstr>
      <vt:lpstr>Arial</vt:lpstr>
      <vt:lpstr>Calibri</vt:lpstr>
      <vt:lpstr>Calibri Light</vt:lpstr>
      <vt:lpstr>Wingdings</vt:lpstr>
      <vt:lpstr>Retrospect</vt:lpstr>
      <vt:lpstr>CS 4700/5700 Fundamentals of Computer Networks</vt:lpstr>
      <vt:lpstr>Hello!</vt:lpstr>
      <vt:lpstr>My background</vt:lpstr>
      <vt:lpstr>Example projects</vt:lpstr>
      <vt:lpstr>Anti-Social Media</vt:lpstr>
      <vt:lpstr>Your TAs</vt:lpstr>
      <vt:lpstr>Like it’s 2019 again</vt:lpstr>
      <vt:lpstr>Why Take This Course?</vt:lpstr>
      <vt:lpstr>Computer networks are ubiquitous</vt:lpstr>
      <vt:lpstr>Computer networks are ubiquitous</vt:lpstr>
      <vt:lpstr>Goals</vt:lpstr>
      <vt:lpstr>Online Resources</vt:lpstr>
      <vt:lpstr>Teaching Style</vt:lpstr>
      <vt:lpstr>Textbook</vt:lpstr>
      <vt:lpstr>Workload</vt:lpstr>
      <vt:lpstr>Projects</vt:lpstr>
      <vt:lpstr>Project Logistics</vt:lpstr>
      <vt:lpstr>Project Groups</vt:lpstr>
      <vt:lpstr>Late Policy</vt:lpstr>
      <vt:lpstr>Paper Reading</vt:lpstr>
      <vt:lpstr>Paper Discussion Plan</vt:lpstr>
      <vt:lpstr>In Class Participation</vt:lpstr>
      <vt:lpstr>Exams</vt:lpstr>
      <vt:lpstr>Final Grades</vt:lpstr>
      <vt:lpstr>Grade Changes</vt:lpstr>
      <vt:lpstr>Cheating</vt:lpstr>
      <vt:lpstr>Schedule Overview</vt:lpstr>
      <vt:lpstr>Schedule Overview</vt:lpstr>
      <vt:lpstr>Questions?</vt:lpstr>
      <vt:lpstr>One last note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Choffnes, David</cp:lastModifiedBy>
  <cp:revision>950</cp:revision>
  <cp:lastPrinted>2012-08-22T04:00:45Z</cp:lastPrinted>
  <dcterms:created xsi:type="dcterms:W3CDTF">2012-01-03T02:22:46Z</dcterms:created>
  <dcterms:modified xsi:type="dcterms:W3CDTF">2022-09-08T19:39:04Z</dcterms:modified>
</cp:coreProperties>
</file>