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1"/>
  </p:sldMasterIdLst>
  <p:notesMasterIdLst>
    <p:notesMasterId r:id="rId44"/>
  </p:notesMasterIdLst>
  <p:handoutMasterIdLst>
    <p:handoutMasterId r:id="rId45"/>
  </p:handoutMasterIdLst>
  <p:sldIdLst>
    <p:sldId id="441" r:id="rId2"/>
    <p:sldId id="388" r:id="rId3"/>
    <p:sldId id="416" r:id="rId4"/>
    <p:sldId id="395" r:id="rId5"/>
    <p:sldId id="398" r:id="rId6"/>
    <p:sldId id="399" r:id="rId7"/>
    <p:sldId id="400" r:id="rId8"/>
    <p:sldId id="401" r:id="rId9"/>
    <p:sldId id="397" r:id="rId10"/>
    <p:sldId id="402" r:id="rId11"/>
    <p:sldId id="396" r:id="rId12"/>
    <p:sldId id="403" r:id="rId13"/>
    <p:sldId id="405" r:id="rId14"/>
    <p:sldId id="391" r:id="rId15"/>
    <p:sldId id="404" r:id="rId16"/>
    <p:sldId id="406" r:id="rId17"/>
    <p:sldId id="407" r:id="rId18"/>
    <p:sldId id="408" r:id="rId19"/>
    <p:sldId id="439" r:id="rId20"/>
    <p:sldId id="409" r:id="rId21"/>
    <p:sldId id="410" r:id="rId22"/>
    <p:sldId id="411" r:id="rId23"/>
    <p:sldId id="412" r:id="rId24"/>
    <p:sldId id="413" r:id="rId25"/>
    <p:sldId id="414" r:id="rId26"/>
    <p:sldId id="417" r:id="rId27"/>
    <p:sldId id="418" r:id="rId28"/>
    <p:sldId id="419" r:id="rId29"/>
    <p:sldId id="420" r:id="rId30"/>
    <p:sldId id="415" r:id="rId31"/>
    <p:sldId id="421" r:id="rId32"/>
    <p:sldId id="428" r:id="rId33"/>
    <p:sldId id="423" r:id="rId34"/>
    <p:sldId id="422" r:id="rId35"/>
    <p:sldId id="436" r:id="rId36"/>
    <p:sldId id="440" r:id="rId37"/>
    <p:sldId id="424" r:id="rId38"/>
    <p:sldId id="430" r:id="rId39"/>
    <p:sldId id="431" r:id="rId40"/>
    <p:sldId id="426" r:id="rId41"/>
    <p:sldId id="427" r:id="rId42"/>
    <p:sldId id="429" r:id="rId43"/>
  </p:sldIdLst>
  <p:sldSz cx="9144000" cy="5143500" type="screen16x9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206C271-A17B-4745-8409-D19C184D271D}">
          <p14:sldIdLst>
            <p14:sldId id="441"/>
            <p14:sldId id="388"/>
            <p14:sldId id="416"/>
            <p14:sldId id="395"/>
            <p14:sldId id="398"/>
            <p14:sldId id="399"/>
            <p14:sldId id="400"/>
            <p14:sldId id="401"/>
            <p14:sldId id="397"/>
            <p14:sldId id="402"/>
            <p14:sldId id="396"/>
            <p14:sldId id="403"/>
            <p14:sldId id="405"/>
            <p14:sldId id="391"/>
            <p14:sldId id="404"/>
            <p14:sldId id="406"/>
            <p14:sldId id="407"/>
            <p14:sldId id="408"/>
            <p14:sldId id="439"/>
            <p14:sldId id="409"/>
            <p14:sldId id="410"/>
            <p14:sldId id="411"/>
            <p14:sldId id="412"/>
            <p14:sldId id="413"/>
            <p14:sldId id="414"/>
            <p14:sldId id="417"/>
            <p14:sldId id="418"/>
            <p14:sldId id="419"/>
            <p14:sldId id="420"/>
            <p14:sldId id="415"/>
            <p14:sldId id="421"/>
            <p14:sldId id="428"/>
            <p14:sldId id="423"/>
            <p14:sldId id="422"/>
            <p14:sldId id="436"/>
            <p14:sldId id="440"/>
            <p14:sldId id="424"/>
            <p14:sldId id="430"/>
            <p14:sldId id="431"/>
            <p14:sldId id="426"/>
            <p14:sldId id="427"/>
            <p14:sldId id="4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08" autoAdjust="0"/>
    <p:restoredTop sz="90336" autoAdjust="0"/>
  </p:normalViewPr>
  <p:slideViewPr>
    <p:cSldViewPr snapToGrid="0">
      <p:cViewPr varScale="1">
        <p:scale>
          <a:sx n="147" d="100"/>
          <a:sy n="147" d="100"/>
        </p:scale>
        <p:origin x="208" y="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79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79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88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04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8500"/>
            <a:ext cx="6194425" cy="3484563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182" y="4416590"/>
            <a:ext cx="5505450" cy="418178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86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t">
            <a:normAutofit/>
          </a:bodyPr>
          <a:lstStyle>
            <a:lvl1pPr algn="l" fontAlgn="t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485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60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11085"/>
            <a:ext cx="1971675" cy="43180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11084"/>
            <a:ext cx="5800725" cy="4318065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55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609" y="1041400"/>
            <a:ext cx="8668511" cy="35946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93E9-CEF0-47B7-AEA6-AFACC79966BA}" type="datetimeFigureOut">
              <a:rPr lang="en-US" smtClean="0"/>
              <a:t>3/21/22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83713" y="4992625"/>
            <a:ext cx="984019" cy="153491"/>
          </a:xfrm>
        </p:spPr>
        <p:txBody>
          <a:bodyPr/>
          <a:lstStyle/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961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67737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401367"/>
            <a:ext cx="7543800" cy="3189683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4F47-3A99-4701-A7D9-FE6C4D9DA92E}" type="datetimeFigureOut">
              <a:rPr lang="en-US" smtClean="0"/>
              <a:t>3/21/22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822960" y="1323975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635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3"/>
            <a:ext cx="3703320" cy="30175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03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4650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4650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6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77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28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8" y="548640"/>
            <a:ext cx="5009393" cy="3943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5" y="4844840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40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51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9520" cy="61722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" y="0"/>
            <a:ext cx="9143989" cy="368630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4430268"/>
            <a:ext cx="7589520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9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5020056"/>
            <a:ext cx="9144001" cy="1234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2608" y="214954"/>
            <a:ext cx="8668512" cy="551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609" y="1041400"/>
            <a:ext cx="8668511" cy="35946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" y="4844840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0FE61780-2E25-4081-A2D9-4C0805256F67}" type="datetimeFigureOut">
              <a:rPr lang="en-US" smtClean="0"/>
              <a:t>3/21/22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4844840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7102" y="5019691"/>
            <a:ext cx="984019" cy="989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715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" charset="2"/>
        <a:buChar char="§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Arial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.AppleSystemUIFont" charset="0"/>
        <a:buChar char="-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o.com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5007D-9550-BE49-B107-84C254A8A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A3A77-5DBE-794D-A16D-7321AAD27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Welcome back!</a:t>
            </a:r>
          </a:p>
          <a:p>
            <a:endParaRPr lang="en-US" dirty="0"/>
          </a:p>
          <a:p>
            <a:r>
              <a:rPr lang="en-US" dirty="0"/>
              <a:t>Exercise 7 posted, due Thursday</a:t>
            </a:r>
          </a:p>
          <a:p>
            <a:endParaRPr lang="en-US" dirty="0"/>
          </a:p>
          <a:p>
            <a:r>
              <a:rPr lang="en-US" dirty="0"/>
              <a:t>Project 4 well under way</a:t>
            </a:r>
          </a:p>
          <a:p>
            <a:endParaRPr lang="en-US" dirty="0"/>
          </a:p>
          <a:p>
            <a:r>
              <a:rPr lang="en-US" dirty="0"/>
              <a:t>Today: hints for Project 5 (among other things)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37E2C0-2A1F-3646-B986-E8F158CE3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325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Server placement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0012" y="716552"/>
            <a:ext cx="6703976" cy="452801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546" y="2081150"/>
            <a:ext cx="455250" cy="45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58" r="9793" b="21722"/>
          <a:stretch/>
        </p:blipFill>
        <p:spPr>
          <a:xfrm>
            <a:off x="6754539" y="2259724"/>
            <a:ext cx="458186" cy="508883"/>
          </a:xfrm>
          <a:prstGeom prst="rect">
            <a:avLst/>
          </a:prstGeom>
        </p:spPr>
      </p:pic>
      <p:pic>
        <p:nvPicPr>
          <p:cNvPr id="9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295" y="2451639"/>
            <a:ext cx="455250" cy="45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974" y="2552801"/>
            <a:ext cx="455250" cy="45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008" y="1087922"/>
            <a:ext cx="455250" cy="45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129" y="3971698"/>
            <a:ext cx="455250" cy="45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8348" y="3160364"/>
            <a:ext cx="2158891" cy="1727113"/>
          </a:xfrm>
          <a:prstGeom prst="rect">
            <a:avLst/>
          </a:prstGeom>
        </p:spPr>
      </p:pic>
      <p:pic>
        <p:nvPicPr>
          <p:cNvPr id="14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862" y="4190999"/>
            <a:ext cx="312148" cy="31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248" y="3884885"/>
            <a:ext cx="312148" cy="31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703" y="4564116"/>
            <a:ext cx="312148" cy="31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928" y="3559064"/>
            <a:ext cx="312148" cy="31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686" y="4294788"/>
            <a:ext cx="312148" cy="31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775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85"/>
    </mc:Choice>
    <mc:Fallback xmlns="">
      <p:transition xmlns:p14="http://schemas.microsoft.com/office/powerpoint/2010/main" spd="slow" advTm="489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0.3908 0.07407 " pathEditMode="relative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speed matters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Impact on user experience</a:t>
            </a:r>
          </a:p>
          <a:p>
            <a:pPr lvl="1"/>
            <a:r>
              <a:rPr lang="en-US" dirty="0"/>
              <a:t>Users navigating away from pages</a:t>
            </a:r>
          </a:p>
          <a:p>
            <a:pPr lvl="1"/>
            <a:r>
              <a:rPr lang="en-US" dirty="0"/>
              <a:t>Video startup delay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58384" y="1122683"/>
            <a:ext cx="4909166" cy="38587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15560" y="3872227"/>
            <a:ext cx="411480" cy="297180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48288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487"/>
    </mc:Choice>
    <mc:Fallback xmlns="">
      <p:transition xmlns:p14="http://schemas.microsoft.com/office/powerpoint/2010/main" spd="slow" advTm="43487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speed matters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2608" y="1041400"/>
            <a:ext cx="5902453" cy="3594608"/>
          </a:xfrm>
        </p:spPr>
        <p:txBody>
          <a:bodyPr/>
          <a:lstStyle/>
          <a:p>
            <a:r>
              <a:rPr lang="en-US" dirty="0"/>
              <a:t>Impact on user experience</a:t>
            </a:r>
          </a:p>
          <a:p>
            <a:pPr lvl="1"/>
            <a:r>
              <a:rPr lang="en-US" dirty="0"/>
              <a:t>Users navigating away from pages</a:t>
            </a:r>
          </a:p>
          <a:p>
            <a:pPr lvl="1"/>
            <a:r>
              <a:rPr lang="en-US" dirty="0"/>
              <a:t>Video startup delay</a:t>
            </a:r>
          </a:p>
          <a:p>
            <a:r>
              <a:rPr lang="en-US" dirty="0"/>
              <a:t>Impact on revenue</a:t>
            </a:r>
          </a:p>
          <a:p>
            <a:pPr lvl="1"/>
            <a:r>
              <a:rPr lang="en-US" dirty="0"/>
              <a:t>Amazon: increased revenue 1% for every 100ms reduction in PLT</a:t>
            </a:r>
          </a:p>
          <a:p>
            <a:pPr lvl="1"/>
            <a:r>
              <a:rPr lang="en-US" dirty="0"/>
              <a:t>Shopzilla:12% increase in revenue by reducing PLT from 6 seconds to 1.2 seconds </a:t>
            </a:r>
          </a:p>
          <a:p>
            <a:r>
              <a:rPr lang="en-US" dirty="0"/>
              <a:t>Ping from BOS to LAX: ~90-100ms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6" name="Picture 2" descr="5 Reasons You Are Not Making Any Money Online">
            <a:extLst>
              <a:ext uri="{FF2B5EF4-FFF2-40B4-BE49-F238E27FC236}">
                <a16:creationId xmlns:a16="http://schemas.microsoft.com/office/drawing/2014/main" id="{E22BD04B-00BF-394E-A033-6071D456A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640" y="2973325"/>
            <a:ext cx="40386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983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216"/>
    </mc:Choice>
    <mc:Fallback xmlns="">
      <p:transition xmlns:p14="http://schemas.microsoft.com/office/powerpoint/2010/main" spd="slow" advTm="722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Strawman</a:t>
            </a:r>
            <a:r>
              <a:rPr lang="en-US" dirty="0"/>
              <a:t> solution: Web caches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ISP uses a </a:t>
            </a:r>
            <a:r>
              <a:rPr lang="en-US" dirty="0" err="1"/>
              <a:t>middlebox</a:t>
            </a:r>
            <a:r>
              <a:rPr lang="en-US" dirty="0"/>
              <a:t> that caches Web content</a:t>
            </a:r>
          </a:p>
          <a:p>
            <a:pPr lvl="1"/>
            <a:r>
              <a:rPr lang="en-US" dirty="0"/>
              <a:t>Better performance – content is closer to users</a:t>
            </a:r>
          </a:p>
          <a:p>
            <a:pPr lvl="1"/>
            <a:r>
              <a:rPr lang="en-US" dirty="0"/>
              <a:t>Lower cost – content traverses network boundary once</a:t>
            </a:r>
          </a:p>
          <a:p>
            <a:pPr lvl="1"/>
            <a:r>
              <a:rPr lang="en-US" dirty="0"/>
              <a:t>Does this solve the problem?</a:t>
            </a:r>
          </a:p>
          <a:p>
            <a:pPr lvl="1"/>
            <a:endParaRPr lang="en-US" dirty="0"/>
          </a:p>
          <a:p>
            <a:r>
              <a:rPr lang="en-US" dirty="0"/>
              <a:t>No!</a:t>
            </a:r>
          </a:p>
          <a:p>
            <a:pPr lvl="1"/>
            <a:r>
              <a:rPr lang="en-US" dirty="0"/>
              <a:t>Size of all Web content is too large</a:t>
            </a:r>
          </a:p>
          <a:p>
            <a:pPr lvl="2"/>
            <a:r>
              <a:rPr lang="en-US" dirty="0" err="1"/>
              <a:t>Zipf</a:t>
            </a:r>
            <a:r>
              <a:rPr lang="en-US" dirty="0"/>
              <a:t> distribution limits cache hit rate</a:t>
            </a:r>
          </a:p>
          <a:p>
            <a:pPr lvl="1"/>
            <a:r>
              <a:rPr lang="en-US" dirty="0"/>
              <a:t>Web content is </a:t>
            </a:r>
            <a:r>
              <a:rPr lang="en-US" b="1" dirty="0"/>
              <a:t>dynamic </a:t>
            </a:r>
            <a:r>
              <a:rPr lang="en-US" dirty="0"/>
              <a:t>and </a:t>
            </a:r>
            <a:r>
              <a:rPr lang="en-US" b="1" dirty="0"/>
              <a:t>customized</a:t>
            </a:r>
            <a:endParaRPr lang="en-US" dirty="0"/>
          </a:p>
          <a:p>
            <a:pPr lvl="2"/>
            <a:r>
              <a:rPr lang="en-US" dirty="0"/>
              <a:t>Can’t cache banking content</a:t>
            </a:r>
          </a:p>
          <a:p>
            <a:pPr lvl="2"/>
            <a:r>
              <a:rPr lang="en-US" dirty="0"/>
              <a:t>What does it mean to cache search results?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13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262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786"/>
    </mc:Choice>
    <mc:Fallback xmlns="">
      <p:transition xmlns:p14="http://schemas.microsoft.com/office/powerpoint/2010/main" spd="slow" advTm="2187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428625" indent="-428625">
              <a:buFont typeface="Wingdings" pitchFamily="2" charset="2"/>
              <a:buChar char="q"/>
            </a:pPr>
            <a:r>
              <a:rPr lang="en-US" sz="3300" dirty="0"/>
              <a:t>Motivation</a:t>
            </a:r>
            <a:endParaRPr lang="en-US" sz="2550" dirty="0"/>
          </a:p>
          <a:p>
            <a:pPr marL="428625" indent="-428625">
              <a:buFont typeface="Wingdings" pitchFamily="2" charset="2"/>
              <a:buChar char="q"/>
            </a:pPr>
            <a:r>
              <a:rPr lang="en-US" sz="3300" b="1" dirty="0"/>
              <a:t>CDN basics</a:t>
            </a:r>
          </a:p>
          <a:p>
            <a:pPr marL="428625" indent="-428625">
              <a:buFont typeface="Wingdings" pitchFamily="2" charset="2"/>
              <a:buChar char="q"/>
            </a:pPr>
            <a:r>
              <a:rPr lang="en-US" sz="3300" dirty="0"/>
              <a:t>Prominent example: Akamai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fld id="{283B9EA5-CE9A-4950-A80C-5ADF06B45BB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6"/>
    </mc:Choice>
    <mc:Fallback xmlns="">
      <p:transition xmlns:p14="http://schemas.microsoft.com/office/powerpoint/2010/main" spd="slow" advTm="2796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a CDN?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Content Delivery Network</a:t>
            </a:r>
          </a:p>
          <a:p>
            <a:pPr lvl="1"/>
            <a:r>
              <a:rPr lang="en-US" dirty="0"/>
              <a:t>Also sometimes called Content Distribution Network</a:t>
            </a:r>
          </a:p>
          <a:p>
            <a:pPr lvl="1"/>
            <a:r>
              <a:rPr lang="en-US" dirty="0"/>
              <a:t>At least half of the world’s bits are delivered by a CDN</a:t>
            </a:r>
          </a:p>
          <a:p>
            <a:pPr lvl="2"/>
            <a:r>
              <a:rPr lang="en-US" dirty="0"/>
              <a:t>Probably closer to 70/80%</a:t>
            </a:r>
          </a:p>
          <a:p>
            <a:pPr lvl="2"/>
            <a:endParaRPr lang="en-US" dirty="0"/>
          </a:p>
          <a:p>
            <a:r>
              <a:rPr lang="en-US" dirty="0"/>
              <a:t>Primary Goals</a:t>
            </a:r>
          </a:p>
          <a:p>
            <a:pPr lvl="1"/>
            <a:r>
              <a:rPr lang="en-US" dirty="0"/>
              <a:t>Create replicas of content throughout the Internet</a:t>
            </a:r>
          </a:p>
          <a:p>
            <a:pPr lvl="1"/>
            <a:r>
              <a:rPr lang="en-US" dirty="0"/>
              <a:t>Ensure that replicas are always available</a:t>
            </a:r>
          </a:p>
          <a:p>
            <a:pPr lvl="1"/>
            <a:r>
              <a:rPr lang="en-US" dirty="0"/>
              <a:t>Direct clients to replicas that </a:t>
            </a:r>
            <a:r>
              <a:rPr lang="en-US" i="1" dirty="0"/>
              <a:t>should</a:t>
            </a:r>
            <a:r>
              <a:rPr lang="en-US" dirty="0"/>
              <a:t> give good performance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2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659"/>
    </mc:Choice>
    <mc:Fallback xmlns="">
      <p:transition xmlns:p14="http://schemas.microsoft.com/office/powerpoint/2010/main" spd="slow" advTm="100659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Components of a CDN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Distributed servers</a:t>
            </a:r>
          </a:p>
          <a:p>
            <a:pPr lvl="1"/>
            <a:r>
              <a:rPr lang="en-US" dirty="0"/>
              <a:t>Usually located inside of other ISPs</a:t>
            </a:r>
          </a:p>
          <a:p>
            <a:pPr lvl="1"/>
            <a:r>
              <a:rPr lang="en-US" dirty="0"/>
              <a:t>Often located in IXPs (coming up later...)</a:t>
            </a:r>
          </a:p>
          <a:p>
            <a:r>
              <a:rPr lang="en-US" dirty="0"/>
              <a:t>High-speed network connecting them</a:t>
            </a:r>
          </a:p>
          <a:p>
            <a:r>
              <a:rPr lang="en-US" dirty="0"/>
              <a:t>Clients (eyeballs)</a:t>
            </a:r>
          </a:p>
          <a:p>
            <a:pPr lvl="1"/>
            <a:r>
              <a:rPr lang="en-US" dirty="0"/>
              <a:t>Can be located anywhere in the world</a:t>
            </a:r>
          </a:p>
          <a:p>
            <a:pPr lvl="1"/>
            <a:r>
              <a:rPr lang="en-US" dirty="0"/>
              <a:t>They want fast Web performance</a:t>
            </a:r>
          </a:p>
          <a:p>
            <a:r>
              <a:rPr lang="en-US" dirty="0"/>
              <a:t>Glue</a:t>
            </a:r>
          </a:p>
          <a:p>
            <a:pPr lvl="1"/>
            <a:r>
              <a:rPr lang="en-US" dirty="0"/>
              <a:t>Something that binds clients to “nearby” replica servers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51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474"/>
    </mc:Choice>
    <mc:Fallback xmlns="">
      <p:transition xmlns:p14="http://schemas.microsoft.com/office/powerpoint/2010/main" spd="slow" advTm="1074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CDN Components</a:t>
            </a:r>
          </a:p>
        </p:txBody>
      </p:sp>
      <p:pic>
        <p:nvPicPr>
          <p:cNvPr id="36" name="Content Placeholder 3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89152" y="2481858"/>
            <a:ext cx="1847850" cy="71437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1143000" y="942203"/>
            <a:ext cx="400050" cy="228600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3B9EA5-CE9A-4950-A80C-5ADF06B45BB8}" type="slidenum">
              <a:rPr lang="en-US" sz="1350"/>
              <a:pPr/>
              <a:t>17</a:t>
            </a:fld>
            <a:endParaRPr lang="en-US" sz="1350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4"/>
          <a:srcRect t="7243" b="7243"/>
          <a:stretch>
            <a:fillRect/>
          </a:stretch>
        </p:blipFill>
        <p:spPr>
          <a:xfrm>
            <a:off x="1257300" y="1200150"/>
            <a:ext cx="6629400" cy="3829050"/>
          </a:xfrm>
          <a:prstGeom prst="rect">
            <a:avLst/>
          </a:prstGeom>
        </p:spPr>
      </p:pic>
      <p:pic>
        <p:nvPicPr>
          <p:cNvPr id="7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546" y="2081150"/>
            <a:ext cx="455250" cy="45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58" r="9793" b="21722"/>
          <a:stretch/>
        </p:blipFill>
        <p:spPr>
          <a:xfrm>
            <a:off x="6754539" y="2259724"/>
            <a:ext cx="458186" cy="508883"/>
          </a:xfrm>
          <a:prstGeom prst="rect">
            <a:avLst/>
          </a:prstGeom>
        </p:spPr>
      </p:pic>
      <p:pic>
        <p:nvPicPr>
          <p:cNvPr id="9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295" y="2451639"/>
            <a:ext cx="455250" cy="45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974" y="2552801"/>
            <a:ext cx="455250" cy="45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008" y="1087922"/>
            <a:ext cx="455250" cy="45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129" y="3971698"/>
            <a:ext cx="455250" cy="45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9310" y="3310758"/>
            <a:ext cx="2158891" cy="1727113"/>
          </a:xfrm>
          <a:prstGeom prst="rect">
            <a:avLst/>
          </a:prstGeom>
        </p:spPr>
      </p:pic>
      <p:pic>
        <p:nvPicPr>
          <p:cNvPr id="14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862" y="4190999"/>
            <a:ext cx="312148" cy="31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248" y="3884885"/>
            <a:ext cx="312148" cy="31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703" y="4564116"/>
            <a:ext cx="312148" cy="31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928" y="3559064"/>
            <a:ext cx="312148" cy="31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686" y="4294788"/>
            <a:ext cx="312148" cy="31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58" r="9793" b="21722"/>
          <a:stretch/>
        </p:blipFill>
        <p:spPr>
          <a:xfrm>
            <a:off x="4924426" y="2603938"/>
            <a:ext cx="458186" cy="50888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58" r="9793" b="21722"/>
          <a:stretch/>
        </p:blipFill>
        <p:spPr>
          <a:xfrm>
            <a:off x="3538373" y="3398782"/>
            <a:ext cx="458186" cy="50888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58" r="9793" b="21722"/>
          <a:stretch/>
        </p:blipFill>
        <p:spPr>
          <a:xfrm>
            <a:off x="1666219" y="2413438"/>
            <a:ext cx="458186" cy="50888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58" r="9793" b="21722"/>
          <a:stretch/>
        </p:blipFill>
        <p:spPr>
          <a:xfrm>
            <a:off x="6244788" y="3812628"/>
            <a:ext cx="458186" cy="508883"/>
          </a:xfrm>
          <a:prstGeom prst="rect">
            <a:avLst/>
          </a:prstGeom>
        </p:spPr>
      </p:pic>
      <p:cxnSp>
        <p:nvCxnSpPr>
          <p:cNvPr id="24" name="Straight Connector 23"/>
          <p:cNvCxnSpPr>
            <a:stCxn id="21" idx="3"/>
            <a:endCxn id="19" idx="1"/>
          </p:cNvCxnSpPr>
          <p:nvPr/>
        </p:nvCxnSpPr>
        <p:spPr>
          <a:xfrm>
            <a:off x="2124404" y="2667880"/>
            <a:ext cx="2800022" cy="190499"/>
          </a:xfrm>
          <a:prstGeom prst="line">
            <a:avLst/>
          </a:prstGeom>
          <a:ln w="57150" cmpd="sng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20" idx="1"/>
          </p:cNvCxnSpPr>
          <p:nvPr/>
        </p:nvCxnSpPr>
        <p:spPr>
          <a:xfrm>
            <a:off x="2113895" y="2716490"/>
            <a:ext cx="1424479" cy="936734"/>
          </a:xfrm>
          <a:prstGeom prst="line">
            <a:avLst/>
          </a:prstGeom>
          <a:ln w="57150" cmpd="sng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909850" y="3087414"/>
            <a:ext cx="1075995" cy="643325"/>
          </a:xfrm>
          <a:prstGeom prst="line">
            <a:avLst/>
          </a:prstGeom>
          <a:ln w="57150" cmpd="sng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8" idx="1"/>
          </p:cNvCxnSpPr>
          <p:nvPr/>
        </p:nvCxnSpPr>
        <p:spPr>
          <a:xfrm flipV="1">
            <a:off x="5256487" y="2514166"/>
            <a:ext cx="1498052" cy="349469"/>
          </a:xfrm>
          <a:prstGeom prst="line">
            <a:avLst/>
          </a:prstGeom>
          <a:ln w="57150" cmpd="sng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147035" y="2601311"/>
            <a:ext cx="663794" cy="115179"/>
          </a:xfrm>
          <a:prstGeom prst="line">
            <a:avLst/>
          </a:prstGeom>
          <a:ln w="57150" cmpd="sng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619093" y="4164725"/>
            <a:ext cx="667407" cy="15765"/>
          </a:xfrm>
          <a:prstGeom prst="line">
            <a:avLst/>
          </a:prstGeom>
          <a:ln w="57150" cmpd="sng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196" y="2347748"/>
            <a:ext cx="923925" cy="35718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0410" y="3250324"/>
            <a:ext cx="923925" cy="35718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582" y="2606566"/>
            <a:ext cx="923925" cy="35718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5772" y="2297824"/>
            <a:ext cx="923925" cy="35718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824" y="3802117"/>
            <a:ext cx="923925" cy="3571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342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229"/>
    </mc:Choice>
    <mc:Fallback xmlns="">
      <p:transition xmlns:p14="http://schemas.microsoft.com/office/powerpoint/2010/main" spd="slow" advTm="492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2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2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3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7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2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3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7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8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Examples of CDNs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Akamai</a:t>
            </a:r>
          </a:p>
          <a:p>
            <a:pPr lvl="1"/>
            <a:r>
              <a:rPr lang="en-US" dirty="0"/>
              <a:t>147K+ servers, 1200+ networks, 650+ cities, 92 countries</a:t>
            </a:r>
          </a:p>
          <a:p>
            <a:r>
              <a:rPr lang="en-US" dirty="0"/>
              <a:t>Limelight</a:t>
            </a:r>
          </a:p>
          <a:p>
            <a:pPr lvl="1"/>
            <a:r>
              <a:rPr lang="en-US" dirty="0"/>
              <a:t>Well provisioned delivery centers, interconnected via a private fiber-optic connected to 700+ access networks </a:t>
            </a:r>
          </a:p>
          <a:p>
            <a:r>
              <a:rPr lang="en-US" dirty="0"/>
              <a:t>Verizon Media</a:t>
            </a:r>
          </a:p>
          <a:p>
            <a:pPr lvl="1"/>
            <a:r>
              <a:rPr lang="en-US" dirty="0"/>
              <a:t>30+ </a:t>
            </a:r>
            <a:r>
              <a:rPr lang="en-US" dirty="0" err="1"/>
              <a:t>PoPs</a:t>
            </a:r>
            <a:r>
              <a:rPr lang="en-US" dirty="0"/>
              <a:t>, 5 continents, 2000+ direct connections</a:t>
            </a:r>
          </a:p>
          <a:p>
            <a:r>
              <a:rPr lang="en-US" dirty="0"/>
              <a:t>Others</a:t>
            </a:r>
          </a:p>
          <a:p>
            <a:pPr lvl="1"/>
            <a:r>
              <a:rPr lang="en-US" dirty="0"/>
              <a:t>Google, Facebook, Amazon, AT&amp;T, Level3, Brokers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76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226"/>
    </mc:Choice>
    <mc:Fallback xmlns="">
      <p:transition spd="slow" advTm="159226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Examples of CDNs (~2019)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vert="horz" lIns="0" tIns="34290" rIns="0" bIns="34290" rtlCol="0" anchor="t">
            <a:normAutofit/>
          </a:bodyPr>
          <a:lstStyle/>
          <a:p>
            <a:r>
              <a:rPr lang="en-US" dirty="0"/>
              <a:t>Akamai</a:t>
            </a:r>
          </a:p>
          <a:p>
            <a:pPr marL="287655" lvl="1"/>
            <a:r>
              <a:rPr lang="en-US" dirty="0"/>
              <a:t>250K+ servers, 1500+ networks, 650+ cities, 110+ countries, every continent, ~25% of all web traffic</a:t>
            </a:r>
            <a:endParaRPr lang="en-US" dirty="0">
              <a:cs typeface="Calibri"/>
            </a:endParaRPr>
          </a:p>
          <a:p>
            <a:r>
              <a:rPr lang="en-US" dirty="0"/>
              <a:t>Limelight</a:t>
            </a:r>
          </a:p>
          <a:p>
            <a:pPr marL="287655" lvl="1"/>
            <a:r>
              <a:rPr lang="en-US" dirty="0"/>
              <a:t>~80 well-provisioned delivery centers, interconnected via a private fiber-optic network, connected to 900+ networks </a:t>
            </a:r>
            <a:endParaRPr lang="en-US" dirty="0">
              <a:cs typeface="Calibri"/>
            </a:endParaRPr>
          </a:p>
          <a:p>
            <a:r>
              <a:rPr lang="en-US" dirty="0" err="1"/>
              <a:t>CDNetworks</a:t>
            </a:r>
          </a:p>
          <a:p>
            <a:pPr marL="287655" lvl="1"/>
            <a:r>
              <a:rPr lang="en-US" dirty="0"/>
              <a:t>169 Point of Presence (</a:t>
            </a:r>
            <a:r>
              <a:rPr lang="en-US" dirty="0" err="1"/>
              <a:t>PoPs</a:t>
            </a:r>
            <a:r>
              <a:rPr lang="en-US" dirty="0"/>
              <a:t>) on six continents, with over 30 locations in Russia and China</a:t>
            </a:r>
            <a:endParaRPr lang="en-US" dirty="0">
              <a:cs typeface="Calibri"/>
            </a:endParaRPr>
          </a:p>
          <a:p>
            <a:r>
              <a:rPr lang="en-US" dirty="0"/>
              <a:t>Others (incl Private and Telco)</a:t>
            </a:r>
            <a:endParaRPr lang="en-US" dirty="0">
              <a:cs typeface="Calibri"/>
            </a:endParaRPr>
          </a:p>
          <a:p>
            <a:pPr marL="287655" lvl="1"/>
            <a:r>
              <a:rPr lang="en-US" dirty="0"/>
              <a:t>Google, Facebook, Apple, Netflix, MS, AWS, AT&amp;T, Level3, </a:t>
            </a:r>
            <a:r>
              <a:rPr lang="en-US" dirty="0" err="1"/>
              <a:t>EdgeCast</a:t>
            </a:r>
            <a:endParaRPr lang="en-US" dirty="0" err="1">
              <a:cs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21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226"/>
    </mc:Choice>
    <mc:Fallback xmlns="">
      <p:transition xmlns:p14="http://schemas.microsoft.com/office/powerpoint/2010/main" spd="slow" advTm="15922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CS 4700 / CS 5700</a:t>
            </a:r>
            <a:br>
              <a:rPr lang="en-US" sz="4500" dirty="0"/>
            </a:br>
            <a:r>
              <a:rPr lang="en-US" sz="3675" dirty="0"/>
              <a:t>Network Fundamentals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Revised 03/14/2021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22960" y="2257845"/>
            <a:ext cx="6513071" cy="16002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 dirty="0">
                <a:solidFill>
                  <a:schemeClr val="tx1"/>
                </a:solidFill>
              </a:rPr>
              <a:t>Lecture 13: Content Delivery Networks</a:t>
            </a:r>
          </a:p>
          <a:p>
            <a:r>
              <a:rPr lang="en-US" sz="2700" b="1" dirty="0">
                <a:solidFill>
                  <a:schemeClr val="tx1"/>
                </a:solidFill>
              </a:rPr>
              <a:t>(Over 1 billion served … each minute)</a:t>
            </a:r>
          </a:p>
        </p:txBody>
      </p:sp>
    </p:spTree>
    <p:extLst>
      <p:ext uri="{BB962C8B-B14F-4D97-AF65-F5344CB8AC3E}">
        <p14:creationId xmlns:p14="http://schemas.microsoft.com/office/powerpoint/2010/main" val="326550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471"/>
    </mc:Choice>
    <mc:Fallback xmlns="">
      <p:transition xmlns:p14="http://schemas.microsoft.com/office/powerpoint/2010/main" spd="slow" advTm="6247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Servers: Inside a CDN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Servers are deployed in clusters for reliability</a:t>
            </a:r>
          </a:p>
          <a:p>
            <a:pPr lvl="1"/>
            <a:r>
              <a:rPr lang="en-US" dirty="0"/>
              <a:t>Some may be offline</a:t>
            </a:r>
          </a:p>
          <a:p>
            <a:pPr lvl="2"/>
            <a:r>
              <a:rPr lang="en-US" dirty="0"/>
              <a:t>Could be due to failure</a:t>
            </a:r>
          </a:p>
          <a:p>
            <a:pPr lvl="2"/>
            <a:r>
              <a:rPr lang="en-US" dirty="0"/>
              <a:t>Also could be “suspended” (e.g., to save power or for upgrade)</a:t>
            </a:r>
          </a:p>
          <a:p>
            <a:r>
              <a:rPr lang="en-US" dirty="0"/>
              <a:t>Could be multiple clusters per location (e.g., in multiple racks)</a:t>
            </a:r>
          </a:p>
          <a:p>
            <a:r>
              <a:rPr lang="en-US" dirty="0"/>
              <a:t>Server locations</a:t>
            </a:r>
          </a:p>
          <a:p>
            <a:pPr lvl="1"/>
            <a:r>
              <a:rPr lang="en-US" dirty="0"/>
              <a:t>Well-connected points of presence (</a:t>
            </a:r>
            <a:r>
              <a:rPr lang="en-US" dirty="0" err="1"/>
              <a:t>PoPs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Inside of ISPs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80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64"/>
    </mc:Choice>
    <mc:Fallback xmlns="">
      <p:transition xmlns:p14="http://schemas.microsoft.com/office/powerpoint/2010/main" spd="slow" advTm="30164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Mapping clients to servers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CDNs need a way to send clients to the “best” server</a:t>
            </a:r>
          </a:p>
          <a:p>
            <a:pPr lvl="1"/>
            <a:r>
              <a:rPr lang="en-US" dirty="0"/>
              <a:t>The best server can change over time</a:t>
            </a:r>
          </a:p>
          <a:p>
            <a:pPr lvl="1"/>
            <a:r>
              <a:rPr lang="en-US" dirty="0"/>
              <a:t>And this depends on client location, network conditions, server load, …</a:t>
            </a:r>
          </a:p>
          <a:p>
            <a:pPr lvl="1"/>
            <a:r>
              <a:rPr lang="en-US" dirty="0"/>
              <a:t>What existing technology can we use for this?</a:t>
            </a:r>
          </a:p>
          <a:p>
            <a:endParaRPr lang="en-US" dirty="0"/>
          </a:p>
          <a:p>
            <a:r>
              <a:rPr lang="en-US" dirty="0"/>
              <a:t>DNS-based redirection</a:t>
            </a:r>
          </a:p>
          <a:p>
            <a:pPr lvl="1"/>
            <a:r>
              <a:rPr lang="en-US" dirty="0"/>
              <a:t>Clients request </a:t>
            </a:r>
            <a:r>
              <a:rPr lang="en-US" dirty="0">
                <a:hlinkClick r:id="rId3"/>
              </a:rPr>
              <a:t>www.foo.com</a:t>
            </a:r>
            <a:endParaRPr lang="en-US" dirty="0"/>
          </a:p>
          <a:p>
            <a:pPr lvl="1"/>
            <a:r>
              <a:rPr lang="en-US" dirty="0"/>
              <a:t>DNS server directs client to one or more IPs based on request IP</a:t>
            </a:r>
          </a:p>
          <a:p>
            <a:pPr lvl="1"/>
            <a:r>
              <a:rPr lang="en-US" dirty="0"/>
              <a:t>Use short TTL to limit the effect of caching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21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416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133"/>
    </mc:Choice>
    <mc:Fallback xmlns="">
      <p:transition xmlns:p14="http://schemas.microsoft.com/office/powerpoint/2010/main" spd="slow" advTm="1151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Mapping: CDN redirection example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350" dirty="0">
                <a:latin typeface="Courier New"/>
                <a:cs typeface="Courier New"/>
              </a:rPr>
              <a:t>$ dig a2.espncdn.com</a:t>
            </a:r>
            <a:br>
              <a:rPr lang="en-US" sz="1350" dirty="0">
                <a:latin typeface="Courier New"/>
                <a:cs typeface="Courier New"/>
              </a:rPr>
            </a:br>
            <a:endParaRPr lang="en-US" sz="135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350" dirty="0">
                <a:latin typeface="Courier New"/>
                <a:cs typeface="Courier New"/>
              </a:rPr>
              <a:t>;; QUESTION SECTION:</a:t>
            </a:r>
          </a:p>
          <a:p>
            <a:pPr marL="0" indent="0">
              <a:buNone/>
            </a:pPr>
            <a:r>
              <a:rPr lang="en-US" sz="1350" dirty="0">
                <a:latin typeface="Courier New"/>
                <a:cs typeface="Courier New"/>
              </a:rPr>
              <a:t>;a2.espncdn.com. IN A</a:t>
            </a:r>
          </a:p>
          <a:p>
            <a:pPr marL="0" indent="0">
              <a:buNone/>
            </a:pPr>
            <a:br>
              <a:rPr lang="en-US" sz="1350" dirty="0">
                <a:latin typeface="Courier New"/>
                <a:cs typeface="Courier New"/>
              </a:rPr>
            </a:br>
            <a:endParaRPr lang="en-US" sz="135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350" dirty="0">
                <a:latin typeface="Courier New"/>
                <a:cs typeface="Courier New"/>
              </a:rPr>
              <a:t>;; ANSWER SECTION:</a:t>
            </a:r>
          </a:p>
          <a:p>
            <a:pPr marL="0" indent="0">
              <a:buNone/>
            </a:pPr>
            <a:r>
              <a:rPr lang="en-US" sz="1350" dirty="0">
                <a:latin typeface="Courier New"/>
                <a:cs typeface="Courier New"/>
              </a:rPr>
              <a:t>a2.espncdn.com.		110	IN	CNAME	a2.espncdn.com.edgesuite.net.</a:t>
            </a:r>
          </a:p>
          <a:p>
            <a:pPr marL="0" indent="0">
              <a:buNone/>
            </a:pPr>
            <a:r>
              <a:rPr lang="en-US" sz="1350" dirty="0">
                <a:latin typeface="Courier New"/>
                <a:cs typeface="Courier New"/>
              </a:rPr>
              <a:t>a2.espncdn.com.edgesuite.net. 110 IN	CNAME	a1830.g1.akamai.net.</a:t>
            </a:r>
          </a:p>
          <a:p>
            <a:pPr marL="0" indent="0">
              <a:buNone/>
            </a:pPr>
            <a:r>
              <a:rPr lang="en-US" sz="1350" dirty="0">
                <a:latin typeface="Courier New"/>
                <a:cs typeface="Courier New"/>
              </a:rPr>
              <a:t>a1830.g1.akamai.net.	8	IN	A	18.2.197.81</a:t>
            </a:r>
          </a:p>
          <a:p>
            <a:pPr marL="0" indent="0">
              <a:buNone/>
            </a:pPr>
            <a:r>
              <a:rPr lang="en-US" sz="1350" dirty="0">
                <a:latin typeface="Courier New"/>
                <a:cs typeface="Courier New"/>
              </a:rPr>
              <a:t>a1830.g1.akamai.net.	8	IN	A	18.2.197.73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24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313"/>
    </mc:Choice>
    <mc:Fallback xmlns="">
      <p:transition xmlns:p14="http://schemas.microsoft.com/office/powerpoint/2010/main" spd="slow" advTm="243313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DNS Redirection Considerations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Uses existing, scalable DNS infrastructure</a:t>
            </a:r>
          </a:p>
          <a:p>
            <a:pPr lvl="1"/>
            <a:r>
              <a:rPr lang="en-US" dirty="0"/>
              <a:t>URLs can stay essentially the same</a:t>
            </a:r>
          </a:p>
          <a:p>
            <a:pPr lvl="1"/>
            <a:r>
              <a:rPr lang="en-US" dirty="0"/>
              <a:t>TTLs can control “freshness” </a:t>
            </a:r>
          </a:p>
          <a:p>
            <a:pPr lvl="1"/>
            <a:endParaRPr lang="en-US" dirty="0"/>
          </a:p>
          <a:p>
            <a:r>
              <a:rPr lang="en-US" dirty="0"/>
              <a:t>Limitations</a:t>
            </a:r>
          </a:p>
          <a:p>
            <a:pPr lvl="1"/>
            <a:r>
              <a:rPr lang="en-US" dirty="0"/>
              <a:t>DNS servers see only the DNS server IP</a:t>
            </a:r>
          </a:p>
          <a:p>
            <a:pPr lvl="2"/>
            <a:r>
              <a:rPr lang="en-US" dirty="0"/>
              <a:t>Assumes that client and DNS server are close. Is this accurate?</a:t>
            </a:r>
          </a:p>
          <a:p>
            <a:pPr lvl="1"/>
            <a:r>
              <a:rPr lang="en-US" dirty="0"/>
              <a:t>Small TTLs are often ignored</a:t>
            </a:r>
          </a:p>
          <a:p>
            <a:pPr lvl="1"/>
            <a:r>
              <a:rPr lang="en-US" dirty="0"/>
              <a:t>Content owner must give up control</a:t>
            </a:r>
          </a:p>
          <a:p>
            <a:pPr lvl="1"/>
            <a:r>
              <a:rPr lang="en-US" dirty="0"/>
              <a:t>Unicast addresses can limit reliability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2" descr="D:\Pictures\Server_icons_lnx\Icons\128X128\black_server.png">
            <a:extLst>
              <a:ext uri="{FF2B5EF4-FFF2-40B4-BE49-F238E27FC236}">
                <a16:creationId xmlns:a16="http://schemas.microsoft.com/office/drawing/2014/main" id="{DC4765FB-2C66-5647-9DF4-1E9F4960D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676" y="2684448"/>
            <a:ext cx="515994" cy="51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Up Arrow 5">
            <a:extLst>
              <a:ext uri="{FF2B5EF4-FFF2-40B4-BE49-F238E27FC236}">
                <a16:creationId xmlns:a16="http://schemas.microsoft.com/office/drawing/2014/main" id="{F1694D4D-0724-AD4D-B0BB-577CFAFF9AB8}"/>
              </a:ext>
            </a:extLst>
          </p:cNvPr>
          <p:cNvSpPr/>
          <p:nvPr/>
        </p:nvSpPr>
        <p:spPr>
          <a:xfrm rot="10800000">
            <a:off x="6093091" y="3288871"/>
            <a:ext cx="415484" cy="488557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Picture 3" descr="D:\Pictures\Server_icons_lnx\Icons\128X128\data_server.png">
            <a:extLst>
              <a:ext uri="{FF2B5EF4-FFF2-40B4-BE49-F238E27FC236}">
                <a16:creationId xmlns:a16="http://schemas.microsoft.com/office/drawing/2014/main" id="{D18E8E55-A3D0-FE42-A6C7-35632DA96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675" y="3861767"/>
            <a:ext cx="523075" cy="52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Pictures\Server_icons_lnx\Icons\128X128\data_server.png">
            <a:extLst>
              <a:ext uri="{FF2B5EF4-FFF2-40B4-BE49-F238E27FC236}">
                <a16:creationId xmlns:a16="http://schemas.microsoft.com/office/drawing/2014/main" id="{003092ED-EF2E-654B-9BD2-84D2A86B4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429" y="3861767"/>
            <a:ext cx="523075" cy="52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Up Arrow 8">
            <a:extLst>
              <a:ext uri="{FF2B5EF4-FFF2-40B4-BE49-F238E27FC236}">
                <a16:creationId xmlns:a16="http://schemas.microsoft.com/office/drawing/2014/main" id="{CC19B068-9712-6D4B-A726-79D8BD4E6DC3}"/>
              </a:ext>
            </a:extLst>
          </p:cNvPr>
          <p:cNvSpPr/>
          <p:nvPr/>
        </p:nvSpPr>
        <p:spPr>
          <a:xfrm rot="5400000">
            <a:off x="7125731" y="3449330"/>
            <a:ext cx="415484" cy="1345148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95937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465"/>
    </mc:Choice>
    <mc:Fallback xmlns="">
      <p:transition xmlns:p14="http://schemas.microsoft.com/office/powerpoint/2010/main" spd="slow" advTm="1404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Mapping: Using Anycast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Anycast</a:t>
            </a:r>
            <a:r>
              <a:rPr lang="en-US" dirty="0"/>
              <a:t> address</a:t>
            </a:r>
          </a:p>
          <a:p>
            <a:pPr lvl="1"/>
            <a:r>
              <a:rPr lang="en-US" dirty="0"/>
              <a:t>An IP address in a prefix </a:t>
            </a:r>
            <a:br>
              <a:rPr lang="en-US" dirty="0"/>
            </a:br>
            <a:r>
              <a:rPr lang="en-US" dirty="0"/>
              <a:t>announced from multiple </a:t>
            </a:r>
            <a:br>
              <a:rPr lang="en-US" dirty="0"/>
            </a:br>
            <a:r>
              <a:rPr lang="en-US" dirty="0"/>
              <a:t>locations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24</a:t>
            </a:fld>
            <a:endParaRPr lang="en-US" dirty="0"/>
          </a:p>
        </p:txBody>
      </p:sp>
      <p:cxnSp>
        <p:nvCxnSpPr>
          <p:cNvPr id="6" name="Straight Connector 5"/>
          <p:cNvCxnSpPr>
            <a:endCxn id="5" idx="3"/>
          </p:cNvCxnSpPr>
          <p:nvPr/>
        </p:nvCxnSpPr>
        <p:spPr>
          <a:xfrm flipH="1">
            <a:off x="3218674" y="3777836"/>
            <a:ext cx="413778" cy="35938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2748863" y="4089988"/>
            <a:ext cx="939622" cy="825998"/>
            <a:chOff x="486852" y="5321145"/>
            <a:chExt cx="1917987" cy="1276191"/>
          </a:xfrm>
        </p:grpSpPr>
        <p:sp>
          <p:nvSpPr>
            <p:cNvPr id="5" name="Cloud 4"/>
            <p:cNvSpPr/>
            <p:nvPr/>
          </p:nvSpPr>
          <p:spPr>
            <a:xfrm>
              <a:off x="486852" y="5321145"/>
              <a:ext cx="1917987" cy="1276191"/>
            </a:xfrm>
            <a:prstGeom prst="cloud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 Box 62"/>
            <p:cNvSpPr txBox="1">
              <a:spLocks noChangeArrowheads="1"/>
            </p:cNvSpPr>
            <p:nvPr/>
          </p:nvSpPr>
          <p:spPr bwMode="auto">
            <a:xfrm>
              <a:off x="995499" y="5743576"/>
              <a:ext cx="1065070" cy="425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none" lIns="67866" tIns="33338" rIns="67866" bIns="33338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350" b="1" dirty="0">
                  <a:latin typeface="Arial" pitchFamily="34" charset="0"/>
                </a:rPr>
                <a:t>AS 1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455508" y="3035720"/>
            <a:ext cx="939622" cy="825998"/>
            <a:chOff x="486852" y="5321145"/>
            <a:chExt cx="1917987" cy="1276191"/>
          </a:xfrm>
        </p:grpSpPr>
        <p:sp>
          <p:nvSpPr>
            <p:cNvPr id="17" name="Cloud 16"/>
            <p:cNvSpPr/>
            <p:nvPr/>
          </p:nvSpPr>
          <p:spPr>
            <a:xfrm>
              <a:off x="486852" y="5321145"/>
              <a:ext cx="1917987" cy="1276191"/>
            </a:xfrm>
            <a:prstGeom prst="cloud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 Box 62"/>
            <p:cNvSpPr txBox="1">
              <a:spLocks noChangeArrowheads="1"/>
            </p:cNvSpPr>
            <p:nvPr/>
          </p:nvSpPr>
          <p:spPr bwMode="auto">
            <a:xfrm>
              <a:off x="995499" y="5743576"/>
              <a:ext cx="1261396" cy="425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none" lIns="67866" tIns="33338" rIns="67866" bIns="33338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350" b="1" dirty="0">
                  <a:latin typeface="Arial" pitchFamily="34" charset="0"/>
                </a:rPr>
                <a:t>AS 31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866564" y="2069495"/>
            <a:ext cx="939622" cy="825998"/>
            <a:chOff x="486852" y="5321145"/>
            <a:chExt cx="1917987" cy="1276191"/>
          </a:xfrm>
        </p:grpSpPr>
        <p:sp>
          <p:nvSpPr>
            <p:cNvPr id="20" name="Cloud 19"/>
            <p:cNvSpPr/>
            <p:nvPr/>
          </p:nvSpPr>
          <p:spPr>
            <a:xfrm>
              <a:off x="486852" y="5321145"/>
              <a:ext cx="1917987" cy="1276191"/>
            </a:xfrm>
            <a:prstGeom prst="cloud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 Box 62"/>
            <p:cNvSpPr txBox="1">
              <a:spLocks noChangeArrowheads="1"/>
            </p:cNvSpPr>
            <p:nvPr/>
          </p:nvSpPr>
          <p:spPr bwMode="auto">
            <a:xfrm>
              <a:off x="995499" y="5743576"/>
              <a:ext cx="1261396" cy="425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none" lIns="67866" tIns="33338" rIns="67866" bIns="33338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350" b="1" dirty="0">
                  <a:latin typeface="Arial" pitchFamily="34" charset="0"/>
                </a:rPr>
                <a:t>AS 41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797341" y="2728060"/>
            <a:ext cx="939622" cy="825998"/>
            <a:chOff x="486852" y="5321145"/>
            <a:chExt cx="1917987" cy="1276191"/>
          </a:xfrm>
        </p:grpSpPr>
        <p:sp>
          <p:nvSpPr>
            <p:cNvPr id="23" name="Cloud 22"/>
            <p:cNvSpPr/>
            <p:nvPr/>
          </p:nvSpPr>
          <p:spPr>
            <a:xfrm>
              <a:off x="486852" y="5321145"/>
              <a:ext cx="1917987" cy="1276191"/>
            </a:xfrm>
            <a:prstGeom prst="cloud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 Box 62"/>
            <p:cNvSpPr txBox="1">
              <a:spLocks noChangeArrowheads="1"/>
            </p:cNvSpPr>
            <p:nvPr/>
          </p:nvSpPr>
          <p:spPr bwMode="auto">
            <a:xfrm>
              <a:off x="995499" y="5743576"/>
              <a:ext cx="1261396" cy="425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none" lIns="67866" tIns="33338" rIns="67866" bIns="33338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350" b="1" dirty="0">
                  <a:latin typeface="Arial" pitchFamily="34" charset="0"/>
                </a:rPr>
                <a:t>AS 32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984267" y="3954900"/>
            <a:ext cx="939622" cy="825998"/>
            <a:chOff x="486852" y="5321145"/>
            <a:chExt cx="1917987" cy="1276191"/>
          </a:xfrm>
        </p:grpSpPr>
        <p:sp>
          <p:nvSpPr>
            <p:cNvPr id="26" name="Cloud 25"/>
            <p:cNvSpPr/>
            <p:nvPr/>
          </p:nvSpPr>
          <p:spPr>
            <a:xfrm>
              <a:off x="486852" y="5321145"/>
              <a:ext cx="1917987" cy="1276191"/>
            </a:xfrm>
            <a:prstGeom prst="cloud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 Box 62"/>
            <p:cNvSpPr txBox="1">
              <a:spLocks noChangeArrowheads="1"/>
            </p:cNvSpPr>
            <p:nvPr/>
          </p:nvSpPr>
          <p:spPr bwMode="auto">
            <a:xfrm>
              <a:off x="995499" y="5743576"/>
              <a:ext cx="1065070" cy="425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none" lIns="67866" tIns="33338" rIns="67866" bIns="33338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350" b="1" dirty="0">
                  <a:latin typeface="Arial" pitchFamily="34" charset="0"/>
                </a:rPr>
                <a:t>AS 3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097399" y="3564955"/>
            <a:ext cx="939622" cy="825998"/>
            <a:chOff x="862659" y="4678100"/>
            <a:chExt cx="1917987" cy="1276191"/>
          </a:xfrm>
        </p:grpSpPr>
        <p:sp>
          <p:nvSpPr>
            <p:cNvPr id="29" name="Cloud 28"/>
            <p:cNvSpPr/>
            <p:nvPr/>
          </p:nvSpPr>
          <p:spPr>
            <a:xfrm>
              <a:off x="862659" y="4678100"/>
              <a:ext cx="1917987" cy="1276191"/>
            </a:xfrm>
            <a:prstGeom prst="cloud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 Box 62"/>
            <p:cNvSpPr txBox="1">
              <a:spLocks noChangeArrowheads="1"/>
            </p:cNvSpPr>
            <p:nvPr/>
          </p:nvSpPr>
          <p:spPr bwMode="auto">
            <a:xfrm>
              <a:off x="1273267" y="5088165"/>
              <a:ext cx="1261396" cy="425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none" lIns="67866" tIns="33338" rIns="67866" bIns="33338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350" b="1" dirty="0">
                  <a:latin typeface="Arial" pitchFamily="34" charset="0"/>
                </a:rPr>
                <a:t>AS 20</a:t>
              </a:r>
            </a:p>
          </p:txBody>
        </p:sp>
      </p:grpSp>
      <p:cxnSp>
        <p:nvCxnSpPr>
          <p:cNvPr id="31" name="Straight Connector 30"/>
          <p:cNvCxnSpPr/>
          <p:nvPr/>
        </p:nvCxnSpPr>
        <p:spPr>
          <a:xfrm flipH="1">
            <a:off x="5833736" y="3363879"/>
            <a:ext cx="210357" cy="23787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562160" y="3353630"/>
            <a:ext cx="823412" cy="603987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675877" y="2683549"/>
            <a:ext cx="357976" cy="253879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304844" y="2659537"/>
            <a:ext cx="546552" cy="437969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4139073" y="4151484"/>
            <a:ext cx="939622" cy="825998"/>
            <a:chOff x="862659" y="4678100"/>
            <a:chExt cx="1917987" cy="1276191"/>
          </a:xfrm>
        </p:grpSpPr>
        <p:sp>
          <p:nvSpPr>
            <p:cNvPr id="44" name="Cloud 43"/>
            <p:cNvSpPr/>
            <p:nvPr/>
          </p:nvSpPr>
          <p:spPr>
            <a:xfrm>
              <a:off x="862659" y="4678100"/>
              <a:ext cx="1917987" cy="1276191"/>
            </a:xfrm>
            <a:prstGeom prst="cloud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Text Box 62"/>
            <p:cNvSpPr txBox="1">
              <a:spLocks noChangeArrowheads="1"/>
            </p:cNvSpPr>
            <p:nvPr/>
          </p:nvSpPr>
          <p:spPr bwMode="auto">
            <a:xfrm>
              <a:off x="1273267" y="5088165"/>
              <a:ext cx="1065070" cy="425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none" lIns="67866" tIns="33338" rIns="67866" bIns="33338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350" b="1" dirty="0">
                  <a:latin typeface="Arial" pitchFamily="34" charset="0"/>
                </a:rPr>
                <a:t>AS 2</a:t>
              </a:r>
            </a:p>
          </p:txBody>
        </p:sp>
      </p:grpSp>
      <p:cxnSp>
        <p:nvCxnSpPr>
          <p:cNvPr id="48" name="Straight Connector 47"/>
          <p:cNvCxnSpPr/>
          <p:nvPr/>
        </p:nvCxnSpPr>
        <p:spPr>
          <a:xfrm flipH="1">
            <a:off x="4995480" y="4142502"/>
            <a:ext cx="210357" cy="23787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44" idx="3"/>
          </p:cNvCxnSpPr>
          <p:nvPr/>
        </p:nvCxnSpPr>
        <p:spPr>
          <a:xfrm>
            <a:off x="4109197" y="3734304"/>
            <a:ext cx="499688" cy="464407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425" y="1306011"/>
            <a:ext cx="455250" cy="45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/>
          <p:cNvGrpSpPr/>
          <p:nvPr/>
        </p:nvGrpSpPr>
        <p:grpSpPr>
          <a:xfrm flipH="1">
            <a:off x="5960989" y="1718365"/>
            <a:ext cx="1905933" cy="458693"/>
            <a:chOff x="1219200" y="4876799"/>
            <a:chExt cx="5181605" cy="1384995"/>
          </a:xfrm>
        </p:grpSpPr>
        <p:sp>
          <p:nvSpPr>
            <p:cNvPr id="53" name="Rectangular Callout 52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61311"/>
                <a:gd name="adj2" fmla="val 1894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219203" y="4876799"/>
              <a:ext cx="5181602" cy="1254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120.10.0.0/16</a:t>
              </a:r>
            </a:p>
          </p:txBody>
        </p:sp>
      </p:grpSp>
      <p:pic>
        <p:nvPicPr>
          <p:cNvPr id="55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723" y="4213669"/>
            <a:ext cx="455250" cy="45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Group 55"/>
          <p:cNvGrpSpPr/>
          <p:nvPr/>
        </p:nvGrpSpPr>
        <p:grpSpPr>
          <a:xfrm flipH="1">
            <a:off x="1224457" y="3609530"/>
            <a:ext cx="1929946" cy="463519"/>
            <a:chOff x="9989313" y="2750079"/>
            <a:chExt cx="5246886" cy="1399566"/>
          </a:xfrm>
        </p:grpSpPr>
        <p:sp>
          <p:nvSpPr>
            <p:cNvPr id="57" name="Rectangular Callout 56"/>
            <p:cNvSpPr/>
            <p:nvPr/>
          </p:nvSpPr>
          <p:spPr>
            <a:xfrm>
              <a:off x="10054597" y="2750079"/>
              <a:ext cx="5181602" cy="1384995"/>
            </a:xfrm>
            <a:prstGeom prst="wedgeRectCallout">
              <a:avLst>
                <a:gd name="adj1" fmla="val -8406"/>
                <a:gd name="adj2" fmla="val 89141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989313" y="2895075"/>
              <a:ext cx="5181600" cy="1254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120.10.0.0/16</a:t>
              </a:r>
            </a:p>
          </p:txBody>
        </p:sp>
      </p:grpSp>
      <p:cxnSp>
        <p:nvCxnSpPr>
          <p:cNvPr id="59" name="Straight Connector 58"/>
          <p:cNvCxnSpPr>
            <a:endCxn id="20" idx="3"/>
          </p:cNvCxnSpPr>
          <p:nvPr/>
        </p:nvCxnSpPr>
        <p:spPr>
          <a:xfrm flipH="1">
            <a:off x="5336376" y="1741335"/>
            <a:ext cx="381760" cy="375388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2495790" y="4456899"/>
            <a:ext cx="430952" cy="17276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7" idx="1"/>
          </p:cNvCxnSpPr>
          <p:nvPr/>
        </p:nvCxnSpPr>
        <p:spPr>
          <a:xfrm flipH="1" flipV="1">
            <a:off x="2575839" y="4450165"/>
            <a:ext cx="422210" cy="50774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 flipV="1">
            <a:off x="5241391" y="2329132"/>
            <a:ext cx="2257517" cy="1805874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4713083" y="4594234"/>
            <a:ext cx="368214" cy="328160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sp>
        <p:nvSpPr>
          <p:cNvPr id="74" name="Freeform 73"/>
          <p:cNvSpPr/>
          <p:nvPr/>
        </p:nvSpPr>
        <p:spPr>
          <a:xfrm>
            <a:off x="3720503" y="1784868"/>
            <a:ext cx="1945434" cy="2569249"/>
          </a:xfrm>
          <a:custGeom>
            <a:avLst/>
            <a:gdLst>
              <a:gd name="connsiteX0" fmla="*/ 1290702 w 2774633"/>
              <a:gd name="connsiteY0" fmla="*/ 3797741 h 3797741"/>
              <a:gd name="connsiteX1" fmla="*/ 31301 w 2774633"/>
              <a:gd name="connsiteY1" fmla="*/ 2453088 h 3797741"/>
              <a:gd name="connsiteX2" fmla="*/ 2443374 w 2774633"/>
              <a:gd name="connsiteY2" fmla="*/ 276030 h 3797741"/>
              <a:gd name="connsiteX3" fmla="*/ 2752888 w 2774633"/>
              <a:gd name="connsiteY3" fmla="*/ 30577 h 3797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4633" h="3797741">
                <a:moveTo>
                  <a:pt x="1290702" y="3797741"/>
                </a:moveTo>
                <a:cubicBezTo>
                  <a:pt x="564945" y="3418890"/>
                  <a:pt x="-160811" y="3040040"/>
                  <a:pt x="31301" y="2453088"/>
                </a:cubicBezTo>
                <a:cubicBezTo>
                  <a:pt x="223413" y="1866136"/>
                  <a:pt x="1989776" y="679782"/>
                  <a:pt x="2443374" y="276030"/>
                </a:cubicBezTo>
                <a:cubicBezTo>
                  <a:pt x="2896972" y="-127722"/>
                  <a:pt x="2752888" y="30577"/>
                  <a:pt x="2752888" y="30577"/>
                </a:cubicBezTo>
              </a:path>
            </a:pathLst>
          </a:custGeom>
          <a:ln w="76200" cmpd="sng">
            <a:headEnd type="none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048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988"/>
    </mc:Choice>
    <mc:Fallback xmlns="">
      <p:transition xmlns:p14="http://schemas.microsoft.com/office/powerpoint/2010/main" spd="slow" advTm="2269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Anycasting</a:t>
            </a:r>
            <a:r>
              <a:rPr lang="en-US" dirty="0"/>
              <a:t> Considerations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</a:t>
            </a:r>
            <a:r>
              <a:rPr lang="en-US" dirty="0" err="1"/>
              <a:t>anycast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Simplifies network management</a:t>
            </a:r>
          </a:p>
          <a:p>
            <a:pPr lvl="2"/>
            <a:r>
              <a:rPr lang="en-US" dirty="0"/>
              <a:t>Replica servers can be in the same network domain</a:t>
            </a:r>
          </a:p>
          <a:p>
            <a:pPr lvl="1"/>
            <a:r>
              <a:rPr lang="en-US" dirty="0"/>
              <a:t>Uses best BGP path</a:t>
            </a:r>
          </a:p>
          <a:p>
            <a:pPr lvl="1"/>
            <a:endParaRPr lang="en-US" dirty="0"/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BGP path may not be optimal</a:t>
            </a:r>
          </a:p>
          <a:p>
            <a:pPr lvl="1"/>
            <a:r>
              <a:rPr lang="en-US" dirty="0"/>
              <a:t>Stateful services can be complicated</a:t>
            </a:r>
          </a:p>
          <a:p>
            <a:pPr lvl="1"/>
            <a:r>
              <a:rPr lang="en-US" dirty="0"/>
              <a:t>Catchments (clients mapped to an anycast site) may vary over time</a:t>
            </a:r>
          </a:p>
          <a:p>
            <a:pPr lvl="1"/>
            <a:r>
              <a:rPr lang="en-US" dirty="0"/>
              <a:t>Fine-tuning is challenging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38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782"/>
    </mc:Choice>
    <mc:Fallback xmlns="">
      <p:transition xmlns:p14="http://schemas.microsoft.com/office/powerpoint/2010/main" spd="slow" advTm="75782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96067" y="1041401"/>
            <a:ext cx="6467772" cy="704342"/>
          </a:xfrm>
          <a:prstGeom prst="rect">
            <a:avLst/>
          </a:prstGeom>
          <a:solidFill>
            <a:schemeClr val="accent1">
              <a:alpha val="49000"/>
            </a:schemeClr>
          </a:solidFill>
          <a:ln>
            <a:solidFill>
              <a:schemeClr val="tx1"/>
            </a:solidFill>
          </a:ln>
          <a:effectLst>
            <a:outerShdw blurRad="38100" dist="381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Optimizing Performance (aka Project 5 hints)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Key goal</a:t>
            </a:r>
            <a:r>
              <a:rPr lang="en-US" dirty="0">
                <a:solidFill>
                  <a:schemeClr val="tx1"/>
                </a:solidFill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Send clients to server with best end-to-end performance</a:t>
            </a:r>
          </a:p>
          <a:p>
            <a:r>
              <a:rPr lang="en-US" dirty="0"/>
              <a:t>Performance depends on</a:t>
            </a:r>
          </a:p>
          <a:p>
            <a:pPr lvl="1"/>
            <a:r>
              <a:rPr lang="en-US" dirty="0"/>
              <a:t>Server load</a:t>
            </a:r>
          </a:p>
          <a:p>
            <a:pPr lvl="1"/>
            <a:r>
              <a:rPr lang="en-US" dirty="0"/>
              <a:t>Content at that server</a:t>
            </a:r>
          </a:p>
          <a:p>
            <a:pPr lvl="1"/>
            <a:r>
              <a:rPr lang="en-US" dirty="0"/>
              <a:t>Network conditions</a:t>
            </a:r>
          </a:p>
          <a:p>
            <a:pPr lvl="1"/>
            <a:endParaRPr lang="en-US" dirty="0"/>
          </a:p>
          <a:p>
            <a:r>
              <a:rPr lang="en-US" dirty="0"/>
              <a:t>Optimizing for server load</a:t>
            </a:r>
          </a:p>
          <a:p>
            <a:pPr lvl="1"/>
            <a:r>
              <a:rPr lang="en-US" dirty="0"/>
              <a:t>Load balancing, monitoring at servers</a:t>
            </a:r>
          </a:p>
          <a:p>
            <a:pPr lvl="1"/>
            <a:r>
              <a:rPr lang="en-US" dirty="0"/>
              <a:t>Generally solved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26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24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24"/>
    </mc:Choice>
    <mc:Fallback xmlns="">
      <p:transition xmlns:p14="http://schemas.microsoft.com/office/powerpoint/2010/main" spd="slow" advTm="502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Optimizing performance: caching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to cache content?</a:t>
            </a:r>
          </a:p>
          <a:p>
            <a:pPr lvl="1"/>
            <a:r>
              <a:rPr lang="en-US" dirty="0"/>
              <a:t>Popularity of Web objects is </a:t>
            </a:r>
            <a:r>
              <a:rPr lang="en-US" dirty="0" err="1"/>
              <a:t>Zipf</a:t>
            </a:r>
            <a:r>
              <a:rPr lang="en-US" dirty="0"/>
              <a:t>-like </a:t>
            </a:r>
          </a:p>
          <a:p>
            <a:pPr lvl="2"/>
            <a:r>
              <a:rPr lang="en-US" dirty="0"/>
              <a:t>Also called heavy-tailed and power law</a:t>
            </a:r>
          </a:p>
          <a:p>
            <a:pPr lvl="1"/>
            <a:r>
              <a:rPr lang="en-US" dirty="0"/>
              <a:t>N</a:t>
            </a:r>
            <a:r>
              <a:rPr lang="en-US" baseline="-25000" dirty="0"/>
              <a:t>r</a:t>
            </a:r>
            <a:r>
              <a:rPr lang="en-US" dirty="0"/>
              <a:t> ~ r </a:t>
            </a:r>
            <a:r>
              <a:rPr lang="en-US" baseline="30000" dirty="0"/>
              <a:t>-1</a:t>
            </a:r>
          </a:p>
          <a:p>
            <a:pPr lvl="1"/>
            <a:r>
              <a:rPr lang="en-US" dirty="0"/>
              <a:t>Small number of sites cover </a:t>
            </a:r>
            <a:br>
              <a:rPr lang="en-US" dirty="0"/>
            </a:br>
            <a:r>
              <a:rPr lang="en-US" dirty="0"/>
              <a:t>large fraction of requests</a:t>
            </a:r>
          </a:p>
          <a:p>
            <a:endParaRPr lang="en-US" dirty="0"/>
          </a:p>
          <a:p>
            <a:r>
              <a:rPr lang="en-US" dirty="0"/>
              <a:t>Given this observation, how </a:t>
            </a:r>
            <a:br>
              <a:rPr lang="en-US" dirty="0"/>
            </a:br>
            <a:r>
              <a:rPr lang="en-US" dirty="0"/>
              <a:t>should cache-replacement work?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004" y="1432811"/>
            <a:ext cx="4354387" cy="322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9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603"/>
    </mc:Choice>
    <mc:Fallback xmlns="">
      <p:transition xmlns:p14="http://schemas.microsoft.com/office/powerpoint/2010/main" spd="slow" advTm="409603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Optimizing performance: Network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are good solutions to server load and content</a:t>
            </a:r>
          </a:p>
          <a:p>
            <a:pPr lvl="1"/>
            <a:r>
              <a:rPr lang="en-US" dirty="0"/>
              <a:t>What about network performance?</a:t>
            </a:r>
          </a:p>
          <a:p>
            <a:endParaRPr lang="en-US" dirty="0"/>
          </a:p>
          <a:p>
            <a:r>
              <a:rPr lang="en-US" dirty="0"/>
              <a:t>Key challenges for network performance</a:t>
            </a:r>
          </a:p>
          <a:p>
            <a:pPr lvl="1"/>
            <a:r>
              <a:rPr lang="en-US" dirty="0"/>
              <a:t>Measuring paths is hard</a:t>
            </a:r>
          </a:p>
          <a:p>
            <a:pPr lvl="2"/>
            <a:r>
              <a:rPr lang="en-US" dirty="0" err="1"/>
              <a:t>Traceroute</a:t>
            </a:r>
            <a:r>
              <a:rPr lang="en-US" dirty="0"/>
              <a:t> gives us only the forward path</a:t>
            </a:r>
          </a:p>
          <a:p>
            <a:pPr lvl="2"/>
            <a:r>
              <a:rPr lang="en-US" dirty="0"/>
              <a:t>Shortest path != best path</a:t>
            </a:r>
          </a:p>
          <a:p>
            <a:pPr lvl="1"/>
            <a:r>
              <a:rPr lang="en-US" dirty="0"/>
              <a:t>RTT estimation is hard</a:t>
            </a:r>
          </a:p>
          <a:p>
            <a:pPr lvl="2"/>
            <a:r>
              <a:rPr lang="en-US" dirty="0"/>
              <a:t>Variable network conditions</a:t>
            </a:r>
          </a:p>
          <a:p>
            <a:pPr lvl="2"/>
            <a:r>
              <a:rPr lang="en-US" dirty="0"/>
              <a:t>May not represent end-to-end performance</a:t>
            </a:r>
          </a:p>
          <a:p>
            <a:pPr lvl="1"/>
            <a:r>
              <a:rPr lang="en-US" dirty="0"/>
              <a:t>No access to client-perceived performance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28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642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83"/>
    </mc:Choice>
    <mc:Fallback xmlns="">
      <p:transition xmlns:p14="http://schemas.microsoft.com/office/powerpoint/2010/main" spd="slow" advTm="664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Optimizing performance: Network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approximation strategies</a:t>
            </a:r>
          </a:p>
          <a:p>
            <a:pPr lvl="1"/>
            <a:r>
              <a:rPr lang="en-US" dirty="0"/>
              <a:t>Geographic mapping</a:t>
            </a:r>
          </a:p>
          <a:p>
            <a:pPr lvl="2"/>
            <a:r>
              <a:rPr lang="en-US" dirty="0"/>
              <a:t>Hard to map IP to location</a:t>
            </a:r>
          </a:p>
          <a:p>
            <a:pPr lvl="2"/>
            <a:r>
              <a:rPr lang="en-US" dirty="0"/>
              <a:t>Internet paths do not take shortest distance</a:t>
            </a:r>
          </a:p>
          <a:p>
            <a:pPr lvl="1"/>
            <a:r>
              <a:rPr lang="en-US" dirty="0"/>
              <a:t>Active measurement</a:t>
            </a:r>
          </a:p>
          <a:p>
            <a:pPr lvl="2"/>
            <a:r>
              <a:rPr lang="en-US" dirty="0"/>
              <a:t>Ping from all replicas to all routable prefixes</a:t>
            </a:r>
          </a:p>
          <a:p>
            <a:pPr lvl="2"/>
            <a:r>
              <a:rPr lang="en-US" dirty="0"/>
              <a:t>56B * 100 servers * 500k prefixes = 500+MB of traffic per round</a:t>
            </a:r>
          </a:p>
          <a:p>
            <a:pPr lvl="1"/>
            <a:r>
              <a:rPr lang="en-US" dirty="0"/>
              <a:t>Passive measurement</a:t>
            </a:r>
          </a:p>
          <a:p>
            <a:pPr lvl="2"/>
            <a:r>
              <a:rPr lang="en-US" dirty="0"/>
              <a:t>Send fraction of clients to different servers, observe performance</a:t>
            </a:r>
          </a:p>
          <a:p>
            <a:pPr lvl="2"/>
            <a:r>
              <a:rPr lang="en-US" dirty="0"/>
              <a:t>Downside: Some clients get bad performance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29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870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418"/>
    </mc:Choice>
    <mc:Fallback xmlns="">
      <p:transition xmlns:p14="http://schemas.microsoft.com/office/powerpoint/2010/main" spd="slow" advTm="2624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428625" indent="-428625">
              <a:buFont typeface="Wingdings" pitchFamily="2" charset="2"/>
              <a:buChar char="q"/>
            </a:pPr>
            <a:r>
              <a:rPr lang="en-US" sz="3300" b="1" dirty="0"/>
              <a:t>Motivation</a:t>
            </a:r>
            <a:endParaRPr lang="en-US" sz="2550" b="1" dirty="0"/>
          </a:p>
          <a:p>
            <a:pPr marL="428625" indent="-428625">
              <a:buFont typeface="Wingdings" pitchFamily="2" charset="2"/>
              <a:buChar char="q"/>
            </a:pPr>
            <a:r>
              <a:rPr lang="en-US" sz="3300" dirty="0"/>
              <a:t>CDN basics</a:t>
            </a:r>
          </a:p>
          <a:p>
            <a:pPr marL="428625" indent="-428625">
              <a:buFont typeface="Wingdings" pitchFamily="2" charset="2"/>
              <a:buChar char="q"/>
            </a:pPr>
            <a:r>
              <a:rPr lang="en-US" sz="3300" dirty="0"/>
              <a:t>Prominent example: Akamai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fld id="{283B9EA5-CE9A-4950-A80C-5ADF06B45B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01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257"/>
    </mc:Choice>
    <mc:Fallback xmlns="">
      <p:transition xmlns:p14="http://schemas.microsoft.com/office/powerpoint/2010/main" spd="slow" advTm="42257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428625" indent="-428625">
              <a:buFont typeface="Wingdings" pitchFamily="2" charset="2"/>
              <a:buChar char="q"/>
            </a:pPr>
            <a:r>
              <a:rPr lang="en-US" sz="3300" dirty="0"/>
              <a:t>Motivation</a:t>
            </a:r>
            <a:endParaRPr lang="en-US" sz="2550" dirty="0"/>
          </a:p>
          <a:p>
            <a:pPr marL="428625" indent="-428625">
              <a:buFont typeface="Wingdings" pitchFamily="2" charset="2"/>
              <a:buChar char="q"/>
            </a:pPr>
            <a:r>
              <a:rPr lang="en-US" sz="3300" dirty="0"/>
              <a:t>CDN basics</a:t>
            </a:r>
          </a:p>
          <a:p>
            <a:pPr marL="428625" indent="-428625">
              <a:buFont typeface="Wingdings" pitchFamily="2" charset="2"/>
              <a:buChar char="q"/>
            </a:pPr>
            <a:r>
              <a:rPr lang="en-US" sz="3300" b="1" dirty="0"/>
              <a:t>Prominent example: Akamai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fld id="{283B9EA5-CE9A-4950-A80C-5ADF06B45BB8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01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97"/>
    </mc:Choice>
    <mc:Fallback xmlns="">
      <p:transition xmlns:p14="http://schemas.microsoft.com/office/powerpoint/2010/main" spd="slow" advTm="8297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Akamai case study (somewhat dated)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Deployment</a:t>
            </a:r>
          </a:p>
          <a:p>
            <a:pPr lvl="1"/>
            <a:r>
              <a:rPr lang="en-US" dirty="0"/>
              <a:t>250K+ servers, 1400+ networks, 135 countries</a:t>
            </a:r>
          </a:p>
          <a:p>
            <a:pPr lvl="1"/>
            <a:r>
              <a:rPr lang="en-US" dirty="0"/>
              <a:t>highly hierarchical, caching depends on popularity</a:t>
            </a:r>
          </a:p>
          <a:p>
            <a:pPr lvl="1"/>
            <a:r>
              <a:rPr lang="en-US" dirty="0"/>
              <a:t>4 </a:t>
            </a:r>
            <a:r>
              <a:rPr lang="en-US" dirty="0" err="1"/>
              <a:t>yr</a:t>
            </a:r>
            <a:r>
              <a:rPr lang="en-US" dirty="0"/>
              <a:t> depreciation of servers</a:t>
            </a:r>
          </a:p>
          <a:p>
            <a:pPr lvl="1"/>
            <a:r>
              <a:rPr lang="en-US" dirty="0"/>
              <a:t>Many servers inside ISPs, who are thrilled to have them</a:t>
            </a:r>
          </a:p>
          <a:p>
            <a:pPr lvl="1"/>
            <a:r>
              <a:rPr lang="en-US" dirty="0"/>
              <a:t>Deployed inside 100 new networks in last few years</a:t>
            </a:r>
          </a:p>
          <a:p>
            <a:r>
              <a:rPr lang="en-US" dirty="0"/>
              <a:t>Customers</a:t>
            </a:r>
          </a:p>
          <a:p>
            <a:pPr lvl="1"/>
            <a:r>
              <a:rPr lang="en-US" dirty="0"/>
              <a:t>250K+ domains: 41/50 top eCommerce sites, 5/5 top global streaming video services, 8/10 top global banks, 23/25 top global video game publishers, …</a:t>
            </a:r>
          </a:p>
          <a:p>
            <a:r>
              <a:rPr lang="en-US" dirty="0"/>
              <a:t>Overall stats</a:t>
            </a:r>
          </a:p>
          <a:p>
            <a:pPr lvl="1"/>
            <a:r>
              <a:rPr lang="en-US" b="1" dirty="0"/>
              <a:t>300+ terabits/second capacity</a:t>
            </a:r>
            <a:r>
              <a:rPr lang="en-US" dirty="0"/>
              <a:t>, 30+ million hits/second, 2+ trillion deliveries/day, 100+ PB/day, 10+ million concurrent streams</a:t>
            </a:r>
          </a:p>
          <a:p>
            <a:pPr lvl="1"/>
            <a:r>
              <a:rPr lang="en-US" dirty="0"/>
              <a:t>15-30% of Web traffic (today, probably &gt; 45%)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31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624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72"/>
    </mc:Choice>
    <mc:Fallback xmlns="">
      <p:transition xmlns:p14="http://schemas.microsoft.com/office/powerpoint/2010/main" spd="slow" advTm="509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Pretty old network map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8934" y="1041797"/>
            <a:ext cx="6088286" cy="359449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00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07"/>
    </mc:Choice>
    <mc:Fallback xmlns="">
      <p:transition spd="slow" advTm="24407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Akamizing</a:t>
            </a:r>
            <a:r>
              <a:rPr lang="en-US" dirty="0"/>
              <a:t> Links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Embedded URLs are Converted to ARLs </a:t>
            </a:r>
          </a:p>
          <a:p>
            <a:pPr marL="0" indent="0">
              <a:buNone/>
            </a:pPr>
            <a:endParaRPr lang="en-US" sz="135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350" dirty="0">
                <a:latin typeface="Courier New"/>
                <a:cs typeface="Courier New"/>
              </a:rPr>
              <a:t>&lt;html&gt; </a:t>
            </a:r>
          </a:p>
          <a:p>
            <a:pPr marL="0" indent="0">
              <a:buNone/>
            </a:pPr>
            <a:r>
              <a:rPr lang="en-US" sz="1350" dirty="0">
                <a:latin typeface="Courier New"/>
                <a:cs typeface="Courier New"/>
              </a:rPr>
              <a:t>&lt;head&gt; </a:t>
            </a:r>
          </a:p>
          <a:p>
            <a:pPr marL="0" indent="0">
              <a:buNone/>
            </a:pPr>
            <a:r>
              <a:rPr lang="en-US" sz="1350" dirty="0">
                <a:latin typeface="Courier New"/>
                <a:cs typeface="Courier New"/>
              </a:rPr>
              <a:t>&lt;title&gt;Welcome to </a:t>
            </a:r>
            <a:r>
              <a:rPr lang="en-US" sz="1350" dirty="0" err="1">
                <a:latin typeface="Courier New"/>
                <a:cs typeface="Courier New"/>
              </a:rPr>
              <a:t>xyz.com</a:t>
            </a:r>
            <a:r>
              <a:rPr lang="en-US" sz="1350" dirty="0">
                <a:latin typeface="Courier New"/>
                <a:cs typeface="Courier New"/>
              </a:rPr>
              <a:t>!&lt;/title&gt; </a:t>
            </a:r>
          </a:p>
          <a:p>
            <a:pPr marL="0" indent="0">
              <a:buNone/>
            </a:pPr>
            <a:r>
              <a:rPr lang="en-US" sz="1350" dirty="0">
                <a:latin typeface="Courier New"/>
                <a:cs typeface="Courier New"/>
              </a:rPr>
              <a:t>&lt;/head&gt; </a:t>
            </a:r>
          </a:p>
          <a:p>
            <a:pPr marL="0" indent="0">
              <a:buNone/>
            </a:pPr>
            <a:r>
              <a:rPr lang="en-US" sz="1350" dirty="0">
                <a:latin typeface="Courier New"/>
                <a:cs typeface="Courier New"/>
              </a:rPr>
              <a:t>&lt;body&gt; </a:t>
            </a:r>
          </a:p>
          <a:p>
            <a:pPr marL="0" indent="0">
              <a:buNone/>
            </a:pPr>
            <a:r>
              <a:rPr lang="en-US" sz="1350" dirty="0">
                <a:latin typeface="Courier New"/>
                <a:cs typeface="Courier New"/>
              </a:rPr>
              <a:t>&lt;</a:t>
            </a:r>
            <a:r>
              <a:rPr lang="en-US" sz="1350" dirty="0" err="1">
                <a:latin typeface="Courier New"/>
                <a:cs typeface="Courier New"/>
              </a:rPr>
              <a:t>img</a:t>
            </a:r>
            <a:r>
              <a:rPr lang="en-US" sz="1350" dirty="0">
                <a:latin typeface="Courier New"/>
                <a:cs typeface="Courier New"/>
              </a:rPr>
              <a:t> </a:t>
            </a:r>
            <a:r>
              <a:rPr lang="en-US" sz="1350" dirty="0" err="1">
                <a:latin typeface="Courier New"/>
                <a:cs typeface="Courier New"/>
              </a:rPr>
              <a:t>src</a:t>
            </a:r>
            <a:r>
              <a:rPr lang="en-US" sz="1350" dirty="0">
                <a:latin typeface="Courier New"/>
                <a:cs typeface="Courier New"/>
              </a:rPr>
              <a:t>=“http://</a:t>
            </a:r>
            <a:r>
              <a:rPr lang="en-US" sz="1350" dirty="0" err="1">
                <a:latin typeface="Courier New"/>
                <a:cs typeface="Courier New"/>
              </a:rPr>
              <a:t>www.xyz.com</a:t>
            </a:r>
            <a:r>
              <a:rPr lang="en-US" sz="1350" dirty="0">
                <a:latin typeface="Courier New"/>
                <a:cs typeface="Courier New"/>
              </a:rPr>
              <a:t>/logos/</a:t>
            </a:r>
            <a:r>
              <a:rPr lang="en-US" sz="1350" dirty="0" err="1">
                <a:latin typeface="Courier New"/>
                <a:cs typeface="Courier New"/>
              </a:rPr>
              <a:t>logo.gif</a:t>
            </a:r>
            <a:r>
              <a:rPr lang="en-US" sz="1350" dirty="0">
                <a:latin typeface="Courier New"/>
                <a:cs typeface="Courier New"/>
              </a:rPr>
              <a:t>”&gt; </a:t>
            </a:r>
          </a:p>
          <a:p>
            <a:pPr marL="0" indent="0">
              <a:buNone/>
            </a:pPr>
            <a:r>
              <a:rPr lang="en-US" sz="1350" dirty="0">
                <a:latin typeface="Courier New"/>
                <a:cs typeface="Courier New"/>
              </a:rPr>
              <a:t>&lt;</a:t>
            </a:r>
            <a:r>
              <a:rPr lang="en-US" sz="1350" dirty="0" err="1">
                <a:latin typeface="Courier New"/>
                <a:cs typeface="Courier New"/>
              </a:rPr>
              <a:t>img</a:t>
            </a:r>
            <a:r>
              <a:rPr lang="en-US" sz="1350" dirty="0">
                <a:latin typeface="Courier New"/>
                <a:cs typeface="Courier New"/>
              </a:rPr>
              <a:t> </a:t>
            </a:r>
            <a:r>
              <a:rPr lang="en-US" sz="1350" dirty="0" err="1">
                <a:latin typeface="Courier New"/>
                <a:cs typeface="Courier New"/>
              </a:rPr>
              <a:t>src</a:t>
            </a:r>
            <a:r>
              <a:rPr lang="en-US" sz="1350" dirty="0">
                <a:latin typeface="Courier New"/>
                <a:cs typeface="Courier New"/>
              </a:rPr>
              <a:t>=“http://</a:t>
            </a:r>
            <a:r>
              <a:rPr lang="en-US" sz="1350" dirty="0" err="1">
                <a:latin typeface="Courier New"/>
                <a:cs typeface="Courier New"/>
              </a:rPr>
              <a:t>www.xyz.com</a:t>
            </a:r>
            <a:r>
              <a:rPr lang="en-US" sz="1350" dirty="0">
                <a:latin typeface="Courier New"/>
                <a:cs typeface="Courier New"/>
              </a:rPr>
              <a:t>/</a:t>
            </a:r>
            <a:r>
              <a:rPr lang="en-US" sz="1350" dirty="0" err="1">
                <a:latin typeface="Courier New"/>
                <a:cs typeface="Courier New"/>
              </a:rPr>
              <a:t>jpgs</a:t>
            </a:r>
            <a:r>
              <a:rPr lang="en-US" sz="1350" dirty="0">
                <a:latin typeface="Courier New"/>
                <a:cs typeface="Courier New"/>
              </a:rPr>
              <a:t>/navbar1.jpg”&gt; </a:t>
            </a:r>
          </a:p>
          <a:p>
            <a:pPr marL="0" indent="0">
              <a:buNone/>
            </a:pPr>
            <a:r>
              <a:rPr lang="en-US" sz="1350" dirty="0">
                <a:latin typeface="Courier New"/>
                <a:cs typeface="Courier New"/>
              </a:rPr>
              <a:t>&lt;h1&gt;Welcome to our Web site!&lt;/h1&gt;</a:t>
            </a:r>
            <a:br>
              <a:rPr lang="en-US" sz="1350" dirty="0">
                <a:latin typeface="Courier New"/>
                <a:cs typeface="Courier New"/>
              </a:rPr>
            </a:br>
            <a:r>
              <a:rPr lang="en-US" sz="1350" dirty="0">
                <a:latin typeface="Courier New"/>
                <a:cs typeface="Courier New"/>
              </a:rPr>
              <a:t>&lt;a </a:t>
            </a:r>
            <a:r>
              <a:rPr lang="en-US" sz="1350" dirty="0" err="1">
                <a:latin typeface="Courier New"/>
                <a:cs typeface="Courier New"/>
              </a:rPr>
              <a:t>href</a:t>
            </a:r>
            <a:r>
              <a:rPr lang="en-US" sz="1350" dirty="0">
                <a:latin typeface="Courier New"/>
                <a:cs typeface="Courier New"/>
              </a:rPr>
              <a:t>=“page2.html”&gt;Click here to enter&lt;/a&gt; &lt;/body&gt;</a:t>
            </a:r>
            <a:br>
              <a:rPr lang="en-US" sz="1350" dirty="0">
                <a:latin typeface="Courier New"/>
                <a:cs typeface="Courier New"/>
              </a:rPr>
            </a:br>
            <a:r>
              <a:rPr lang="en-US" sz="1350" dirty="0">
                <a:latin typeface="Courier New"/>
                <a:cs typeface="Courier New"/>
              </a:rPr>
              <a:t>&lt;/html&gt;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33</a:t>
            </a:fld>
            <a:endParaRPr lang="en-US" dirty="0"/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2041656" y="3495630"/>
            <a:ext cx="1158544" cy="0"/>
          </a:xfrm>
          <a:prstGeom prst="line">
            <a:avLst/>
          </a:prstGeom>
          <a:ln w="38100" cmpd="sng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2041656" y="3785404"/>
            <a:ext cx="1158544" cy="0"/>
          </a:xfrm>
          <a:prstGeom prst="line">
            <a:avLst/>
          </a:prstGeom>
          <a:ln w="38100" cmpd="sng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200200" y="3041479"/>
            <a:ext cx="472276" cy="280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272242" y="3065490"/>
            <a:ext cx="408239" cy="5762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656466" y="2881402"/>
            <a:ext cx="496289" cy="2561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AK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676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576"/>
    </mc:Choice>
    <mc:Fallback xmlns="">
      <p:transition xmlns:p14="http://schemas.microsoft.com/office/powerpoint/2010/main" spd="slow" advTm="385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DNS Redirection</a:t>
            </a:r>
            <a:endParaRPr lang="en-US" altLang="zh-TW" sz="3000" dirty="0">
              <a:ea typeface="新細明體" charset="0"/>
              <a:cs typeface="新細明體" charset="0"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1800" dirty="0">
                <a:ea typeface="新細明體" charset="0"/>
                <a:cs typeface="新細明體" charset="0"/>
              </a:rPr>
              <a:t>Web client’s request redirected to ‘close’ by server</a:t>
            </a:r>
          </a:p>
          <a:p>
            <a:pPr lvl="1"/>
            <a:r>
              <a:rPr lang="en-US" altLang="zh-TW" sz="1500" dirty="0">
                <a:ea typeface="新細明體" charset="0"/>
                <a:cs typeface="新細明體" charset="0"/>
              </a:rPr>
              <a:t>Client gets web site’s DNS CNAME entry with domain name in CDN network</a:t>
            </a:r>
          </a:p>
          <a:p>
            <a:pPr lvl="1"/>
            <a:r>
              <a:rPr lang="en-US" altLang="zh-TW" sz="1500" dirty="0">
                <a:ea typeface="新細明體" charset="0"/>
                <a:cs typeface="新細明體" charset="0"/>
              </a:rPr>
              <a:t>Hierarchy of CDN’s  DNS servers direct client to 2 nearby servers</a:t>
            </a:r>
          </a:p>
        </p:txBody>
      </p:sp>
      <p:sp>
        <p:nvSpPr>
          <p:cNvPr id="7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34</a:t>
            </a:fld>
            <a:endParaRPr lang="en-US" dirty="0"/>
          </a:p>
        </p:txBody>
      </p:sp>
      <p:grpSp>
        <p:nvGrpSpPr>
          <p:cNvPr id="99333" name="Group 5"/>
          <p:cNvGrpSpPr>
            <a:grpSpLocks/>
          </p:cNvGrpSpPr>
          <p:nvPr/>
        </p:nvGrpSpPr>
        <p:grpSpPr bwMode="auto">
          <a:xfrm>
            <a:off x="4000501" y="2914650"/>
            <a:ext cx="1375172" cy="914400"/>
            <a:chOff x="2544" y="2640"/>
            <a:chExt cx="610" cy="440"/>
          </a:xfrm>
        </p:grpSpPr>
        <p:grpSp>
          <p:nvGrpSpPr>
            <p:cNvPr id="99334" name="Group 6"/>
            <p:cNvGrpSpPr>
              <a:grpSpLocks/>
            </p:cNvGrpSpPr>
            <p:nvPr/>
          </p:nvGrpSpPr>
          <p:grpSpPr bwMode="auto">
            <a:xfrm>
              <a:off x="2544" y="2640"/>
              <a:ext cx="610" cy="440"/>
              <a:chOff x="1680" y="1488"/>
              <a:chExt cx="1728" cy="1248"/>
            </a:xfrm>
          </p:grpSpPr>
          <p:sp>
            <p:nvSpPr>
              <p:cNvPr id="99335" name="Oval 7"/>
              <p:cNvSpPr>
                <a:spLocks noChangeArrowheads="1"/>
              </p:cNvSpPr>
              <p:nvPr/>
            </p:nvSpPr>
            <p:spPr bwMode="auto">
              <a:xfrm>
                <a:off x="1872" y="1488"/>
                <a:ext cx="1056" cy="91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rgbClr val="DBDBDB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99336" name="Oval 8"/>
              <p:cNvSpPr>
                <a:spLocks noChangeArrowheads="1"/>
              </p:cNvSpPr>
              <p:nvPr/>
            </p:nvSpPr>
            <p:spPr bwMode="auto">
              <a:xfrm>
                <a:off x="1680" y="1536"/>
                <a:ext cx="864" cy="7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rgbClr val="DBDBDB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99337" name="Oval 9"/>
              <p:cNvSpPr>
                <a:spLocks noChangeArrowheads="1"/>
              </p:cNvSpPr>
              <p:nvPr/>
            </p:nvSpPr>
            <p:spPr bwMode="auto">
              <a:xfrm>
                <a:off x="1728" y="1824"/>
                <a:ext cx="864" cy="7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rgbClr val="DBDBDB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99338" name="Oval 10"/>
              <p:cNvSpPr>
                <a:spLocks noChangeArrowheads="1"/>
              </p:cNvSpPr>
              <p:nvPr/>
            </p:nvSpPr>
            <p:spPr bwMode="auto">
              <a:xfrm>
                <a:off x="2352" y="1488"/>
                <a:ext cx="864" cy="7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rgbClr val="DBDBDB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99339" name="Oval 11"/>
              <p:cNvSpPr>
                <a:spLocks noChangeArrowheads="1"/>
              </p:cNvSpPr>
              <p:nvPr/>
            </p:nvSpPr>
            <p:spPr bwMode="auto">
              <a:xfrm>
                <a:off x="2544" y="1824"/>
                <a:ext cx="864" cy="7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rgbClr val="DBDBDB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99340" name="Oval 12"/>
              <p:cNvSpPr>
                <a:spLocks noChangeArrowheads="1"/>
              </p:cNvSpPr>
              <p:nvPr/>
            </p:nvSpPr>
            <p:spPr bwMode="auto">
              <a:xfrm>
                <a:off x="2016" y="1968"/>
                <a:ext cx="864" cy="7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rgbClr val="DBDBDB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99341" name="Oval 13"/>
              <p:cNvSpPr>
                <a:spLocks noChangeArrowheads="1"/>
              </p:cNvSpPr>
              <p:nvPr/>
            </p:nvSpPr>
            <p:spPr bwMode="auto">
              <a:xfrm>
                <a:off x="2544" y="1584"/>
                <a:ext cx="864" cy="7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rgbClr val="DBDBDB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99342" name="Oval 14"/>
              <p:cNvSpPr>
                <a:spLocks noChangeArrowheads="1"/>
              </p:cNvSpPr>
              <p:nvPr/>
            </p:nvSpPr>
            <p:spPr bwMode="auto">
              <a:xfrm>
                <a:off x="1824" y="1632"/>
                <a:ext cx="1200" cy="86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dist="38099" dir="2700000" algn="ctr" rotWithShape="0">
                  <a:srgbClr val="DBDBDB">
                    <a:alpha val="7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99343" name="Oval 15"/>
              <p:cNvSpPr>
                <a:spLocks noChangeArrowheads="1"/>
              </p:cNvSpPr>
              <p:nvPr/>
            </p:nvSpPr>
            <p:spPr bwMode="auto">
              <a:xfrm>
                <a:off x="2208" y="1632"/>
                <a:ext cx="960" cy="7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dist="38099" dir="2700000" algn="ctr" rotWithShape="0">
                  <a:srgbClr val="DBDBDB">
                    <a:alpha val="7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99344" name="Oval 16"/>
              <p:cNvSpPr>
                <a:spLocks noChangeArrowheads="1"/>
              </p:cNvSpPr>
              <p:nvPr/>
            </p:nvSpPr>
            <p:spPr bwMode="auto">
              <a:xfrm>
                <a:off x="2160" y="1584"/>
                <a:ext cx="1200" cy="86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dist="38099" dir="2700000" algn="ctr" rotWithShape="0">
                  <a:srgbClr val="DBDBDB">
                    <a:alpha val="7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99345" name="Text Box 17"/>
            <p:cNvSpPr txBox="1">
              <a:spLocks noChangeArrowheads="1"/>
            </p:cNvSpPr>
            <p:nvPr/>
          </p:nvSpPr>
          <p:spPr bwMode="auto">
            <a:xfrm>
              <a:off x="2630" y="2749"/>
              <a:ext cx="82" cy="144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rgbClr val="DBDBDB">
                  <a:alpha val="74998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endParaRPr lang="en-US" sz="1350" b="1">
                <a:latin typeface="Comic Sans MS" charset="0"/>
              </a:endParaRPr>
            </a:p>
          </p:txBody>
        </p:sp>
      </p:grpSp>
      <p:grpSp>
        <p:nvGrpSpPr>
          <p:cNvPr id="99346" name="Group 18"/>
          <p:cNvGrpSpPr>
            <a:grpSpLocks/>
          </p:cNvGrpSpPr>
          <p:nvPr/>
        </p:nvGrpSpPr>
        <p:grpSpPr bwMode="auto">
          <a:xfrm flipH="1">
            <a:off x="3829051" y="2286000"/>
            <a:ext cx="1375172" cy="914400"/>
            <a:chOff x="2544" y="2640"/>
            <a:chExt cx="610" cy="440"/>
          </a:xfrm>
        </p:grpSpPr>
        <p:grpSp>
          <p:nvGrpSpPr>
            <p:cNvPr id="99347" name="Group 19"/>
            <p:cNvGrpSpPr>
              <a:grpSpLocks/>
            </p:cNvGrpSpPr>
            <p:nvPr/>
          </p:nvGrpSpPr>
          <p:grpSpPr bwMode="auto">
            <a:xfrm>
              <a:off x="2544" y="2640"/>
              <a:ext cx="610" cy="440"/>
              <a:chOff x="1680" y="1488"/>
              <a:chExt cx="1728" cy="1248"/>
            </a:xfrm>
          </p:grpSpPr>
          <p:sp>
            <p:nvSpPr>
              <p:cNvPr id="99348" name="Oval 20"/>
              <p:cNvSpPr>
                <a:spLocks noChangeArrowheads="1"/>
              </p:cNvSpPr>
              <p:nvPr/>
            </p:nvSpPr>
            <p:spPr bwMode="auto">
              <a:xfrm>
                <a:off x="1872" y="1488"/>
                <a:ext cx="1056" cy="91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rgbClr val="DBDBDB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99349" name="Oval 21"/>
              <p:cNvSpPr>
                <a:spLocks noChangeArrowheads="1"/>
              </p:cNvSpPr>
              <p:nvPr/>
            </p:nvSpPr>
            <p:spPr bwMode="auto">
              <a:xfrm>
                <a:off x="1680" y="1536"/>
                <a:ext cx="864" cy="7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rgbClr val="DBDBDB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99350" name="Oval 22"/>
              <p:cNvSpPr>
                <a:spLocks noChangeArrowheads="1"/>
              </p:cNvSpPr>
              <p:nvPr/>
            </p:nvSpPr>
            <p:spPr bwMode="auto">
              <a:xfrm>
                <a:off x="1728" y="1824"/>
                <a:ext cx="864" cy="7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rgbClr val="DBDBDB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99351" name="Oval 23"/>
              <p:cNvSpPr>
                <a:spLocks noChangeArrowheads="1"/>
              </p:cNvSpPr>
              <p:nvPr/>
            </p:nvSpPr>
            <p:spPr bwMode="auto">
              <a:xfrm>
                <a:off x="2352" y="1488"/>
                <a:ext cx="864" cy="7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rgbClr val="DBDBDB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99352" name="Oval 24"/>
              <p:cNvSpPr>
                <a:spLocks noChangeArrowheads="1"/>
              </p:cNvSpPr>
              <p:nvPr/>
            </p:nvSpPr>
            <p:spPr bwMode="auto">
              <a:xfrm>
                <a:off x="2544" y="1824"/>
                <a:ext cx="864" cy="7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rgbClr val="DBDBDB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99353" name="Oval 25"/>
              <p:cNvSpPr>
                <a:spLocks noChangeArrowheads="1"/>
              </p:cNvSpPr>
              <p:nvPr/>
            </p:nvSpPr>
            <p:spPr bwMode="auto">
              <a:xfrm>
                <a:off x="2016" y="1968"/>
                <a:ext cx="864" cy="7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rgbClr val="DBDBDB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99354" name="Oval 26"/>
              <p:cNvSpPr>
                <a:spLocks noChangeArrowheads="1"/>
              </p:cNvSpPr>
              <p:nvPr/>
            </p:nvSpPr>
            <p:spPr bwMode="auto">
              <a:xfrm>
                <a:off x="2544" y="1584"/>
                <a:ext cx="864" cy="7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rgbClr val="DBDBDB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99355" name="Oval 27"/>
              <p:cNvSpPr>
                <a:spLocks noChangeArrowheads="1"/>
              </p:cNvSpPr>
              <p:nvPr/>
            </p:nvSpPr>
            <p:spPr bwMode="auto">
              <a:xfrm>
                <a:off x="1824" y="1632"/>
                <a:ext cx="1200" cy="86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dist="38099" dir="2700000" algn="ctr" rotWithShape="0">
                  <a:srgbClr val="DBDBDB">
                    <a:alpha val="7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99356" name="Oval 28"/>
              <p:cNvSpPr>
                <a:spLocks noChangeArrowheads="1"/>
              </p:cNvSpPr>
              <p:nvPr/>
            </p:nvSpPr>
            <p:spPr bwMode="auto">
              <a:xfrm>
                <a:off x="2208" y="1632"/>
                <a:ext cx="960" cy="7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dist="38099" dir="2700000" algn="ctr" rotWithShape="0">
                  <a:srgbClr val="DBDBDB">
                    <a:alpha val="7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99357" name="Oval 29"/>
              <p:cNvSpPr>
                <a:spLocks noChangeArrowheads="1"/>
              </p:cNvSpPr>
              <p:nvPr/>
            </p:nvSpPr>
            <p:spPr bwMode="auto">
              <a:xfrm>
                <a:off x="2160" y="1584"/>
                <a:ext cx="1200" cy="86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dist="38099" dir="2700000" algn="ctr" rotWithShape="0">
                  <a:srgbClr val="DBDBDB">
                    <a:alpha val="7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99358" name="Text Box 30"/>
            <p:cNvSpPr txBox="1">
              <a:spLocks noChangeArrowheads="1"/>
            </p:cNvSpPr>
            <p:nvPr/>
          </p:nvSpPr>
          <p:spPr bwMode="auto">
            <a:xfrm>
              <a:off x="2984" y="2749"/>
              <a:ext cx="82" cy="144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rgbClr val="DBDBDB">
                  <a:alpha val="74998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endParaRPr lang="en-US" sz="1350" b="1">
                <a:latin typeface="Comic Sans MS" charset="0"/>
              </a:endParaRPr>
            </a:p>
          </p:txBody>
        </p:sp>
      </p:grpSp>
      <p:grpSp>
        <p:nvGrpSpPr>
          <p:cNvPr id="99359" name="Group 31"/>
          <p:cNvGrpSpPr>
            <a:grpSpLocks/>
          </p:cNvGrpSpPr>
          <p:nvPr/>
        </p:nvGrpSpPr>
        <p:grpSpPr bwMode="auto">
          <a:xfrm flipH="1">
            <a:off x="5086351" y="2457450"/>
            <a:ext cx="1375172" cy="914400"/>
            <a:chOff x="2544" y="2640"/>
            <a:chExt cx="610" cy="440"/>
          </a:xfrm>
        </p:grpSpPr>
        <p:grpSp>
          <p:nvGrpSpPr>
            <p:cNvPr id="99360" name="Group 32"/>
            <p:cNvGrpSpPr>
              <a:grpSpLocks/>
            </p:cNvGrpSpPr>
            <p:nvPr/>
          </p:nvGrpSpPr>
          <p:grpSpPr bwMode="auto">
            <a:xfrm>
              <a:off x="2544" y="2640"/>
              <a:ext cx="610" cy="440"/>
              <a:chOff x="1680" y="1488"/>
              <a:chExt cx="1728" cy="1248"/>
            </a:xfrm>
          </p:grpSpPr>
          <p:sp>
            <p:nvSpPr>
              <p:cNvPr id="99361" name="Oval 33"/>
              <p:cNvSpPr>
                <a:spLocks noChangeArrowheads="1"/>
              </p:cNvSpPr>
              <p:nvPr/>
            </p:nvSpPr>
            <p:spPr bwMode="auto">
              <a:xfrm>
                <a:off x="1872" y="1488"/>
                <a:ext cx="1056" cy="91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rgbClr val="DBDBDB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99362" name="Oval 34"/>
              <p:cNvSpPr>
                <a:spLocks noChangeArrowheads="1"/>
              </p:cNvSpPr>
              <p:nvPr/>
            </p:nvSpPr>
            <p:spPr bwMode="auto">
              <a:xfrm>
                <a:off x="1680" y="1536"/>
                <a:ext cx="864" cy="7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rgbClr val="DBDBDB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99363" name="Oval 35"/>
              <p:cNvSpPr>
                <a:spLocks noChangeArrowheads="1"/>
              </p:cNvSpPr>
              <p:nvPr/>
            </p:nvSpPr>
            <p:spPr bwMode="auto">
              <a:xfrm>
                <a:off x="1728" y="1824"/>
                <a:ext cx="864" cy="7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rgbClr val="DBDBDB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99364" name="Oval 36"/>
              <p:cNvSpPr>
                <a:spLocks noChangeArrowheads="1"/>
              </p:cNvSpPr>
              <p:nvPr/>
            </p:nvSpPr>
            <p:spPr bwMode="auto">
              <a:xfrm>
                <a:off x="2352" y="1488"/>
                <a:ext cx="864" cy="7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rgbClr val="DBDBDB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99365" name="Oval 37"/>
              <p:cNvSpPr>
                <a:spLocks noChangeArrowheads="1"/>
              </p:cNvSpPr>
              <p:nvPr/>
            </p:nvSpPr>
            <p:spPr bwMode="auto">
              <a:xfrm>
                <a:off x="2544" y="1824"/>
                <a:ext cx="864" cy="7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rgbClr val="DBDBDB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99366" name="Oval 38"/>
              <p:cNvSpPr>
                <a:spLocks noChangeArrowheads="1"/>
              </p:cNvSpPr>
              <p:nvPr/>
            </p:nvSpPr>
            <p:spPr bwMode="auto">
              <a:xfrm>
                <a:off x="2016" y="1968"/>
                <a:ext cx="864" cy="7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rgbClr val="DBDBDB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99367" name="Oval 39"/>
              <p:cNvSpPr>
                <a:spLocks noChangeArrowheads="1"/>
              </p:cNvSpPr>
              <p:nvPr/>
            </p:nvSpPr>
            <p:spPr bwMode="auto">
              <a:xfrm>
                <a:off x="2544" y="1584"/>
                <a:ext cx="864" cy="7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rgbClr val="DBDBDB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99368" name="Oval 40"/>
              <p:cNvSpPr>
                <a:spLocks noChangeArrowheads="1"/>
              </p:cNvSpPr>
              <p:nvPr/>
            </p:nvSpPr>
            <p:spPr bwMode="auto">
              <a:xfrm>
                <a:off x="1824" y="1632"/>
                <a:ext cx="1200" cy="86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dist="38099" dir="2700000" algn="ctr" rotWithShape="0">
                  <a:srgbClr val="DBDBDB">
                    <a:alpha val="7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99369" name="Oval 41"/>
              <p:cNvSpPr>
                <a:spLocks noChangeArrowheads="1"/>
              </p:cNvSpPr>
              <p:nvPr/>
            </p:nvSpPr>
            <p:spPr bwMode="auto">
              <a:xfrm>
                <a:off x="2208" y="1632"/>
                <a:ext cx="960" cy="7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dist="38099" dir="2700000" algn="ctr" rotWithShape="0">
                  <a:srgbClr val="DBDBDB">
                    <a:alpha val="7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99370" name="Oval 42"/>
              <p:cNvSpPr>
                <a:spLocks noChangeArrowheads="1"/>
              </p:cNvSpPr>
              <p:nvPr/>
            </p:nvSpPr>
            <p:spPr bwMode="auto">
              <a:xfrm>
                <a:off x="2160" y="1584"/>
                <a:ext cx="1200" cy="86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dist="38099" dir="2700000" algn="ctr" rotWithShape="0">
                  <a:srgbClr val="DBDBDB">
                    <a:alpha val="7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99371" name="Text Box 43"/>
            <p:cNvSpPr txBox="1">
              <a:spLocks noChangeArrowheads="1"/>
            </p:cNvSpPr>
            <p:nvPr/>
          </p:nvSpPr>
          <p:spPr bwMode="auto">
            <a:xfrm>
              <a:off x="2984" y="2749"/>
              <a:ext cx="82" cy="144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rgbClr val="DBDBDB">
                  <a:alpha val="74998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endParaRPr lang="en-US" sz="1350" b="1">
                <a:latin typeface="Comic Sans MS" charset="0"/>
              </a:endParaRPr>
            </a:p>
          </p:txBody>
        </p:sp>
      </p:grpSp>
      <p:pic>
        <p:nvPicPr>
          <p:cNvPr id="99372" name="Picture 44" descr="MPj0395941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771900"/>
            <a:ext cx="628650" cy="50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9373" name="Text Box 45"/>
          <p:cNvSpPr txBox="1">
            <a:spLocks noChangeArrowheads="1"/>
          </p:cNvSpPr>
          <p:nvPr/>
        </p:nvSpPr>
        <p:spPr bwMode="auto">
          <a:xfrm>
            <a:off x="5943600" y="2457450"/>
            <a:ext cx="97155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sz="1500">
                <a:latin typeface="Arial" charset="0"/>
              </a:rPr>
              <a:t>Internet</a:t>
            </a:r>
          </a:p>
        </p:txBody>
      </p:sp>
      <p:sp>
        <p:nvSpPr>
          <p:cNvPr id="99374" name="mainfrm"/>
          <p:cNvSpPr>
            <a:spLocks noEditPoints="1" noChangeArrowheads="1"/>
          </p:cNvSpPr>
          <p:nvPr/>
        </p:nvSpPr>
        <p:spPr bwMode="auto">
          <a:xfrm>
            <a:off x="5886450" y="3143251"/>
            <a:ext cx="171450" cy="335756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0603 w 21600"/>
              <a:gd name="T9" fmla="*/ 21600 h 21600"/>
              <a:gd name="T10" fmla="*/ 10800 w 21600"/>
              <a:gd name="T11" fmla="*/ 21600 h 21600"/>
              <a:gd name="T12" fmla="*/ 1163 w 21600"/>
              <a:gd name="T13" fmla="*/ 21600 h 21600"/>
              <a:gd name="T14" fmla="*/ 0 w 21600"/>
              <a:gd name="T15" fmla="*/ 10800 h 21600"/>
              <a:gd name="T16" fmla="*/ 332 w 21600"/>
              <a:gd name="T17" fmla="*/ 22174 h 21600"/>
              <a:gd name="T18" fmla="*/ 21579 w 21600"/>
              <a:gd name="T19" fmla="*/ 279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21600" y="10885"/>
                </a:moveTo>
                <a:lnTo>
                  <a:pt x="21600" y="0"/>
                </a:lnTo>
                <a:lnTo>
                  <a:pt x="10634" y="0"/>
                </a:lnTo>
                <a:lnTo>
                  <a:pt x="0" y="0"/>
                </a:lnTo>
                <a:lnTo>
                  <a:pt x="0" y="10885"/>
                </a:lnTo>
                <a:lnTo>
                  <a:pt x="0" y="19729"/>
                </a:lnTo>
                <a:lnTo>
                  <a:pt x="1163" y="19729"/>
                </a:lnTo>
                <a:lnTo>
                  <a:pt x="1163" y="21600"/>
                </a:lnTo>
                <a:lnTo>
                  <a:pt x="10800" y="21600"/>
                </a:lnTo>
                <a:lnTo>
                  <a:pt x="20603" y="21600"/>
                </a:lnTo>
                <a:lnTo>
                  <a:pt x="20603" y="19729"/>
                </a:lnTo>
                <a:lnTo>
                  <a:pt x="21600" y="19729"/>
                </a:lnTo>
                <a:lnTo>
                  <a:pt x="21600" y="10885"/>
                </a:lnTo>
                <a:close/>
              </a:path>
              <a:path w="21600" h="21600" extrusionOk="0">
                <a:moveTo>
                  <a:pt x="1163" y="19729"/>
                </a:moveTo>
                <a:lnTo>
                  <a:pt x="4320" y="19729"/>
                </a:lnTo>
                <a:lnTo>
                  <a:pt x="16449" y="19729"/>
                </a:lnTo>
                <a:lnTo>
                  <a:pt x="20603" y="19729"/>
                </a:lnTo>
                <a:lnTo>
                  <a:pt x="1163" y="19729"/>
                </a:lnTo>
                <a:moveTo>
                  <a:pt x="1495" y="2381"/>
                </a:moveTo>
                <a:lnTo>
                  <a:pt x="2160" y="2381"/>
                </a:lnTo>
                <a:lnTo>
                  <a:pt x="4985" y="2381"/>
                </a:lnTo>
                <a:lnTo>
                  <a:pt x="5982" y="2381"/>
                </a:lnTo>
                <a:lnTo>
                  <a:pt x="1495" y="2381"/>
                </a:lnTo>
                <a:lnTo>
                  <a:pt x="1495" y="3402"/>
                </a:lnTo>
                <a:lnTo>
                  <a:pt x="2160" y="3402"/>
                </a:lnTo>
                <a:lnTo>
                  <a:pt x="4985" y="3402"/>
                </a:lnTo>
                <a:lnTo>
                  <a:pt x="5982" y="3402"/>
                </a:lnTo>
                <a:lnTo>
                  <a:pt x="1495" y="3402"/>
                </a:lnTo>
                <a:lnTo>
                  <a:pt x="1495" y="4422"/>
                </a:lnTo>
                <a:lnTo>
                  <a:pt x="2160" y="4422"/>
                </a:lnTo>
                <a:lnTo>
                  <a:pt x="4985" y="4422"/>
                </a:lnTo>
                <a:lnTo>
                  <a:pt x="5982" y="4422"/>
                </a:lnTo>
                <a:lnTo>
                  <a:pt x="1495" y="4422"/>
                </a:lnTo>
                <a:lnTo>
                  <a:pt x="1495" y="5443"/>
                </a:lnTo>
                <a:lnTo>
                  <a:pt x="2160" y="5443"/>
                </a:lnTo>
                <a:lnTo>
                  <a:pt x="4985" y="5443"/>
                </a:lnTo>
                <a:lnTo>
                  <a:pt x="5982" y="5443"/>
                </a:lnTo>
                <a:lnTo>
                  <a:pt x="1495" y="5443"/>
                </a:lnTo>
                <a:lnTo>
                  <a:pt x="1495" y="6463"/>
                </a:lnTo>
                <a:lnTo>
                  <a:pt x="2160" y="6463"/>
                </a:lnTo>
                <a:lnTo>
                  <a:pt x="4985" y="6463"/>
                </a:lnTo>
                <a:lnTo>
                  <a:pt x="5982" y="6463"/>
                </a:lnTo>
                <a:lnTo>
                  <a:pt x="1495" y="6463"/>
                </a:lnTo>
                <a:lnTo>
                  <a:pt x="1495" y="7483"/>
                </a:lnTo>
                <a:lnTo>
                  <a:pt x="2160" y="7483"/>
                </a:lnTo>
                <a:lnTo>
                  <a:pt x="4985" y="7483"/>
                </a:lnTo>
                <a:lnTo>
                  <a:pt x="5982" y="7483"/>
                </a:lnTo>
                <a:lnTo>
                  <a:pt x="1495" y="7483"/>
                </a:lnTo>
                <a:lnTo>
                  <a:pt x="1495" y="8504"/>
                </a:lnTo>
                <a:lnTo>
                  <a:pt x="2160" y="8504"/>
                </a:lnTo>
                <a:lnTo>
                  <a:pt x="4985" y="8504"/>
                </a:lnTo>
                <a:lnTo>
                  <a:pt x="5982" y="8504"/>
                </a:lnTo>
                <a:lnTo>
                  <a:pt x="1495" y="8504"/>
                </a:lnTo>
                <a:lnTo>
                  <a:pt x="1495" y="9524"/>
                </a:lnTo>
                <a:lnTo>
                  <a:pt x="2160" y="9524"/>
                </a:lnTo>
                <a:lnTo>
                  <a:pt x="4985" y="9524"/>
                </a:lnTo>
                <a:lnTo>
                  <a:pt x="5982" y="9524"/>
                </a:lnTo>
                <a:lnTo>
                  <a:pt x="1495" y="9524"/>
                </a:lnTo>
                <a:lnTo>
                  <a:pt x="1495" y="10545"/>
                </a:lnTo>
                <a:lnTo>
                  <a:pt x="2160" y="10545"/>
                </a:lnTo>
                <a:lnTo>
                  <a:pt x="4985" y="10545"/>
                </a:lnTo>
                <a:lnTo>
                  <a:pt x="5982" y="10545"/>
                </a:lnTo>
                <a:lnTo>
                  <a:pt x="1495" y="10545"/>
                </a:lnTo>
                <a:lnTo>
                  <a:pt x="1495" y="11565"/>
                </a:lnTo>
                <a:lnTo>
                  <a:pt x="2160" y="11565"/>
                </a:lnTo>
                <a:lnTo>
                  <a:pt x="4985" y="11565"/>
                </a:lnTo>
                <a:lnTo>
                  <a:pt x="5982" y="11565"/>
                </a:lnTo>
                <a:lnTo>
                  <a:pt x="1495" y="11565"/>
                </a:lnTo>
                <a:lnTo>
                  <a:pt x="1495" y="12586"/>
                </a:lnTo>
                <a:lnTo>
                  <a:pt x="2160" y="12586"/>
                </a:lnTo>
                <a:lnTo>
                  <a:pt x="4985" y="12586"/>
                </a:lnTo>
                <a:lnTo>
                  <a:pt x="5982" y="12586"/>
                </a:lnTo>
                <a:lnTo>
                  <a:pt x="1495" y="12586"/>
                </a:lnTo>
                <a:lnTo>
                  <a:pt x="1495" y="13606"/>
                </a:lnTo>
                <a:lnTo>
                  <a:pt x="2160" y="13606"/>
                </a:lnTo>
                <a:lnTo>
                  <a:pt x="4985" y="13606"/>
                </a:lnTo>
                <a:lnTo>
                  <a:pt x="5982" y="13606"/>
                </a:lnTo>
                <a:lnTo>
                  <a:pt x="1495" y="13606"/>
                </a:lnTo>
                <a:lnTo>
                  <a:pt x="1495" y="14627"/>
                </a:lnTo>
                <a:lnTo>
                  <a:pt x="2160" y="14627"/>
                </a:lnTo>
                <a:lnTo>
                  <a:pt x="4985" y="14627"/>
                </a:lnTo>
                <a:lnTo>
                  <a:pt x="5982" y="14627"/>
                </a:lnTo>
                <a:lnTo>
                  <a:pt x="1495" y="14627"/>
                </a:lnTo>
                <a:lnTo>
                  <a:pt x="1495" y="15647"/>
                </a:lnTo>
                <a:lnTo>
                  <a:pt x="2160" y="15647"/>
                </a:lnTo>
                <a:lnTo>
                  <a:pt x="4985" y="15647"/>
                </a:lnTo>
                <a:lnTo>
                  <a:pt x="5982" y="15647"/>
                </a:lnTo>
                <a:lnTo>
                  <a:pt x="1495" y="15647"/>
                </a:lnTo>
                <a:lnTo>
                  <a:pt x="1495" y="16668"/>
                </a:lnTo>
                <a:lnTo>
                  <a:pt x="2160" y="16668"/>
                </a:lnTo>
                <a:lnTo>
                  <a:pt x="4985" y="16668"/>
                </a:lnTo>
                <a:lnTo>
                  <a:pt x="5982" y="16668"/>
                </a:lnTo>
                <a:lnTo>
                  <a:pt x="1495" y="16668"/>
                </a:lnTo>
                <a:lnTo>
                  <a:pt x="1495" y="17688"/>
                </a:lnTo>
                <a:lnTo>
                  <a:pt x="2160" y="17688"/>
                </a:lnTo>
                <a:lnTo>
                  <a:pt x="4985" y="17688"/>
                </a:lnTo>
                <a:lnTo>
                  <a:pt x="5982" y="17688"/>
                </a:lnTo>
                <a:lnTo>
                  <a:pt x="1495" y="17688"/>
                </a:lnTo>
                <a:moveTo>
                  <a:pt x="1994" y="19729"/>
                </a:moveTo>
                <a:lnTo>
                  <a:pt x="1994" y="20069"/>
                </a:lnTo>
                <a:lnTo>
                  <a:pt x="1994" y="21260"/>
                </a:lnTo>
                <a:lnTo>
                  <a:pt x="1994" y="21600"/>
                </a:lnTo>
                <a:lnTo>
                  <a:pt x="1994" y="19729"/>
                </a:lnTo>
                <a:lnTo>
                  <a:pt x="2658" y="19729"/>
                </a:lnTo>
                <a:lnTo>
                  <a:pt x="2658" y="20069"/>
                </a:lnTo>
                <a:lnTo>
                  <a:pt x="2658" y="21260"/>
                </a:lnTo>
                <a:lnTo>
                  <a:pt x="2658" y="21600"/>
                </a:lnTo>
                <a:lnTo>
                  <a:pt x="2658" y="19729"/>
                </a:lnTo>
                <a:lnTo>
                  <a:pt x="3489" y="19729"/>
                </a:lnTo>
                <a:lnTo>
                  <a:pt x="3489" y="20069"/>
                </a:lnTo>
                <a:lnTo>
                  <a:pt x="3489" y="21260"/>
                </a:lnTo>
                <a:lnTo>
                  <a:pt x="3489" y="21600"/>
                </a:lnTo>
                <a:lnTo>
                  <a:pt x="3489" y="19729"/>
                </a:lnTo>
                <a:lnTo>
                  <a:pt x="4320" y="19729"/>
                </a:lnTo>
                <a:lnTo>
                  <a:pt x="4320" y="20069"/>
                </a:lnTo>
                <a:lnTo>
                  <a:pt x="4320" y="21260"/>
                </a:lnTo>
                <a:lnTo>
                  <a:pt x="4320" y="21600"/>
                </a:lnTo>
                <a:lnTo>
                  <a:pt x="4320" y="19729"/>
                </a:lnTo>
                <a:lnTo>
                  <a:pt x="5151" y="19729"/>
                </a:lnTo>
                <a:lnTo>
                  <a:pt x="5151" y="20069"/>
                </a:lnTo>
                <a:lnTo>
                  <a:pt x="5151" y="21260"/>
                </a:lnTo>
                <a:lnTo>
                  <a:pt x="5151" y="21600"/>
                </a:lnTo>
                <a:lnTo>
                  <a:pt x="5151" y="19729"/>
                </a:lnTo>
                <a:lnTo>
                  <a:pt x="5982" y="19729"/>
                </a:lnTo>
                <a:lnTo>
                  <a:pt x="5982" y="20069"/>
                </a:lnTo>
                <a:lnTo>
                  <a:pt x="5982" y="21260"/>
                </a:lnTo>
                <a:lnTo>
                  <a:pt x="5982" y="21600"/>
                </a:lnTo>
                <a:lnTo>
                  <a:pt x="5982" y="19729"/>
                </a:lnTo>
                <a:lnTo>
                  <a:pt x="6812" y="19729"/>
                </a:lnTo>
                <a:lnTo>
                  <a:pt x="6812" y="20069"/>
                </a:lnTo>
                <a:lnTo>
                  <a:pt x="6812" y="21260"/>
                </a:lnTo>
                <a:lnTo>
                  <a:pt x="6812" y="21600"/>
                </a:lnTo>
                <a:lnTo>
                  <a:pt x="6812" y="19729"/>
                </a:lnTo>
                <a:lnTo>
                  <a:pt x="7643" y="19729"/>
                </a:lnTo>
                <a:lnTo>
                  <a:pt x="7643" y="20069"/>
                </a:lnTo>
                <a:lnTo>
                  <a:pt x="7643" y="21260"/>
                </a:lnTo>
                <a:lnTo>
                  <a:pt x="7643" y="21600"/>
                </a:lnTo>
                <a:lnTo>
                  <a:pt x="7643" y="19729"/>
                </a:lnTo>
                <a:lnTo>
                  <a:pt x="8474" y="19729"/>
                </a:lnTo>
                <a:lnTo>
                  <a:pt x="8474" y="20069"/>
                </a:lnTo>
                <a:lnTo>
                  <a:pt x="8474" y="21260"/>
                </a:lnTo>
                <a:lnTo>
                  <a:pt x="8474" y="21600"/>
                </a:lnTo>
                <a:lnTo>
                  <a:pt x="8474" y="19729"/>
                </a:lnTo>
                <a:lnTo>
                  <a:pt x="9305" y="19729"/>
                </a:lnTo>
                <a:lnTo>
                  <a:pt x="9305" y="20069"/>
                </a:lnTo>
                <a:lnTo>
                  <a:pt x="9305" y="21260"/>
                </a:lnTo>
                <a:lnTo>
                  <a:pt x="9305" y="21600"/>
                </a:lnTo>
                <a:lnTo>
                  <a:pt x="9305" y="19729"/>
                </a:lnTo>
                <a:lnTo>
                  <a:pt x="10135" y="19729"/>
                </a:lnTo>
                <a:lnTo>
                  <a:pt x="10135" y="20069"/>
                </a:lnTo>
                <a:lnTo>
                  <a:pt x="10135" y="21260"/>
                </a:lnTo>
                <a:lnTo>
                  <a:pt x="10135" y="21600"/>
                </a:lnTo>
                <a:lnTo>
                  <a:pt x="10135" y="19729"/>
                </a:lnTo>
                <a:lnTo>
                  <a:pt x="10966" y="19729"/>
                </a:lnTo>
                <a:lnTo>
                  <a:pt x="10966" y="20069"/>
                </a:lnTo>
                <a:lnTo>
                  <a:pt x="10966" y="21260"/>
                </a:lnTo>
                <a:lnTo>
                  <a:pt x="10966" y="21600"/>
                </a:lnTo>
                <a:lnTo>
                  <a:pt x="10966" y="19729"/>
                </a:lnTo>
                <a:lnTo>
                  <a:pt x="11797" y="19729"/>
                </a:lnTo>
                <a:lnTo>
                  <a:pt x="11797" y="20069"/>
                </a:lnTo>
                <a:lnTo>
                  <a:pt x="11797" y="21260"/>
                </a:lnTo>
                <a:lnTo>
                  <a:pt x="11797" y="21600"/>
                </a:lnTo>
                <a:lnTo>
                  <a:pt x="11797" y="19729"/>
                </a:lnTo>
                <a:lnTo>
                  <a:pt x="12462" y="19729"/>
                </a:lnTo>
                <a:lnTo>
                  <a:pt x="12462" y="20069"/>
                </a:lnTo>
                <a:lnTo>
                  <a:pt x="12462" y="21260"/>
                </a:lnTo>
                <a:lnTo>
                  <a:pt x="12462" y="21600"/>
                </a:lnTo>
                <a:lnTo>
                  <a:pt x="12462" y="19729"/>
                </a:lnTo>
                <a:lnTo>
                  <a:pt x="13292" y="19729"/>
                </a:lnTo>
                <a:lnTo>
                  <a:pt x="13292" y="20069"/>
                </a:lnTo>
                <a:lnTo>
                  <a:pt x="13292" y="21260"/>
                </a:lnTo>
                <a:lnTo>
                  <a:pt x="13292" y="21600"/>
                </a:lnTo>
                <a:lnTo>
                  <a:pt x="13292" y="19729"/>
                </a:lnTo>
                <a:lnTo>
                  <a:pt x="14123" y="19729"/>
                </a:lnTo>
                <a:lnTo>
                  <a:pt x="14123" y="20069"/>
                </a:lnTo>
                <a:lnTo>
                  <a:pt x="14123" y="21260"/>
                </a:lnTo>
                <a:lnTo>
                  <a:pt x="14123" y="21600"/>
                </a:lnTo>
                <a:lnTo>
                  <a:pt x="14123" y="19729"/>
                </a:lnTo>
                <a:lnTo>
                  <a:pt x="14954" y="19729"/>
                </a:lnTo>
                <a:lnTo>
                  <a:pt x="14954" y="20069"/>
                </a:lnTo>
                <a:lnTo>
                  <a:pt x="14954" y="21260"/>
                </a:lnTo>
                <a:lnTo>
                  <a:pt x="14954" y="21600"/>
                </a:lnTo>
                <a:lnTo>
                  <a:pt x="14954" y="19729"/>
                </a:lnTo>
                <a:lnTo>
                  <a:pt x="15785" y="19729"/>
                </a:lnTo>
                <a:lnTo>
                  <a:pt x="15785" y="20069"/>
                </a:lnTo>
                <a:lnTo>
                  <a:pt x="15785" y="21260"/>
                </a:lnTo>
                <a:lnTo>
                  <a:pt x="15785" y="21600"/>
                </a:lnTo>
                <a:lnTo>
                  <a:pt x="15785" y="19729"/>
                </a:lnTo>
                <a:lnTo>
                  <a:pt x="16615" y="19729"/>
                </a:lnTo>
                <a:lnTo>
                  <a:pt x="16615" y="20069"/>
                </a:lnTo>
                <a:lnTo>
                  <a:pt x="16615" y="21260"/>
                </a:lnTo>
                <a:lnTo>
                  <a:pt x="16615" y="21600"/>
                </a:lnTo>
                <a:lnTo>
                  <a:pt x="16615" y="19729"/>
                </a:lnTo>
                <a:lnTo>
                  <a:pt x="17446" y="19729"/>
                </a:lnTo>
                <a:lnTo>
                  <a:pt x="17446" y="20069"/>
                </a:lnTo>
                <a:lnTo>
                  <a:pt x="17446" y="21260"/>
                </a:lnTo>
                <a:lnTo>
                  <a:pt x="17446" y="21600"/>
                </a:lnTo>
                <a:lnTo>
                  <a:pt x="17446" y="19729"/>
                </a:lnTo>
                <a:lnTo>
                  <a:pt x="18277" y="19729"/>
                </a:lnTo>
                <a:lnTo>
                  <a:pt x="18277" y="20069"/>
                </a:lnTo>
                <a:lnTo>
                  <a:pt x="18277" y="21260"/>
                </a:lnTo>
                <a:lnTo>
                  <a:pt x="18277" y="21600"/>
                </a:lnTo>
                <a:lnTo>
                  <a:pt x="18277" y="19729"/>
                </a:lnTo>
                <a:lnTo>
                  <a:pt x="19108" y="19729"/>
                </a:lnTo>
                <a:lnTo>
                  <a:pt x="19108" y="20069"/>
                </a:lnTo>
                <a:lnTo>
                  <a:pt x="19108" y="21260"/>
                </a:lnTo>
                <a:lnTo>
                  <a:pt x="19108" y="21600"/>
                </a:lnTo>
                <a:lnTo>
                  <a:pt x="19108" y="19729"/>
                </a:lnTo>
                <a:lnTo>
                  <a:pt x="19938" y="19729"/>
                </a:lnTo>
                <a:lnTo>
                  <a:pt x="19938" y="20069"/>
                </a:lnTo>
                <a:lnTo>
                  <a:pt x="19938" y="21260"/>
                </a:lnTo>
                <a:lnTo>
                  <a:pt x="19938" y="21600"/>
                </a:lnTo>
                <a:lnTo>
                  <a:pt x="19938" y="19729"/>
                </a:lnTo>
                <a:moveTo>
                  <a:pt x="1495" y="1531"/>
                </a:moveTo>
                <a:lnTo>
                  <a:pt x="5982" y="1531"/>
                </a:lnTo>
                <a:lnTo>
                  <a:pt x="5982" y="18539"/>
                </a:lnTo>
                <a:lnTo>
                  <a:pt x="1495" y="18539"/>
                </a:lnTo>
                <a:lnTo>
                  <a:pt x="1495" y="1531"/>
                </a:lnTo>
                <a:moveTo>
                  <a:pt x="7311" y="1531"/>
                </a:moveTo>
                <a:lnTo>
                  <a:pt x="7975" y="1531"/>
                </a:lnTo>
                <a:lnTo>
                  <a:pt x="7975" y="8334"/>
                </a:lnTo>
                <a:lnTo>
                  <a:pt x="7311" y="8334"/>
                </a:lnTo>
                <a:lnTo>
                  <a:pt x="7311" y="1531"/>
                </a:lnTo>
                <a:moveTo>
                  <a:pt x="7145" y="9865"/>
                </a:moveTo>
                <a:lnTo>
                  <a:pt x="8142" y="9865"/>
                </a:lnTo>
                <a:lnTo>
                  <a:pt x="8142" y="10715"/>
                </a:lnTo>
                <a:lnTo>
                  <a:pt x="7145" y="10715"/>
                </a:lnTo>
                <a:lnTo>
                  <a:pt x="7145" y="9865"/>
                </a:lnTo>
                <a:moveTo>
                  <a:pt x="8972" y="1531"/>
                </a:moveTo>
                <a:lnTo>
                  <a:pt x="12462" y="1531"/>
                </a:lnTo>
                <a:lnTo>
                  <a:pt x="12462" y="5443"/>
                </a:lnTo>
                <a:lnTo>
                  <a:pt x="8972" y="5443"/>
                </a:lnTo>
                <a:lnTo>
                  <a:pt x="8972" y="1531"/>
                </a:lnTo>
                <a:moveTo>
                  <a:pt x="13625" y="1531"/>
                </a:moveTo>
                <a:lnTo>
                  <a:pt x="20271" y="1531"/>
                </a:lnTo>
                <a:lnTo>
                  <a:pt x="20271" y="5443"/>
                </a:lnTo>
                <a:lnTo>
                  <a:pt x="13625" y="5443"/>
                </a:lnTo>
                <a:lnTo>
                  <a:pt x="13625" y="1531"/>
                </a:lnTo>
                <a:moveTo>
                  <a:pt x="18609" y="6463"/>
                </a:moveTo>
                <a:lnTo>
                  <a:pt x="20437" y="6463"/>
                </a:lnTo>
                <a:lnTo>
                  <a:pt x="20437" y="10885"/>
                </a:lnTo>
                <a:lnTo>
                  <a:pt x="18609" y="10885"/>
                </a:lnTo>
                <a:lnTo>
                  <a:pt x="18609" y="6463"/>
                </a:lnTo>
              </a:path>
            </a:pathLst>
          </a:custGeom>
          <a:solidFill>
            <a:srgbClr val="539AD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99375" name="mainfrm"/>
          <p:cNvSpPr>
            <a:spLocks noEditPoints="1" noChangeArrowheads="1"/>
          </p:cNvSpPr>
          <p:nvPr/>
        </p:nvSpPr>
        <p:spPr bwMode="auto">
          <a:xfrm>
            <a:off x="6115050" y="3543301"/>
            <a:ext cx="171450" cy="335756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0603 w 21600"/>
              <a:gd name="T9" fmla="*/ 21600 h 21600"/>
              <a:gd name="T10" fmla="*/ 10800 w 21600"/>
              <a:gd name="T11" fmla="*/ 21600 h 21600"/>
              <a:gd name="T12" fmla="*/ 1163 w 21600"/>
              <a:gd name="T13" fmla="*/ 21600 h 21600"/>
              <a:gd name="T14" fmla="*/ 0 w 21600"/>
              <a:gd name="T15" fmla="*/ 10800 h 21600"/>
              <a:gd name="T16" fmla="*/ 332 w 21600"/>
              <a:gd name="T17" fmla="*/ 22174 h 21600"/>
              <a:gd name="T18" fmla="*/ 21579 w 21600"/>
              <a:gd name="T19" fmla="*/ 279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21600" y="10885"/>
                </a:moveTo>
                <a:lnTo>
                  <a:pt x="21600" y="0"/>
                </a:lnTo>
                <a:lnTo>
                  <a:pt x="10634" y="0"/>
                </a:lnTo>
                <a:lnTo>
                  <a:pt x="0" y="0"/>
                </a:lnTo>
                <a:lnTo>
                  <a:pt x="0" y="10885"/>
                </a:lnTo>
                <a:lnTo>
                  <a:pt x="0" y="19729"/>
                </a:lnTo>
                <a:lnTo>
                  <a:pt x="1163" y="19729"/>
                </a:lnTo>
                <a:lnTo>
                  <a:pt x="1163" y="21600"/>
                </a:lnTo>
                <a:lnTo>
                  <a:pt x="10800" y="21600"/>
                </a:lnTo>
                <a:lnTo>
                  <a:pt x="20603" y="21600"/>
                </a:lnTo>
                <a:lnTo>
                  <a:pt x="20603" y="19729"/>
                </a:lnTo>
                <a:lnTo>
                  <a:pt x="21600" y="19729"/>
                </a:lnTo>
                <a:lnTo>
                  <a:pt x="21600" y="10885"/>
                </a:lnTo>
                <a:close/>
              </a:path>
              <a:path w="21600" h="21600" extrusionOk="0">
                <a:moveTo>
                  <a:pt x="1163" y="19729"/>
                </a:moveTo>
                <a:lnTo>
                  <a:pt x="4320" y="19729"/>
                </a:lnTo>
                <a:lnTo>
                  <a:pt x="16449" y="19729"/>
                </a:lnTo>
                <a:lnTo>
                  <a:pt x="20603" y="19729"/>
                </a:lnTo>
                <a:lnTo>
                  <a:pt x="1163" y="19729"/>
                </a:lnTo>
                <a:moveTo>
                  <a:pt x="1495" y="2381"/>
                </a:moveTo>
                <a:lnTo>
                  <a:pt x="2160" y="2381"/>
                </a:lnTo>
                <a:lnTo>
                  <a:pt x="4985" y="2381"/>
                </a:lnTo>
                <a:lnTo>
                  <a:pt x="5982" y="2381"/>
                </a:lnTo>
                <a:lnTo>
                  <a:pt x="1495" y="2381"/>
                </a:lnTo>
                <a:lnTo>
                  <a:pt x="1495" y="3402"/>
                </a:lnTo>
                <a:lnTo>
                  <a:pt x="2160" y="3402"/>
                </a:lnTo>
                <a:lnTo>
                  <a:pt x="4985" y="3402"/>
                </a:lnTo>
                <a:lnTo>
                  <a:pt x="5982" y="3402"/>
                </a:lnTo>
                <a:lnTo>
                  <a:pt x="1495" y="3402"/>
                </a:lnTo>
                <a:lnTo>
                  <a:pt x="1495" y="4422"/>
                </a:lnTo>
                <a:lnTo>
                  <a:pt x="2160" y="4422"/>
                </a:lnTo>
                <a:lnTo>
                  <a:pt x="4985" y="4422"/>
                </a:lnTo>
                <a:lnTo>
                  <a:pt x="5982" y="4422"/>
                </a:lnTo>
                <a:lnTo>
                  <a:pt x="1495" y="4422"/>
                </a:lnTo>
                <a:lnTo>
                  <a:pt x="1495" y="5443"/>
                </a:lnTo>
                <a:lnTo>
                  <a:pt x="2160" y="5443"/>
                </a:lnTo>
                <a:lnTo>
                  <a:pt x="4985" y="5443"/>
                </a:lnTo>
                <a:lnTo>
                  <a:pt x="5982" y="5443"/>
                </a:lnTo>
                <a:lnTo>
                  <a:pt x="1495" y="5443"/>
                </a:lnTo>
                <a:lnTo>
                  <a:pt x="1495" y="6463"/>
                </a:lnTo>
                <a:lnTo>
                  <a:pt x="2160" y="6463"/>
                </a:lnTo>
                <a:lnTo>
                  <a:pt x="4985" y="6463"/>
                </a:lnTo>
                <a:lnTo>
                  <a:pt x="5982" y="6463"/>
                </a:lnTo>
                <a:lnTo>
                  <a:pt x="1495" y="6463"/>
                </a:lnTo>
                <a:lnTo>
                  <a:pt x="1495" y="7483"/>
                </a:lnTo>
                <a:lnTo>
                  <a:pt x="2160" y="7483"/>
                </a:lnTo>
                <a:lnTo>
                  <a:pt x="4985" y="7483"/>
                </a:lnTo>
                <a:lnTo>
                  <a:pt x="5982" y="7483"/>
                </a:lnTo>
                <a:lnTo>
                  <a:pt x="1495" y="7483"/>
                </a:lnTo>
                <a:lnTo>
                  <a:pt x="1495" y="8504"/>
                </a:lnTo>
                <a:lnTo>
                  <a:pt x="2160" y="8504"/>
                </a:lnTo>
                <a:lnTo>
                  <a:pt x="4985" y="8504"/>
                </a:lnTo>
                <a:lnTo>
                  <a:pt x="5982" y="8504"/>
                </a:lnTo>
                <a:lnTo>
                  <a:pt x="1495" y="8504"/>
                </a:lnTo>
                <a:lnTo>
                  <a:pt x="1495" y="9524"/>
                </a:lnTo>
                <a:lnTo>
                  <a:pt x="2160" y="9524"/>
                </a:lnTo>
                <a:lnTo>
                  <a:pt x="4985" y="9524"/>
                </a:lnTo>
                <a:lnTo>
                  <a:pt x="5982" y="9524"/>
                </a:lnTo>
                <a:lnTo>
                  <a:pt x="1495" y="9524"/>
                </a:lnTo>
                <a:lnTo>
                  <a:pt x="1495" y="10545"/>
                </a:lnTo>
                <a:lnTo>
                  <a:pt x="2160" y="10545"/>
                </a:lnTo>
                <a:lnTo>
                  <a:pt x="4985" y="10545"/>
                </a:lnTo>
                <a:lnTo>
                  <a:pt x="5982" y="10545"/>
                </a:lnTo>
                <a:lnTo>
                  <a:pt x="1495" y="10545"/>
                </a:lnTo>
                <a:lnTo>
                  <a:pt x="1495" y="11565"/>
                </a:lnTo>
                <a:lnTo>
                  <a:pt x="2160" y="11565"/>
                </a:lnTo>
                <a:lnTo>
                  <a:pt x="4985" y="11565"/>
                </a:lnTo>
                <a:lnTo>
                  <a:pt x="5982" y="11565"/>
                </a:lnTo>
                <a:lnTo>
                  <a:pt x="1495" y="11565"/>
                </a:lnTo>
                <a:lnTo>
                  <a:pt x="1495" y="12586"/>
                </a:lnTo>
                <a:lnTo>
                  <a:pt x="2160" y="12586"/>
                </a:lnTo>
                <a:lnTo>
                  <a:pt x="4985" y="12586"/>
                </a:lnTo>
                <a:lnTo>
                  <a:pt x="5982" y="12586"/>
                </a:lnTo>
                <a:lnTo>
                  <a:pt x="1495" y="12586"/>
                </a:lnTo>
                <a:lnTo>
                  <a:pt x="1495" y="13606"/>
                </a:lnTo>
                <a:lnTo>
                  <a:pt x="2160" y="13606"/>
                </a:lnTo>
                <a:lnTo>
                  <a:pt x="4985" y="13606"/>
                </a:lnTo>
                <a:lnTo>
                  <a:pt x="5982" y="13606"/>
                </a:lnTo>
                <a:lnTo>
                  <a:pt x="1495" y="13606"/>
                </a:lnTo>
                <a:lnTo>
                  <a:pt x="1495" y="14627"/>
                </a:lnTo>
                <a:lnTo>
                  <a:pt x="2160" y="14627"/>
                </a:lnTo>
                <a:lnTo>
                  <a:pt x="4985" y="14627"/>
                </a:lnTo>
                <a:lnTo>
                  <a:pt x="5982" y="14627"/>
                </a:lnTo>
                <a:lnTo>
                  <a:pt x="1495" y="14627"/>
                </a:lnTo>
                <a:lnTo>
                  <a:pt x="1495" y="15647"/>
                </a:lnTo>
                <a:lnTo>
                  <a:pt x="2160" y="15647"/>
                </a:lnTo>
                <a:lnTo>
                  <a:pt x="4985" y="15647"/>
                </a:lnTo>
                <a:lnTo>
                  <a:pt x="5982" y="15647"/>
                </a:lnTo>
                <a:lnTo>
                  <a:pt x="1495" y="15647"/>
                </a:lnTo>
                <a:lnTo>
                  <a:pt x="1495" y="16668"/>
                </a:lnTo>
                <a:lnTo>
                  <a:pt x="2160" y="16668"/>
                </a:lnTo>
                <a:lnTo>
                  <a:pt x="4985" y="16668"/>
                </a:lnTo>
                <a:lnTo>
                  <a:pt x="5982" y="16668"/>
                </a:lnTo>
                <a:lnTo>
                  <a:pt x="1495" y="16668"/>
                </a:lnTo>
                <a:lnTo>
                  <a:pt x="1495" y="17688"/>
                </a:lnTo>
                <a:lnTo>
                  <a:pt x="2160" y="17688"/>
                </a:lnTo>
                <a:lnTo>
                  <a:pt x="4985" y="17688"/>
                </a:lnTo>
                <a:lnTo>
                  <a:pt x="5982" y="17688"/>
                </a:lnTo>
                <a:lnTo>
                  <a:pt x="1495" y="17688"/>
                </a:lnTo>
                <a:moveTo>
                  <a:pt x="1994" y="19729"/>
                </a:moveTo>
                <a:lnTo>
                  <a:pt x="1994" y="20069"/>
                </a:lnTo>
                <a:lnTo>
                  <a:pt x="1994" y="21260"/>
                </a:lnTo>
                <a:lnTo>
                  <a:pt x="1994" y="21600"/>
                </a:lnTo>
                <a:lnTo>
                  <a:pt x="1994" y="19729"/>
                </a:lnTo>
                <a:lnTo>
                  <a:pt x="2658" y="19729"/>
                </a:lnTo>
                <a:lnTo>
                  <a:pt x="2658" y="20069"/>
                </a:lnTo>
                <a:lnTo>
                  <a:pt x="2658" y="21260"/>
                </a:lnTo>
                <a:lnTo>
                  <a:pt x="2658" y="21600"/>
                </a:lnTo>
                <a:lnTo>
                  <a:pt x="2658" y="19729"/>
                </a:lnTo>
                <a:lnTo>
                  <a:pt x="3489" y="19729"/>
                </a:lnTo>
                <a:lnTo>
                  <a:pt x="3489" y="20069"/>
                </a:lnTo>
                <a:lnTo>
                  <a:pt x="3489" y="21260"/>
                </a:lnTo>
                <a:lnTo>
                  <a:pt x="3489" y="21600"/>
                </a:lnTo>
                <a:lnTo>
                  <a:pt x="3489" y="19729"/>
                </a:lnTo>
                <a:lnTo>
                  <a:pt x="4320" y="19729"/>
                </a:lnTo>
                <a:lnTo>
                  <a:pt x="4320" y="20069"/>
                </a:lnTo>
                <a:lnTo>
                  <a:pt x="4320" y="21260"/>
                </a:lnTo>
                <a:lnTo>
                  <a:pt x="4320" y="21600"/>
                </a:lnTo>
                <a:lnTo>
                  <a:pt x="4320" y="19729"/>
                </a:lnTo>
                <a:lnTo>
                  <a:pt x="5151" y="19729"/>
                </a:lnTo>
                <a:lnTo>
                  <a:pt x="5151" y="20069"/>
                </a:lnTo>
                <a:lnTo>
                  <a:pt x="5151" y="21260"/>
                </a:lnTo>
                <a:lnTo>
                  <a:pt x="5151" y="21600"/>
                </a:lnTo>
                <a:lnTo>
                  <a:pt x="5151" y="19729"/>
                </a:lnTo>
                <a:lnTo>
                  <a:pt x="5982" y="19729"/>
                </a:lnTo>
                <a:lnTo>
                  <a:pt x="5982" y="20069"/>
                </a:lnTo>
                <a:lnTo>
                  <a:pt x="5982" y="21260"/>
                </a:lnTo>
                <a:lnTo>
                  <a:pt x="5982" y="21600"/>
                </a:lnTo>
                <a:lnTo>
                  <a:pt x="5982" y="19729"/>
                </a:lnTo>
                <a:lnTo>
                  <a:pt x="6812" y="19729"/>
                </a:lnTo>
                <a:lnTo>
                  <a:pt x="6812" y="20069"/>
                </a:lnTo>
                <a:lnTo>
                  <a:pt x="6812" y="21260"/>
                </a:lnTo>
                <a:lnTo>
                  <a:pt x="6812" y="21600"/>
                </a:lnTo>
                <a:lnTo>
                  <a:pt x="6812" y="19729"/>
                </a:lnTo>
                <a:lnTo>
                  <a:pt x="7643" y="19729"/>
                </a:lnTo>
                <a:lnTo>
                  <a:pt x="7643" y="20069"/>
                </a:lnTo>
                <a:lnTo>
                  <a:pt x="7643" y="21260"/>
                </a:lnTo>
                <a:lnTo>
                  <a:pt x="7643" y="21600"/>
                </a:lnTo>
                <a:lnTo>
                  <a:pt x="7643" y="19729"/>
                </a:lnTo>
                <a:lnTo>
                  <a:pt x="8474" y="19729"/>
                </a:lnTo>
                <a:lnTo>
                  <a:pt x="8474" y="20069"/>
                </a:lnTo>
                <a:lnTo>
                  <a:pt x="8474" y="21260"/>
                </a:lnTo>
                <a:lnTo>
                  <a:pt x="8474" y="21600"/>
                </a:lnTo>
                <a:lnTo>
                  <a:pt x="8474" y="19729"/>
                </a:lnTo>
                <a:lnTo>
                  <a:pt x="9305" y="19729"/>
                </a:lnTo>
                <a:lnTo>
                  <a:pt x="9305" y="20069"/>
                </a:lnTo>
                <a:lnTo>
                  <a:pt x="9305" y="21260"/>
                </a:lnTo>
                <a:lnTo>
                  <a:pt x="9305" y="21600"/>
                </a:lnTo>
                <a:lnTo>
                  <a:pt x="9305" y="19729"/>
                </a:lnTo>
                <a:lnTo>
                  <a:pt x="10135" y="19729"/>
                </a:lnTo>
                <a:lnTo>
                  <a:pt x="10135" y="20069"/>
                </a:lnTo>
                <a:lnTo>
                  <a:pt x="10135" y="21260"/>
                </a:lnTo>
                <a:lnTo>
                  <a:pt x="10135" y="21600"/>
                </a:lnTo>
                <a:lnTo>
                  <a:pt x="10135" y="19729"/>
                </a:lnTo>
                <a:lnTo>
                  <a:pt x="10966" y="19729"/>
                </a:lnTo>
                <a:lnTo>
                  <a:pt x="10966" y="20069"/>
                </a:lnTo>
                <a:lnTo>
                  <a:pt x="10966" y="21260"/>
                </a:lnTo>
                <a:lnTo>
                  <a:pt x="10966" y="21600"/>
                </a:lnTo>
                <a:lnTo>
                  <a:pt x="10966" y="19729"/>
                </a:lnTo>
                <a:lnTo>
                  <a:pt x="11797" y="19729"/>
                </a:lnTo>
                <a:lnTo>
                  <a:pt x="11797" y="20069"/>
                </a:lnTo>
                <a:lnTo>
                  <a:pt x="11797" y="21260"/>
                </a:lnTo>
                <a:lnTo>
                  <a:pt x="11797" y="21600"/>
                </a:lnTo>
                <a:lnTo>
                  <a:pt x="11797" y="19729"/>
                </a:lnTo>
                <a:lnTo>
                  <a:pt x="12462" y="19729"/>
                </a:lnTo>
                <a:lnTo>
                  <a:pt x="12462" y="20069"/>
                </a:lnTo>
                <a:lnTo>
                  <a:pt x="12462" y="21260"/>
                </a:lnTo>
                <a:lnTo>
                  <a:pt x="12462" y="21600"/>
                </a:lnTo>
                <a:lnTo>
                  <a:pt x="12462" y="19729"/>
                </a:lnTo>
                <a:lnTo>
                  <a:pt x="13292" y="19729"/>
                </a:lnTo>
                <a:lnTo>
                  <a:pt x="13292" y="20069"/>
                </a:lnTo>
                <a:lnTo>
                  <a:pt x="13292" y="21260"/>
                </a:lnTo>
                <a:lnTo>
                  <a:pt x="13292" y="21600"/>
                </a:lnTo>
                <a:lnTo>
                  <a:pt x="13292" y="19729"/>
                </a:lnTo>
                <a:lnTo>
                  <a:pt x="14123" y="19729"/>
                </a:lnTo>
                <a:lnTo>
                  <a:pt x="14123" y="20069"/>
                </a:lnTo>
                <a:lnTo>
                  <a:pt x="14123" y="21260"/>
                </a:lnTo>
                <a:lnTo>
                  <a:pt x="14123" y="21600"/>
                </a:lnTo>
                <a:lnTo>
                  <a:pt x="14123" y="19729"/>
                </a:lnTo>
                <a:lnTo>
                  <a:pt x="14954" y="19729"/>
                </a:lnTo>
                <a:lnTo>
                  <a:pt x="14954" y="20069"/>
                </a:lnTo>
                <a:lnTo>
                  <a:pt x="14954" y="21260"/>
                </a:lnTo>
                <a:lnTo>
                  <a:pt x="14954" y="21600"/>
                </a:lnTo>
                <a:lnTo>
                  <a:pt x="14954" y="19729"/>
                </a:lnTo>
                <a:lnTo>
                  <a:pt x="15785" y="19729"/>
                </a:lnTo>
                <a:lnTo>
                  <a:pt x="15785" y="20069"/>
                </a:lnTo>
                <a:lnTo>
                  <a:pt x="15785" y="21260"/>
                </a:lnTo>
                <a:lnTo>
                  <a:pt x="15785" y="21600"/>
                </a:lnTo>
                <a:lnTo>
                  <a:pt x="15785" y="19729"/>
                </a:lnTo>
                <a:lnTo>
                  <a:pt x="16615" y="19729"/>
                </a:lnTo>
                <a:lnTo>
                  <a:pt x="16615" y="20069"/>
                </a:lnTo>
                <a:lnTo>
                  <a:pt x="16615" y="21260"/>
                </a:lnTo>
                <a:lnTo>
                  <a:pt x="16615" y="21600"/>
                </a:lnTo>
                <a:lnTo>
                  <a:pt x="16615" y="19729"/>
                </a:lnTo>
                <a:lnTo>
                  <a:pt x="17446" y="19729"/>
                </a:lnTo>
                <a:lnTo>
                  <a:pt x="17446" y="20069"/>
                </a:lnTo>
                <a:lnTo>
                  <a:pt x="17446" y="21260"/>
                </a:lnTo>
                <a:lnTo>
                  <a:pt x="17446" y="21600"/>
                </a:lnTo>
                <a:lnTo>
                  <a:pt x="17446" y="19729"/>
                </a:lnTo>
                <a:lnTo>
                  <a:pt x="18277" y="19729"/>
                </a:lnTo>
                <a:lnTo>
                  <a:pt x="18277" y="20069"/>
                </a:lnTo>
                <a:lnTo>
                  <a:pt x="18277" y="21260"/>
                </a:lnTo>
                <a:lnTo>
                  <a:pt x="18277" y="21600"/>
                </a:lnTo>
                <a:lnTo>
                  <a:pt x="18277" y="19729"/>
                </a:lnTo>
                <a:lnTo>
                  <a:pt x="19108" y="19729"/>
                </a:lnTo>
                <a:lnTo>
                  <a:pt x="19108" y="20069"/>
                </a:lnTo>
                <a:lnTo>
                  <a:pt x="19108" y="21260"/>
                </a:lnTo>
                <a:lnTo>
                  <a:pt x="19108" y="21600"/>
                </a:lnTo>
                <a:lnTo>
                  <a:pt x="19108" y="19729"/>
                </a:lnTo>
                <a:lnTo>
                  <a:pt x="19938" y="19729"/>
                </a:lnTo>
                <a:lnTo>
                  <a:pt x="19938" y="20069"/>
                </a:lnTo>
                <a:lnTo>
                  <a:pt x="19938" y="21260"/>
                </a:lnTo>
                <a:lnTo>
                  <a:pt x="19938" y="21600"/>
                </a:lnTo>
                <a:lnTo>
                  <a:pt x="19938" y="19729"/>
                </a:lnTo>
                <a:moveTo>
                  <a:pt x="1495" y="1531"/>
                </a:moveTo>
                <a:lnTo>
                  <a:pt x="5982" y="1531"/>
                </a:lnTo>
                <a:lnTo>
                  <a:pt x="5982" y="18539"/>
                </a:lnTo>
                <a:lnTo>
                  <a:pt x="1495" y="18539"/>
                </a:lnTo>
                <a:lnTo>
                  <a:pt x="1495" y="1531"/>
                </a:lnTo>
                <a:moveTo>
                  <a:pt x="7311" y="1531"/>
                </a:moveTo>
                <a:lnTo>
                  <a:pt x="7975" y="1531"/>
                </a:lnTo>
                <a:lnTo>
                  <a:pt x="7975" y="8334"/>
                </a:lnTo>
                <a:lnTo>
                  <a:pt x="7311" y="8334"/>
                </a:lnTo>
                <a:lnTo>
                  <a:pt x="7311" y="1531"/>
                </a:lnTo>
                <a:moveTo>
                  <a:pt x="7145" y="9865"/>
                </a:moveTo>
                <a:lnTo>
                  <a:pt x="8142" y="9865"/>
                </a:lnTo>
                <a:lnTo>
                  <a:pt x="8142" y="10715"/>
                </a:lnTo>
                <a:lnTo>
                  <a:pt x="7145" y="10715"/>
                </a:lnTo>
                <a:lnTo>
                  <a:pt x="7145" y="9865"/>
                </a:lnTo>
                <a:moveTo>
                  <a:pt x="8972" y="1531"/>
                </a:moveTo>
                <a:lnTo>
                  <a:pt x="12462" y="1531"/>
                </a:lnTo>
                <a:lnTo>
                  <a:pt x="12462" y="5443"/>
                </a:lnTo>
                <a:lnTo>
                  <a:pt x="8972" y="5443"/>
                </a:lnTo>
                <a:lnTo>
                  <a:pt x="8972" y="1531"/>
                </a:lnTo>
                <a:moveTo>
                  <a:pt x="13625" y="1531"/>
                </a:moveTo>
                <a:lnTo>
                  <a:pt x="20271" y="1531"/>
                </a:lnTo>
                <a:lnTo>
                  <a:pt x="20271" y="5443"/>
                </a:lnTo>
                <a:lnTo>
                  <a:pt x="13625" y="5443"/>
                </a:lnTo>
                <a:lnTo>
                  <a:pt x="13625" y="1531"/>
                </a:lnTo>
                <a:moveTo>
                  <a:pt x="18609" y="6463"/>
                </a:moveTo>
                <a:lnTo>
                  <a:pt x="20437" y="6463"/>
                </a:lnTo>
                <a:lnTo>
                  <a:pt x="20437" y="10885"/>
                </a:lnTo>
                <a:lnTo>
                  <a:pt x="18609" y="10885"/>
                </a:lnTo>
                <a:lnTo>
                  <a:pt x="18609" y="6463"/>
                </a:lnTo>
              </a:path>
            </a:pathLst>
          </a:custGeom>
          <a:solidFill>
            <a:srgbClr val="539AD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cxnSp>
        <p:nvCxnSpPr>
          <p:cNvPr id="99380" name="AutoShape 52"/>
          <p:cNvCxnSpPr>
            <a:cxnSpLocks noChangeShapeType="1"/>
            <a:stCxn id="99390" idx="7"/>
          </p:cNvCxnSpPr>
          <p:nvPr/>
        </p:nvCxnSpPr>
        <p:spPr bwMode="auto">
          <a:xfrm rot="10800000">
            <a:off x="4029075" y="3257551"/>
            <a:ext cx="1114425" cy="746522"/>
          </a:xfrm>
          <a:prstGeom prst="curvedConnector2">
            <a:avLst/>
          </a:prstGeom>
          <a:noFill/>
          <a:ln w="12700" cap="sq">
            <a:solidFill>
              <a:schemeClr val="tx1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9381" name="AutoShape 53"/>
          <p:cNvCxnSpPr>
            <a:cxnSpLocks noChangeShapeType="1"/>
            <a:stCxn id="99390" idx="7"/>
          </p:cNvCxnSpPr>
          <p:nvPr/>
        </p:nvCxnSpPr>
        <p:spPr bwMode="auto">
          <a:xfrm rot="10800000">
            <a:off x="4343400" y="2457451"/>
            <a:ext cx="800100" cy="1546622"/>
          </a:xfrm>
          <a:prstGeom prst="curvedConnector2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9382" name="AutoShape 54"/>
          <p:cNvCxnSpPr>
            <a:cxnSpLocks noChangeShapeType="1"/>
            <a:stCxn id="99390" idx="7"/>
          </p:cNvCxnSpPr>
          <p:nvPr/>
        </p:nvCxnSpPr>
        <p:spPr bwMode="auto">
          <a:xfrm rot="10800000">
            <a:off x="5000625" y="2793206"/>
            <a:ext cx="142875" cy="1210866"/>
          </a:xfrm>
          <a:prstGeom prst="curvedConnector2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9383" name="AutoShape 55"/>
          <p:cNvCxnSpPr>
            <a:cxnSpLocks noChangeShapeType="1"/>
            <a:stCxn id="99390" idx="3"/>
          </p:cNvCxnSpPr>
          <p:nvPr/>
        </p:nvCxnSpPr>
        <p:spPr bwMode="auto">
          <a:xfrm flipV="1">
            <a:off x="5314950" y="3250406"/>
            <a:ext cx="163116" cy="753666"/>
          </a:xfrm>
          <a:prstGeom prst="curvedConnector2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9384" name="AutoShape 56"/>
          <p:cNvCxnSpPr>
            <a:cxnSpLocks noChangeShapeType="1"/>
            <a:stCxn id="99372" idx="0"/>
            <a:endCxn id="99374" idx="7"/>
          </p:cNvCxnSpPr>
          <p:nvPr/>
        </p:nvCxnSpPr>
        <p:spPr bwMode="auto">
          <a:xfrm rot="16200000">
            <a:off x="5613202" y="3498652"/>
            <a:ext cx="460772" cy="85725"/>
          </a:xfrm>
          <a:prstGeom prst="curvedConnector2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9385" name="AutoShape 57"/>
          <p:cNvCxnSpPr>
            <a:cxnSpLocks noChangeShapeType="1"/>
            <a:stCxn id="99372" idx="0"/>
            <a:endCxn id="99375" idx="7"/>
          </p:cNvCxnSpPr>
          <p:nvPr/>
        </p:nvCxnSpPr>
        <p:spPr bwMode="auto">
          <a:xfrm rot="16200000">
            <a:off x="5927527" y="3584377"/>
            <a:ext cx="60722" cy="314325"/>
          </a:xfrm>
          <a:prstGeom prst="curvedConnector2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9386" name="AutoShape 58"/>
          <p:cNvSpPr>
            <a:spLocks noChangeArrowheads="1"/>
          </p:cNvSpPr>
          <p:nvPr/>
        </p:nvSpPr>
        <p:spPr bwMode="auto">
          <a:xfrm>
            <a:off x="5600700" y="3829050"/>
            <a:ext cx="400050" cy="40005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9388" name="Text Box 60"/>
          <p:cNvSpPr txBox="1">
            <a:spLocks noChangeArrowheads="1"/>
          </p:cNvSpPr>
          <p:nvPr/>
        </p:nvSpPr>
        <p:spPr bwMode="auto">
          <a:xfrm>
            <a:off x="5772150" y="4229100"/>
            <a:ext cx="80010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sz="900" b="1">
                <a:latin typeface="Arial" charset="0"/>
              </a:rPr>
              <a:t>Web client</a:t>
            </a:r>
          </a:p>
        </p:txBody>
      </p:sp>
      <p:sp>
        <p:nvSpPr>
          <p:cNvPr id="99389" name="Text Box 61"/>
          <p:cNvSpPr txBox="1">
            <a:spLocks noChangeArrowheads="1"/>
          </p:cNvSpPr>
          <p:nvPr/>
        </p:nvSpPr>
        <p:spPr bwMode="auto">
          <a:xfrm>
            <a:off x="5029200" y="2114550"/>
            <a:ext cx="12573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sz="900" b="1">
                <a:latin typeface="Arial" charset="0"/>
              </a:rPr>
              <a:t>Hierarchy of CDN DNS servers </a:t>
            </a:r>
          </a:p>
        </p:txBody>
      </p:sp>
      <p:sp>
        <p:nvSpPr>
          <p:cNvPr id="99390" name="mainfrm"/>
          <p:cNvSpPr>
            <a:spLocks noEditPoints="1" noChangeArrowheads="1"/>
          </p:cNvSpPr>
          <p:nvPr/>
        </p:nvSpPr>
        <p:spPr bwMode="auto">
          <a:xfrm>
            <a:off x="5143500" y="3836194"/>
            <a:ext cx="171450" cy="335756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0603 w 21600"/>
              <a:gd name="T9" fmla="*/ 21600 h 21600"/>
              <a:gd name="T10" fmla="*/ 10800 w 21600"/>
              <a:gd name="T11" fmla="*/ 21600 h 21600"/>
              <a:gd name="T12" fmla="*/ 1163 w 21600"/>
              <a:gd name="T13" fmla="*/ 21600 h 21600"/>
              <a:gd name="T14" fmla="*/ 0 w 21600"/>
              <a:gd name="T15" fmla="*/ 10800 h 21600"/>
              <a:gd name="T16" fmla="*/ 332 w 21600"/>
              <a:gd name="T17" fmla="*/ 22174 h 21600"/>
              <a:gd name="T18" fmla="*/ 21579 w 21600"/>
              <a:gd name="T19" fmla="*/ 279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21600" y="10885"/>
                </a:moveTo>
                <a:lnTo>
                  <a:pt x="21600" y="0"/>
                </a:lnTo>
                <a:lnTo>
                  <a:pt x="10634" y="0"/>
                </a:lnTo>
                <a:lnTo>
                  <a:pt x="0" y="0"/>
                </a:lnTo>
                <a:lnTo>
                  <a:pt x="0" y="10885"/>
                </a:lnTo>
                <a:lnTo>
                  <a:pt x="0" y="19729"/>
                </a:lnTo>
                <a:lnTo>
                  <a:pt x="1163" y="19729"/>
                </a:lnTo>
                <a:lnTo>
                  <a:pt x="1163" y="21600"/>
                </a:lnTo>
                <a:lnTo>
                  <a:pt x="10800" y="21600"/>
                </a:lnTo>
                <a:lnTo>
                  <a:pt x="20603" y="21600"/>
                </a:lnTo>
                <a:lnTo>
                  <a:pt x="20603" y="19729"/>
                </a:lnTo>
                <a:lnTo>
                  <a:pt x="21600" y="19729"/>
                </a:lnTo>
                <a:lnTo>
                  <a:pt x="21600" y="10885"/>
                </a:lnTo>
                <a:close/>
              </a:path>
              <a:path w="21600" h="21600" extrusionOk="0">
                <a:moveTo>
                  <a:pt x="1163" y="19729"/>
                </a:moveTo>
                <a:lnTo>
                  <a:pt x="4320" y="19729"/>
                </a:lnTo>
                <a:lnTo>
                  <a:pt x="16449" y="19729"/>
                </a:lnTo>
                <a:lnTo>
                  <a:pt x="20603" y="19729"/>
                </a:lnTo>
                <a:lnTo>
                  <a:pt x="1163" y="19729"/>
                </a:lnTo>
                <a:moveTo>
                  <a:pt x="1495" y="2381"/>
                </a:moveTo>
                <a:lnTo>
                  <a:pt x="2160" y="2381"/>
                </a:lnTo>
                <a:lnTo>
                  <a:pt x="4985" y="2381"/>
                </a:lnTo>
                <a:lnTo>
                  <a:pt x="5982" y="2381"/>
                </a:lnTo>
                <a:lnTo>
                  <a:pt x="1495" y="2381"/>
                </a:lnTo>
                <a:lnTo>
                  <a:pt x="1495" y="3402"/>
                </a:lnTo>
                <a:lnTo>
                  <a:pt x="2160" y="3402"/>
                </a:lnTo>
                <a:lnTo>
                  <a:pt x="4985" y="3402"/>
                </a:lnTo>
                <a:lnTo>
                  <a:pt x="5982" y="3402"/>
                </a:lnTo>
                <a:lnTo>
                  <a:pt x="1495" y="3402"/>
                </a:lnTo>
                <a:lnTo>
                  <a:pt x="1495" y="4422"/>
                </a:lnTo>
                <a:lnTo>
                  <a:pt x="2160" y="4422"/>
                </a:lnTo>
                <a:lnTo>
                  <a:pt x="4985" y="4422"/>
                </a:lnTo>
                <a:lnTo>
                  <a:pt x="5982" y="4422"/>
                </a:lnTo>
                <a:lnTo>
                  <a:pt x="1495" y="4422"/>
                </a:lnTo>
                <a:lnTo>
                  <a:pt x="1495" y="5443"/>
                </a:lnTo>
                <a:lnTo>
                  <a:pt x="2160" y="5443"/>
                </a:lnTo>
                <a:lnTo>
                  <a:pt x="4985" y="5443"/>
                </a:lnTo>
                <a:lnTo>
                  <a:pt x="5982" y="5443"/>
                </a:lnTo>
                <a:lnTo>
                  <a:pt x="1495" y="5443"/>
                </a:lnTo>
                <a:lnTo>
                  <a:pt x="1495" y="6463"/>
                </a:lnTo>
                <a:lnTo>
                  <a:pt x="2160" y="6463"/>
                </a:lnTo>
                <a:lnTo>
                  <a:pt x="4985" y="6463"/>
                </a:lnTo>
                <a:lnTo>
                  <a:pt x="5982" y="6463"/>
                </a:lnTo>
                <a:lnTo>
                  <a:pt x="1495" y="6463"/>
                </a:lnTo>
                <a:lnTo>
                  <a:pt x="1495" y="7483"/>
                </a:lnTo>
                <a:lnTo>
                  <a:pt x="2160" y="7483"/>
                </a:lnTo>
                <a:lnTo>
                  <a:pt x="4985" y="7483"/>
                </a:lnTo>
                <a:lnTo>
                  <a:pt x="5982" y="7483"/>
                </a:lnTo>
                <a:lnTo>
                  <a:pt x="1495" y="7483"/>
                </a:lnTo>
                <a:lnTo>
                  <a:pt x="1495" y="8504"/>
                </a:lnTo>
                <a:lnTo>
                  <a:pt x="2160" y="8504"/>
                </a:lnTo>
                <a:lnTo>
                  <a:pt x="4985" y="8504"/>
                </a:lnTo>
                <a:lnTo>
                  <a:pt x="5982" y="8504"/>
                </a:lnTo>
                <a:lnTo>
                  <a:pt x="1495" y="8504"/>
                </a:lnTo>
                <a:lnTo>
                  <a:pt x="1495" y="9524"/>
                </a:lnTo>
                <a:lnTo>
                  <a:pt x="2160" y="9524"/>
                </a:lnTo>
                <a:lnTo>
                  <a:pt x="4985" y="9524"/>
                </a:lnTo>
                <a:lnTo>
                  <a:pt x="5982" y="9524"/>
                </a:lnTo>
                <a:lnTo>
                  <a:pt x="1495" y="9524"/>
                </a:lnTo>
                <a:lnTo>
                  <a:pt x="1495" y="10545"/>
                </a:lnTo>
                <a:lnTo>
                  <a:pt x="2160" y="10545"/>
                </a:lnTo>
                <a:lnTo>
                  <a:pt x="4985" y="10545"/>
                </a:lnTo>
                <a:lnTo>
                  <a:pt x="5982" y="10545"/>
                </a:lnTo>
                <a:lnTo>
                  <a:pt x="1495" y="10545"/>
                </a:lnTo>
                <a:lnTo>
                  <a:pt x="1495" y="11565"/>
                </a:lnTo>
                <a:lnTo>
                  <a:pt x="2160" y="11565"/>
                </a:lnTo>
                <a:lnTo>
                  <a:pt x="4985" y="11565"/>
                </a:lnTo>
                <a:lnTo>
                  <a:pt x="5982" y="11565"/>
                </a:lnTo>
                <a:lnTo>
                  <a:pt x="1495" y="11565"/>
                </a:lnTo>
                <a:lnTo>
                  <a:pt x="1495" y="12586"/>
                </a:lnTo>
                <a:lnTo>
                  <a:pt x="2160" y="12586"/>
                </a:lnTo>
                <a:lnTo>
                  <a:pt x="4985" y="12586"/>
                </a:lnTo>
                <a:lnTo>
                  <a:pt x="5982" y="12586"/>
                </a:lnTo>
                <a:lnTo>
                  <a:pt x="1495" y="12586"/>
                </a:lnTo>
                <a:lnTo>
                  <a:pt x="1495" y="13606"/>
                </a:lnTo>
                <a:lnTo>
                  <a:pt x="2160" y="13606"/>
                </a:lnTo>
                <a:lnTo>
                  <a:pt x="4985" y="13606"/>
                </a:lnTo>
                <a:lnTo>
                  <a:pt x="5982" y="13606"/>
                </a:lnTo>
                <a:lnTo>
                  <a:pt x="1495" y="13606"/>
                </a:lnTo>
                <a:lnTo>
                  <a:pt x="1495" y="14627"/>
                </a:lnTo>
                <a:lnTo>
                  <a:pt x="2160" y="14627"/>
                </a:lnTo>
                <a:lnTo>
                  <a:pt x="4985" y="14627"/>
                </a:lnTo>
                <a:lnTo>
                  <a:pt x="5982" y="14627"/>
                </a:lnTo>
                <a:lnTo>
                  <a:pt x="1495" y="14627"/>
                </a:lnTo>
                <a:lnTo>
                  <a:pt x="1495" y="15647"/>
                </a:lnTo>
                <a:lnTo>
                  <a:pt x="2160" y="15647"/>
                </a:lnTo>
                <a:lnTo>
                  <a:pt x="4985" y="15647"/>
                </a:lnTo>
                <a:lnTo>
                  <a:pt x="5982" y="15647"/>
                </a:lnTo>
                <a:lnTo>
                  <a:pt x="1495" y="15647"/>
                </a:lnTo>
                <a:lnTo>
                  <a:pt x="1495" y="16668"/>
                </a:lnTo>
                <a:lnTo>
                  <a:pt x="2160" y="16668"/>
                </a:lnTo>
                <a:lnTo>
                  <a:pt x="4985" y="16668"/>
                </a:lnTo>
                <a:lnTo>
                  <a:pt x="5982" y="16668"/>
                </a:lnTo>
                <a:lnTo>
                  <a:pt x="1495" y="16668"/>
                </a:lnTo>
                <a:lnTo>
                  <a:pt x="1495" y="17688"/>
                </a:lnTo>
                <a:lnTo>
                  <a:pt x="2160" y="17688"/>
                </a:lnTo>
                <a:lnTo>
                  <a:pt x="4985" y="17688"/>
                </a:lnTo>
                <a:lnTo>
                  <a:pt x="5982" y="17688"/>
                </a:lnTo>
                <a:lnTo>
                  <a:pt x="1495" y="17688"/>
                </a:lnTo>
                <a:moveTo>
                  <a:pt x="1994" y="19729"/>
                </a:moveTo>
                <a:lnTo>
                  <a:pt x="1994" y="20069"/>
                </a:lnTo>
                <a:lnTo>
                  <a:pt x="1994" y="21260"/>
                </a:lnTo>
                <a:lnTo>
                  <a:pt x="1994" y="21600"/>
                </a:lnTo>
                <a:lnTo>
                  <a:pt x="1994" y="19729"/>
                </a:lnTo>
                <a:lnTo>
                  <a:pt x="2658" y="19729"/>
                </a:lnTo>
                <a:lnTo>
                  <a:pt x="2658" y="20069"/>
                </a:lnTo>
                <a:lnTo>
                  <a:pt x="2658" y="21260"/>
                </a:lnTo>
                <a:lnTo>
                  <a:pt x="2658" y="21600"/>
                </a:lnTo>
                <a:lnTo>
                  <a:pt x="2658" y="19729"/>
                </a:lnTo>
                <a:lnTo>
                  <a:pt x="3489" y="19729"/>
                </a:lnTo>
                <a:lnTo>
                  <a:pt x="3489" y="20069"/>
                </a:lnTo>
                <a:lnTo>
                  <a:pt x="3489" y="21260"/>
                </a:lnTo>
                <a:lnTo>
                  <a:pt x="3489" y="21600"/>
                </a:lnTo>
                <a:lnTo>
                  <a:pt x="3489" y="19729"/>
                </a:lnTo>
                <a:lnTo>
                  <a:pt x="4320" y="19729"/>
                </a:lnTo>
                <a:lnTo>
                  <a:pt x="4320" y="20069"/>
                </a:lnTo>
                <a:lnTo>
                  <a:pt x="4320" y="21260"/>
                </a:lnTo>
                <a:lnTo>
                  <a:pt x="4320" y="21600"/>
                </a:lnTo>
                <a:lnTo>
                  <a:pt x="4320" y="19729"/>
                </a:lnTo>
                <a:lnTo>
                  <a:pt x="5151" y="19729"/>
                </a:lnTo>
                <a:lnTo>
                  <a:pt x="5151" y="20069"/>
                </a:lnTo>
                <a:lnTo>
                  <a:pt x="5151" y="21260"/>
                </a:lnTo>
                <a:lnTo>
                  <a:pt x="5151" y="21600"/>
                </a:lnTo>
                <a:lnTo>
                  <a:pt x="5151" y="19729"/>
                </a:lnTo>
                <a:lnTo>
                  <a:pt x="5982" y="19729"/>
                </a:lnTo>
                <a:lnTo>
                  <a:pt x="5982" y="20069"/>
                </a:lnTo>
                <a:lnTo>
                  <a:pt x="5982" y="21260"/>
                </a:lnTo>
                <a:lnTo>
                  <a:pt x="5982" y="21600"/>
                </a:lnTo>
                <a:lnTo>
                  <a:pt x="5982" y="19729"/>
                </a:lnTo>
                <a:lnTo>
                  <a:pt x="6812" y="19729"/>
                </a:lnTo>
                <a:lnTo>
                  <a:pt x="6812" y="20069"/>
                </a:lnTo>
                <a:lnTo>
                  <a:pt x="6812" y="21260"/>
                </a:lnTo>
                <a:lnTo>
                  <a:pt x="6812" y="21600"/>
                </a:lnTo>
                <a:lnTo>
                  <a:pt x="6812" y="19729"/>
                </a:lnTo>
                <a:lnTo>
                  <a:pt x="7643" y="19729"/>
                </a:lnTo>
                <a:lnTo>
                  <a:pt x="7643" y="20069"/>
                </a:lnTo>
                <a:lnTo>
                  <a:pt x="7643" y="21260"/>
                </a:lnTo>
                <a:lnTo>
                  <a:pt x="7643" y="21600"/>
                </a:lnTo>
                <a:lnTo>
                  <a:pt x="7643" y="19729"/>
                </a:lnTo>
                <a:lnTo>
                  <a:pt x="8474" y="19729"/>
                </a:lnTo>
                <a:lnTo>
                  <a:pt x="8474" y="20069"/>
                </a:lnTo>
                <a:lnTo>
                  <a:pt x="8474" y="21260"/>
                </a:lnTo>
                <a:lnTo>
                  <a:pt x="8474" y="21600"/>
                </a:lnTo>
                <a:lnTo>
                  <a:pt x="8474" y="19729"/>
                </a:lnTo>
                <a:lnTo>
                  <a:pt x="9305" y="19729"/>
                </a:lnTo>
                <a:lnTo>
                  <a:pt x="9305" y="20069"/>
                </a:lnTo>
                <a:lnTo>
                  <a:pt x="9305" y="21260"/>
                </a:lnTo>
                <a:lnTo>
                  <a:pt x="9305" y="21600"/>
                </a:lnTo>
                <a:lnTo>
                  <a:pt x="9305" y="19729"/>
                </a:lnTo>
                <a:lnTo>
                  <a:pt x="10135" y="19729"/>
                </a:lnTo>
                <a:lnTo>
                  <a:pt x="10135" y="20069"/>
                </a:lnTo>
                <a:lnTo>
                  <a:pt x="10135" y="21260"/>
                </a:lnTo>
                <a:lnTo>
                  <a:pt x="10135" y="21600"/>
                </a:lnTo>
                <a:lnTo>
                  <a:pt x="10135" y="19729"/>
                </a:lnTo>
                <a:lnTo>
                  <a:pt x="10966" y="19729"/>
                </a:lnTo>
                <a:lnTo>
                  <a:pt x="10966" y="20069"/>
                </a:lnTo>
                <a:lnTo>
                  <a:pt x="10966" y="21260"/>
                </a:lnTo>
                <a:lnTo>
                  <a:pt x="10966" y="21600"/>
                </a:lnTo>
                <a:lnTo>
                  <a:pt x="10966" y="19729"/>
                </a:lnTo>
                <a:lnTo>
                  <a:pt x="11797" y="19729"/>
                </a:lnTo>
                <a:lnTo>
                  <a:pt x="11797" y="20069"/>
                </a:lnTo>
                <a:lnTo>
                  <a:pt x="11797" y="21260"/>
                </a:lnTo>
                <a:lnTo>
                  <a:pt x="11797" y="21600"/>
                </a:lnTo>
                <a:lnTo>
                  <a:pt x="11797" y="19729"/>
                </a:lnTo>
                <a:lnTo>
                  <a:pt x="12462" y="19729"/>
                </a:lnTo>
                <a:lnTo>
                  <a:pt x="12462" y="20069"/>
                </a:lnTo>
                <a:lnTo>
                  <a:pt x="12462" y="21260"/>
                </a:lnTo>
                <a:lnTo>
                  <a:pt x="12462" y="21600"/>
                </a:lnTo>
                <a:lnTo>
                  <a:pt x="12462" y="19729"/>
                </a:lnTo>
                <a:lnTo>
                  <a:pt x="13292" y="19729"/>
                </a:lnTo>
                <a:lnTo>
                  <a:pt x="13292" y="20069"/>
                </a:lnTo>
                <a:lnTo>
                  <a:pt x="13292" y="21260"/>
                </a:lnTo>
                <a:lnTo>
                  <a:pt x="13292" y="21600"/>
                </a:lnTo>
                <a:lnTo>
                  <a:pt x="13292" y="19729"/>
                </a:lnTo>
                <a:lnTo>
                  <a:pt x="14123" y="19729"/>
                </a:lnTo>
                <a:lnTo>
                  <a:pt x="14123" y="20069"/>
                </a:lnTo>
                <a:lnTo>
                  <a:pt x="14123" y="21260"/>
                </a:lnTo>
                <a:lnTo>
                  <a:pt x="14123" y="21600"/>
                </a:lnTo>
                <a:lnTo>
                  <a:pt x="14123" y="19729"/>
                </a:lnTo>
                <a:lnTo>
                  <a:pt x="14954" y="19729"/>
                </a:lnTo>
                <a:lnTo>
                  <a:pt x="14954" y="20069"/>
                </a:lnTo>
                <a:lnTo>
                  <a:pt x="14954" y="21260"/>
                </a:lnTo>
                <a:lnTo>
                  <a:pt x="14954" y="21600"/>
                </a:lnTo>
                <a:lnTo>
                  <a:pt x="14954" y="19729"/>
                </a:lnTo>
                <a:lnTo>
                  <a:pt x="15785" y="19729"/>
                </a:lnTo>
                <a:lnTo>
                  <a:pt x="15785" y="20069"/>
                </a:lnTo>
                <a:lnTo>
                  <a:pt x="15785" y="21260"/>
                </a:lnTo>
                <a:lnTo>
                  <a:pt x="15785" y="21600"/>
                </a:lnTo>
                <a:lnTo>
                  <a:pt x="15785" y="19729"/>
                </a:lnTo>
                <a:lnTo>
                  <a:pt x="16615" y="19729"/>
                </a:lnTo>
                <a:lnTo>
                  <a:pt x="16615" y="20069"/>
                </a:lnTo>
                <a:lnTo>
                  <a:pt x="16615" y="21260"/>
                </a:lnTo>
                <a:lnTo>
                  <a:pt x="16615" y="21600"/>
                </a:lnTo>
                <a:lnTo>
                  <a:pt x="16615" y="19729"/>
                </a:lnTo>
                <a:lnTo>
                  <a:pt x="17446" y="19729"/>
                </a:lnTo>
                <a:lnTo>
                  <a:pt x="17446" y="20069"/>
                </a:lnTo>
                <a:lnTo>
                  <a:pt x="17446" y="21260"/>
                </a:lnTo>
                <a:lnTo>
                  <a:pt x="17446" y="21600"/>
                </a:lnTo>
                <a:lnTo>
                  <a:pt x="17446" y="19729"/>
                </a:lnTo>
                <a:lnTo>
                  <a:pt x="18277" y="19729"/>
                </a:lnTo>
                <a:lnTo>
                  <a:pt x="18277" y="20069"/>
                </a:lnTo>
                <a:lnTo>
                  <a:pt x="18277" y="21260"/>
                </a:lnTo>
                <a:lnTo>
                  <a:pt x="18277" y="21600"/>
                </a:lnTo>
                <a:lnTo>
                  <a:pt x="18277" y="19729"/>
                </a:lnTo>
                <a:lnTo>
                  <a:pt x="19108" y="19729"/>
                </a:lnTo>
                <a:lnTo>
                  <a:pt x="19108" y="20069"/>
                </a:lnTo>
                <a:lnTo>
                  <a:pt x="19108" y="21260"/>
                </a:lnTo>
                <a:lnTo>
                  <a:pt x="19108" y="21600"/>
                </a:lnTo>
                <a:lnTo>
                  <a:pt x="19108" y="19729"/>
                </a:lnTo>
                <a:lnTo>
                  <a:pt x="19938" y="19729"/>
                </a:lnTo>
                <a:lnTo>
                  <a:pt x="19938" y="20069"/>
                </a:lnTo>
                <a:lnTo>
                  <a:pt x="19938" y="21260"/>
                </a:lnTo>
                <a:lnTo>
                  <a:pt x="19938" y="21600"/>
                </a:lnTo>
                <a:lnTo>
                  <a:pt x="19938" y="19729"/>
                </a:lnTo>
                <a:moveTo>
                  <a:pt x="1495" y="1531"/>
                </a:moveTo>
                <a:lnTo>
                  <a:pt x="5982" y="1531"/>
                </a:lnTo>
                <a:lnTo>
                  <a:pt x="5982" y="18539"/>
                </a:lnTo>
                <a:lnTo>
                  <a:pt x="1495" y="18539"/>
                </a:lnTo>
                <a:lnTo>
                  <a:pt x="1495" y="1531"/>
                </a:lnTo>
                <a:moveTo>
                  <a:pt x="7311" y="1531"/>
                </a:moveTo>
                <a:lnTo>
                  <a:pt x="7975" y="1531"/>
                </a:lnTo>
                <a:lnTo>
                  <a:pt x="7975" y="8334"/>
                </a:lnTo>
                <a:lnTo>
                  <a:pt x="7311" y="8334"/>
                </a:lnTo>
                <a:lnTo>
                  <a:pt x="7311" y="1531"/>
                </a:lnTo>
                <a:moveTo>
                  <a:pt x="7145" y="9865"/>
                </a:moveTo>
                <a:lnTo>
                  <a:pt x="8142" y="9865"/>
                </a:lnTo>
                <a:lnTo>
                  <a:pt x="8142" y="10715"/>
                </a:lnTo>
                <a:lnTo>
                  <a:pt x="7145" y="10715"/>
                </a:lnTo>
                <a:lnTo>
                  <a:pt x="7145" y="9865"/>
                </a:lnTo>
                <a:moveTo>
                  <a:pt x="8972" y="1531"/>
                </a:moveTo>
                <a:lnTo>
                  <a:pt x="12462" y="1531"/>
                </a:lnTo>
                <a:lnTo>
                  <a:pt x="12462" y="5443"/>
                </a:lnTo>
                <a:lnTo>
                  <a:pt x="8972" y="5443"/>
                </a:lnTo>
                <a:lnTo>
                  <a:pt x="8972" y="1531"/>
                </a:lnTo>
                <a:moveTo>
                  <a:pt x="13625" y="1531"/>
                </a:moveTo>
                <a:lnTo>
                  <a:pt x="20271" y="1531"/>
                </a:lnTo>
                <a:lnTo>
                  <a:pt x="20271" y="5443"/>
                </a:lnTo>
                <a:lnTo>
                  <a:pt x="13625" y="5443"/>
                </a:lnTo>
                <a:lnTo>
                  <a:pt x="13625" y="1531"/>
                </a:lnTo>
                <a:moveTo>
                  <a:pt x="18609" y="6463"/>
                </a:moveTo>
                <a:lnTo>
                  <a:pt x="20437" y="6463"/>
                </a:lnTo>
                <a:lnTo>
                  <a:pt x="20437" y="10885"/>
                </a:lnTo>
                <a:lnTo>
                  <a:pt x="18609" y="10885"/>
                </a:lnTo>
                <a:lnTo>
                  <a:pt x="18609" y="6463"/>
                </a:lnTo>
              </a:path>
            </a:pathLst>
          </a:custGeom>
          <a:solidFill>
            <a:srgbClr val="539AD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99391" name="Text Box 63"/>
          <p:cNvSpPr txBox="1">
            <a:spLocks noChangeArrowheads="1"/>
          </p:cNvSpPr>
          <p:nvPr/>
        </p:nvSpPr>
        <p:spPr bwMode="auto">
          <a:xfrm>
            <a:off x="3314700" y="2514600"/>
            <a:ext cx="9715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sz="900" b="1">
                <a:latin typeface="Arial" charset="0"/>
              </a:rPr>
              <a:t>Customer DNS servers </a:t>
            </a:r>
          </a:p>
        </p:txBody>
      </p:sp>
      <p:sp>
        <p:nvSpPr>
          <p:cNvPr id="99392" name="Freeform 64"/>
          <p:cNvSpPr>
            <a:spLocks/>
          </p:cNvSpPr>
          <p:nvPr/>
        </p:nvSpPr>
        <p:spPr bwMode="auto">
          <a:xfrm flipV="1">
            <a:off x="5314950" y="4057650"/>
            <a:ext cx="400050" cy="114300"/>
          </a:xfrm>
          <a:custGeom>
            <a:avLst/>
            <a:gdLst>
              <a:gd name="T0" fmla="*/ 336 w 336"/>
              <a:gd name="T1" fmla="*/ 104 h 152"/>
              <a:gd name="T2" fmla="*/ 144 w 336"/>
              <a:gd name="T3" fmla="*/ 8 h 152"/>
              <a:gd name="T4" fmla="*/ 0 w 336"/>
              <a:gd name="T5" fmla="*/ 15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152">
                <a:moveTo>
                  <a:pt x="336" y="104"/>
                </a:moveTo>
                <a:cubicBezTo>
                  <a:pt x="268" y="52"/>
                  <a:pt x="200" y="0"/>
                  <a:pt x="144" y="8"/>
                </a:cubicBezTo>
                <a:cubicBezTo>
                  <a:pt x="88" y="16"/>
                  <a:pt x="44" y="84"/>
                  <a:pt x="0" y="152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1350"/>
          </a:p>
        </p:txBody>
      </p:sp>
      <p:sp>
        <p:nvSpPr>
          <p:cNvPr id="99393" name="Text Box 65"/>
          <p:cNvSpPr txBox="1">
            <a:spLocks noChangeArrowheads="1"/>
          </p:cNvSpPr>
          <p:nvPr/>
        </p:nvSpPr>
        <p:spPr bwMode="auto">
          <a:xfrm>
            <a:off x="5372100" y="4171950"/>
            <a:ext cx="28575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sz="900" b="1">
                <a:latin typeface="Arial" charset="0"/>
              </a:rPr>
              <a:t>(1)</a:t>
            </a:r>
          </a:p>
        </p:txBody>
      </p:sp>
      <p:sp>
        <p:nvSpPr>
          <p:cNvPr id="99394" name="Text Box 66"/>
          <p:cNvSpPr txBox="1">
            <a:spLocks noChangeArrowheads="1"/>
          </p:cNvSpPr>
          <p:nvPr/>
        </p:nvSpPr>
        <p:spPr bwMode="auto">
          <a:xfrm>
            <a:off x="4171950" y="3486150"/>
            <a:ext cx="28575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sz="900" b="1">
                <a:latin typeface="Arial" charset="0"/>
              </a:rPr>
              <a:t>(2)</a:t>
            </a:r>
          </a:p>
        </p:txBody>
      </p:sp>
      <p:sp>
        <p:nvSpPr>
          <p:cNvPr id="99395" name="Text Box 67"/>
          <p:cNvSpPr txBox="1">
            <a:spLocks noChangeArrowheads="1"/>
          </p:cNvSpPr>
          <p:nvPr/>
        </p:nvSpPr>
        <p:spPr bwMode="auto">
          <a:xfrm>
            <a:off x="4400550" y="2914650"/>
            <a:ext cx="28575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sz="900" b="1">
                <a:latin typeface="Arial" charset="0"/>
              </a:rPr>
              <a:t>(3)</a:t>
            </a:r>
          </a:p>
        </p:txBody>
      </p:sp>
      <p:sp>
        <p:nvSpPr>
          <p:cNvPr id="99396" name="Text Box 68"/>
          <p:cNvSpPr txBox="1">
            <a:spLocks noChangeArrowheads="1"/>
          </p:cNvSpPr>
          <p:nvPr/>
        </p:nvSpPr>
        <p:spPr bwMode="auto">
          <a:xfrm>
            <a:off x="4972050" y="3200400"/>
            <a:ext cx="28575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sz="900" b="1">
                <a:latin typeface="Arial" charset="0"/>
              </a:rPr>
              <a:t>(4)</a:t>
            </a:r>
          </a:p>
        </p:txBody>
      </p:sp>
      <p:sp>
        <p:nvSpPr>
          <p:cNvPr id="99397" name="Text Box 69"/>
          <p:cNvSpPr txBox="1">
            <a:spLocks noChangeArrowheads="1"/>
          </p:cNvSpPr>
          <p:nvPr/>
        </p:nvSpPr>
        <p:spPr bwMode="auto">
          <a:xfrm>
            <a:off x="5429250" y="3371850"/>
            <a:ext cx="28575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sz="900" b="1">
                <a:latin typeface="Arial" charset="0"/>
              </a:rPr>
              <a:t>(5)</a:t>
            </a:r>
          </a:p>
        </p:txBody>
      </p:sp>
      <p:sp>
        <p:nvSpPr>
          <p:cNvPr id="99398" name="Text Box 70"/>
          <p:cNvSpPr txBox="1">
            <a:spLocks noChangeArrowheads="1"/>
          </p:cNvSpPr>
          <p:nvPr/>
        </p:nvSpPr>
        <p:spPr bwMode="auto">
          <a:xfrm>
            <a:off x="5772150" y="3508772"/>
            <a:ext cx="28575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sz="900" b="1">
                <a:latin typeface="Arial" charset="0"/>
              </a:rPr>
              <a:t>(6)</a:t>
            </a:r>
          </a:p>
        </p:txBody>
      </p:sp>
      <p:sp>
        <p:nvSpPr>
          <p:cNvPr id="99399" name="Text Box 71"/>
          <p:cNvSpPr txBox="1">
            <a:spLocks noChangeArrowheads="1"/>
          </p:cNvSpPr>
          <p:nvPr/>
        </p:nvSpPr>
        <p:spPr bwMode="auto">
          <a:xfrm>
            <a:off x="4743449" y="4080272"/>
            <a:ext cx="53389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sz="900" b="1" dirty="0">
                <a:latin typeface="Arial" charset="0"/>
              </a:rPr>
              <a:t>LDNS</a:t>
            </a:r>
          </a:p>
        </p:txBody>
      </p:sp>
      <p:sp>
        <p:nvSpPr>
          <p:cNvPr id="99400" name="AutoShape 72"/>
          <p:cNvSpPr>
            <a:spLocks noChangeArrowheads="1"/>
          </p:cNvSpPr>
          <p:nvPr/>
        </p:nvSpPr>
        <p:spPr bwMode="auto">
          <a:xfrm>
            <a:off x="2857500" y="3943350"/>
            <a:ext cx="1771650" cy="457200"/>
          </a:xfrm>
          <a:prstGeom prst="wedgeRectCallout">
            <a:avLst>
              <a:gd name="adj1" fmla="val 61894"/>
              <a:gd name="adj2" fmla="val -14060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sz="1200">
                <a:latin typeface="Arial" charset="0"/>
              </a:rPr>
              <a:t>Client requests translation for yahoo</a:t>
            </a:r>
          </a:p>
        </p:txBody>
      </p:sp>
      <p:sp>
        <p:nvSpPr>
          <p:cNvPr id="99401" name="AutoShape 73"/>
          <p:cNvSpPr>
            <a:spLocks noChangeArrowheads="1"/>
          </p:cNvSpPr>
          <p:nvPr/>
        </p:nvSpPr>
        <p:spPr bwMode="auto">
          <a:xfrm>
            <a:off x="1574622" y="3486150"/>
            <a:ext cx="2425878" cy="457200"/>
          </a:xfrm>
          <a:prstGeom prst="wedgeRectCallout">
            <a:avLst>
              <a:gd name="adj1" fmla="val 59968"/>
              <a:gd name="adj2" fmla="val -14060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sz="1200" dirty="0">
                <a:latin typeface="Arial" charset="0"/>
              </a:rPr>
              <a:t>Client gets CNAME entry with domain name in Akamai</a:t>
            </a:r>
          </a:p>
        </p:txBody>
      </p:sp>
      <p:sp>
        <p:nvSpPr>
          <p:cNvPr id="99403" name="AutoShape 75"/>
          <p:cNvSpPr>
            <a:spLocks noChangeArrowheads="1"/>
          </p:cNvSpPr>
          <p:nvPr/>
        </p:nvSpPr>
        <p:spPr bwMode="auto">
          <a:xfrm>
            <a:off x="3086100" y="3314700"/>
            <a:ext cx="2286000" cy="457200"/>
          </a:xfrm>
          <a:prstGeom prst="wedgeRectCallout">
            <a:avLst>
              <a:gd name="adj1" fmla="val 62968"/>
              <a:gd name="adj2" fmla="val 21356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sz="1200">
                <a:latin typeface="Arial" charset="0"/>
              </a:rPr>
              <a:t>Client is given 2 nearby web replica servers (fault tolerance)</a:t>
            </a:r>
          </a:p>
        </p:txBody>
      </p:sp>
      <p:pic>
        <p:nvPicPr>
          <p:cNvPr id="99404" name="Picture 7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114551"/>
            <a:ext cx="742950" cy="31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9405" name="Picture 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2457451"/>
            <a:ext cx="742950" cy="31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9406" name="Picture 7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2914651"/>
            <a:ext cx="742950" cy="31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9387" name="Text Box 59"/>
          <p:cNvSpPr txBox="1">
            <a:spLocks noChangeArrowheads="1"/>
          </p:cNvSpPr>
          <p:nvPr/>
        </p:nvSpPr>
        <p:spPr bwMode="auto">
          <a:xfrm>
            <a:off x="5657850" y="2857500"/>
            <a:ext cx="131445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sz="900" b="1">
                <a:latin typeface="Arial" charset="0"/>
              </a:rPr>
              <a:t>Web replica servers</a:t>
            </a:r>
          </a:p>
        </p:txBody>
      </p:sp>
      <p:pic>
        <p:nvPicPr>
          <p:cNvPr id="99407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914651"/>
            <a:ext cx="742950" cy="31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9402" name="AutoShape 74"/>
          <p:cNvSpPr>
            <a:spLocks noChangeArrowheads="1"/>
          </p:cNvSpPr>
          <p:nvPr/>
        </p:nvSpPr>
        <p:spPr bwMode="auto">
          <a:xfrm>
            <a:off x="2343150" y="2800350"/>
            <a:ext cx="2114550" cy="457200"/>
          </a:xfrm>
          <a:prstGeom prst="wedgeRectCallout">
            <a:avLst>
              <a:gd name="adj1" fmla="val 64019"/>
              <a:gd name="adj2" fmla="val 21356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sz="1200">
                <a:latin typeface="Arial" charset="0"/>
              </a:rPr>
              <a:t>Multiple redirections to find nearby edge servers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073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45"/>
    </mc:Choice>
    <mc:Fallback xmlns="">
      <p:transition xmlns:p14="http://schemas.microsoft.com/office/powerpoint/2010/main" spd="slow" advTm="264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400" grpId="0" animBg="1"/>
      <p:bldP spid="99400" grpId="1" animBg="1"/>
      <p:bldP spid="99401" grpId="0" animBg="1"/>
      <p:bldP spid="99401" grpId="1" animBg="1"/>
      <p:bldP spid="99403" grpId="0" animBg="1"/>
      <p:bldP spid="99402" grpId="0" animBg="1"/>
      <p:bldP spid="99402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CDN redirection results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350" dirty="0">
                <a:latin typeface="Courier New"/>
                <a:cs typeface="Courier New"/>
              </a:rPr>
              <a:t>$ dig a2.espncdn.com</a:t>
            </a:r>
          </a:p>
          <a:p>
            <a:pPr marL="0" indent="0">
              <a:buNone/>
            </a:pPr>
            <a:endParaRPr lang="en-US" sz="135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350" dirty="0">
                <a:latin typeface="Courier New"/>
                <a:cs typeface="Courier New"/>
              </a:rPr>
              <a:t>$ ping –c 3 a2.espncdn.com</a:t>
            </a:r>
          </a:p>
          <a:p>
            <a:pPr marL="0" indent="0">
              <a:buNone/>
            </a:pPr>
            <a:endParaRPr lang="en-US" sz="1350" dirty="0">
              <a:latin typeface="Courier New"/>
              <a:cs typeface="Courier New"/>
            </a:endParaRPr>
          </a:p>
          <a:p>
            <a:pPr marL="0" indent="0">
              <a:buNone/>
            </a:pPr>
            <a:br>
              <a:rPr lang="en-US" sz="1350" dirty="0">
                <a:latin typeface="Courier New"/>
                <a:cs typeface="Courier New"/>
              </a:rPr>
            </a:br>
            <a:r>
              <a:rPr lang="en-US" sz="1350" dirty="0">
                <a:latin typeface="Courier New"/>
                <a:cs typeface="Courier New"/>
              </a:rPr>
              <a:t>$ dig </a:t>
            </a:r>
            <a:r>
              <a:rPr lang="en-US" sz="1350" b="1" dirty="0">
                <a:latin typeface="Courier New"/>
                <a:cs typeface="Courier New"/>
              </a:rPr>
              <a:t>@1.1.1.1 </a:t>
            </a:r>
            <a:r>
              <a:rPr lang="en-US" sz="1350" dirty="0">
                <a:latin typeface="Courier New"/>
                <a:cs typeface="Courier New"/>
              </a:rPr>
              <a:t>a2.espncdn.com</a:t>
            </a:r>
            <a:br>
              <a:rPr lang="en-US" sz="1350" dirty="0">
                <a:latin typeface="Courier New"/>
                <a:cs typeface="Courier New"/>
              </a:rPr>
            </a:br>
            <a:endParaRPr lang="en-US" sz="1350" dirty="0">
              <a:latin typeface="Courier New"/>
              <a:cs typeface="Courier New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48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313"/>
    </mc:Choice>
    <mc:Fallback xmlns="">
      <p:transition xmlns:p14="http://schemas.microsoft.com/office/powerpoint/2010/main" spd="slow" advTm="2433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0CF7D-9BCD-3247-85DF-EA1D9FDFC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6C237-36EE-9742-9743-807F8785D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33144-8FC0-1D42-8CF6-DE12E39C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2AD65A-6F48-7C4B-9730-173B80D66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289" y="900576"/>
            <a:ext cx="3515150" cy="402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9662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Mapping Clients to Servers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Maps IP address of client’s name server and type of content being requested (e.g., “g” in a212.g.akamai.net) to an Akamai cluster. </a:t>
            </a:r>
          </a:p>
          <a:p>
            <a:r>
              <a:rPr lang="en-US" dirty="0"/>
              <a:t>Special cases: Akamai Accelerated Network Partners (AANPs) </a:t>
            </a:r>
          </a:p>
          <a:p>
            <a:pPr lvl="1"/>
            <a:r>
              <a:rPr lang="en-US" dirty="0"/>
              <a:t>Probably uses internal network paths</a:t>
            </a:r>
          </a:p>
          <a:p>
            <a:pPr lvl="1"/>
            <a:r>
              <a:rPr lang="en-US" dirty="0"/>
              <a:t>Also may require special “compute” nodes</a:t>
            </a:r>
          </a:p>
          <a:p>
            <a:r>
              <a:rPr lang="en-US" dirty="0"/>
              <a:t>General case: “Core Point” analysis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55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746"/>
    </mc:Choice>
    <mc:Fallback xmlns="">
      <p:transition xmlns:p14="http://schemas.microsoft.com/office/powerpoint/2010/main" spd="slow" advTm="105746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4176794" y="4123189"/>
            <a:ext cx="2661953" cy="1020311"/>
            <a:chOff x="862659" y="4678100"/>
            <a:chExt cx="1917987" cy="1276191"/>
          </a:xfrm>
        </p:grpSpPr>
        <p:sp>
          <p:nvSpPr>
            <p:cNvPr id="23" name="Cloud 22"/>
            <p:cNvSpPr/>
            <p:nvPr/>
          </p:nvSpPr>
          <p:spPr>
            <a:xfrm>
              <a:off x="862659" y="4678100"/>
              <a:ext cx="1917987" cy="1276191"/>
            </a:xfrm>
            <a:prstGeom prst="cloud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 Box 62"/>
            <p:cNvSpPr txBox="1">
              <a:spLocks noChangeArrowheads="1"/>
            </p:cNvSpPr>
            <p:nvPr/>
          </p:nvSpPr>
          <p:spPr bwMode="auto">
            <a:xfrm>
              <a:off x="1273268" y="5088165"/>
              <a:ext cx="98799" cy="34406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none" lIns="67866" tIns="33338" rIns="67866" bIns="33338" numCol="1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 sz="1350" b="1" dirty="0">
                <a:latin typeface="Arial" pitchFamily="34" charset="0"/>
              </a:endParaRPr>
            </a:p>
          </p:txBody>
        </p:sp>
      </p:grpSp>
      <p:sp>
        <p:nvSpPr>
          <p:cNvPr id="13" name="Cloud 12"/>
          <p:cNvSpPr/>
          <p:nvPr/>
        </p:nvSpPr>
        <p:spPr>
          <a:xfrm>
            <a:off x="1803104" y="4061694"/>
            <a:ext cx="2065179" cy="100282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Core points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7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38" y="4389344"/>
            <a:ext cx="628656" cy="62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973" y="4389344"/>
            <a:ext cx="628656" cy="62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599" y="4361051"/>
            <a:ext cx="628656" cy="62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075" y="4408206"/>
            <a:ext cx="628656" cy="62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>
            <a:endCxn id="13" idx="3"/>
          </p:cNvCxnSpPr>
          <p:nvPr/>
        </p:nvCxnSpPr>
        <p:spPr>
          <a:xfrm flipH="1">
            <a:off x="2835694" y="3749542"/>
            <a:ext cx="542148" cy="36949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3200898" y="3007426"/>
            <a:ext cx="939622" cy="825998"/>
            <a:chOff x="486852" y="5321145"/>
            <a:chExt cx="1917987" cy="1276191"/>
          </a:xfrm>
        </p:grpSpPr>
        <p:sp>
          <p:nvSpPr>
            <p:cNvPr id="16" name="Cloud 15"/>
            <p:cNvSpPr/>
            <p:nvPr/>
          </p:nvSpPr>
          <p:spPr>
            <a:xfrm>
              <a:off x="486852" y="5321145"/>
              <a:ext cx="1917987" cy="1276191"/>
            </a:xfrm>
            <a:prstGeom prst="cloud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 Box 62"/>
            <p:cNvSpPr txBox="1">
              <a:spLocks noChangeArrowheads="1"/>
            </p:cNvSpPr>
            <p:nvPr/>
          </p:nvSpPr>
          <p:spPr bwMode="auto">
            <a:xfrm>
              <a:off x="995499" y="5743576"/>
              <a:ext cx="279898" cy="425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none" lIns="67866" tIns="33338" rIns="67866" bIns="33338" numCol="1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 sz="1350" b="1" dirty="0">
                <a:latin typeface="Arial" pitchFamily="34" charset="0"/>
              </a:endParaRPr>
            </a:p>
          </p:txBody>
        </p:sp>
      </p:grpSp>
      <p:sp>
        <p:nvSpPr>
          <p:cNvPr id="19" name="Cloud 18"/>
          <p:cNvSpPr/>
          <p:nvPr/>
        </p:nvSpPr>
        <p:spPr>
          <a:xfrm>
            <a:off x="4451643" y="2418446"/>
            <a:ext cx="939622" cy="825998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226209" y="2301194"/>
            <a:ext cx="348912" cy="26407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23" idx="3"/>
          </p:cNvCxnSpPr>
          <p:nvPr/>
        </p:nvCxnSpPr>
        <p:spPr>
          <a:xfrm>
            <a:off x="5094189" y="3206583"/>
            <a:ext cx="413582" cy="974944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loud 34"/>
          <p:cNvSpPr/>
          <p:nvPr/>
        </p:nvSpPr>
        <p:spPr>
          <a:xfrm>
            <a:off x="5452368" y="1712239"/>
            <a:ext cx="939622" cy="825998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4142894" y="2990793"/>
            <a:ext cx="348912" cy="26407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3481651" y="2452093"/>
            <a:ext cx="1217616" cy="2942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6368383" y="2132562"/>
            <a:ext cx="866426" cy="1773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4528387" y="1735327"/>
            <a:ext cx="972434" cy="18975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 descr="C:\Users\t0ph3r\Desktop\CS 276 Data Center Prez\server-rac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946" y="1704505"/>
            <a:ext cx="800100" cy="125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t0ph3r\Desktop\CS 276 Data Center Prez\server-rac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251" y="1130333"/>
            <a:ext cx="800100" cy="125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t0ph3r\Desktop\CS 276 Data Center Prez\server-rac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026" y="1545301"/>
            <a:ext cx="800100" cy="125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Group 45"/>
          <p:cNvGrpSpPr/>
          <p:nvPr/>
        </p:nvGrpSpPr>
        <p:grpSpPr>
          <a:xfrm>
            <a:off x="3053914" y="2490643"/>
            <a:ext cx="3073670" cy="1244084"/>
            <a:chOff x="404487" y="3333623"/>
            <a:chExt cx="8274022" cy="1523216"/>
          </a:xfrm>
        </p:grpSpPr>
        <p:sp>
          <p:nvSpPr>
            <p:cNvPr id="47" name="Rectangle 46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" name="Content Placeholder 2"/>
            <p:cNvSpPr txBox="1">
              <a:spLocks/>
            </p:cNvSpPr>
            <p:nvPr/>
          </p:nvSpPr>
          <p:spPr>
            <a:xfrm>
              <a:off x="404487" y="3496212"/>
              <a:ext cx="8118848" cy="12083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68580" tIns="34290" rIns="68580" bIns="3429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5725" indent="0" algn="ctr">
                <a:buClr>
                  <a:schemeClr val="bg1"/>
                </a:buClr>
                <a:buNone/>
              </a:pPr>
              <a:r>
                <a:rPr lang="en-US" dirty="0">
                  <a:solidFill>
                    <a:schemeClr val="bg1"/>
                  </a:solidFill>
                </a:rPr>
                <a:t>Do we need to measure every path?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0714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38"/>
    </mc:Choice>
    <mc:Fallback xmlns="">
      <p:transition xmlns:p14="http://schemas.microsoft.com/office/powerpoint/2010/main" spd="slow" advTm="500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Core points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62457" y="1041400"/>
            <a:ext cx="2894630" cy="3594608"/>
          </a:xfrm>
        </p:spPr>
        <p:txBody>
          <a:bodyPr/>
          <a:lstStyle/>
          <a:p>
            <a:r>
              <a:rPr lang="en-US" dirty="0"/>
              <a:t>Core point is the first router at which all paths to </a:t>
            </a:r>
            <a:r>
              <a:rPr lang="en-US" dirty="0" err="1"/>
              <a:t>nameservers</a:t>
            </a:r>
            <a:r>
              <a:rPr lang="en-US" dirty="0"/>
              <a:t> intersect</a:t>
            </a:r>
          </a:p>
          <a:p>
            <a:endParaRPr lang="en-US" dirty="0"/>
          </a:p>
          <a:p>
            <a:r>
              <a:rPr lang="en-US" dirty="0" err="1"/>
              <a:t>Traceroute</a:t>
            </a:r>
            <a:r>
              <a:rPr lang="en-US" dirty="0"/>
              <a:t> once per day from 300 clusters to </a:t>
            </a:r>
            <a:br>
              <a:rPr lang="en-US" dirty="0"/>
            </a:br>
            <a:r>
              <a:rPr lang="en-US" dirty="0"/>
              <a:t>280,000 core points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39</a:t>
            </a:fld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4273774" y="1130333"/>
            <a:ext cx="3428351" cy="2332344"/>
            <a:chOff x="880139" y="1507110"/>
            <a:chExt cx="7865362" cy="5350890"/>
          </a:xfrm>
        </p:grpSpPr>
        <p:grpSp>
          <p:nvGrpSpPr>
            <p:cNvPr id="22" name="Group 21"/>
            <p:cNvGrpSpPr/>
            <p:nvPr/>
          </p:nvGrpSpPr>
          <p:grpSpPr>
            <a:xfrm>
              <a:off x="4045058" y="5497586"/>
              <a:ext cx="3549271" cy="1360414"/>
              <a:chOff x="862659" y="4678100"/>
              <a:chExt cx="1917988" cy="1276191"/>
            </a:xfrm>
          </p:grpSpPr>
          <p:sp>
            <p:nvSpPr>
              <p:cNvPr id="23" name="Cloud 22"/>
              <p:cNvSpPr/>
              <p:nvPr/>
            </p:nvSpPr>
            <p:spPr>
              <a:xfrm>
                <a:off x="862659" y="4678100"/>
                <a:ext cx="1917988" cy="1276191"/>
              </a:xfrm>
              <a:prstGeom prst="cloud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Text Box 62"/>
              <p:cNvSpPr txBox="1">
                <a:spLocks noChangeArrowheads="1"/>
              </p:cNvSpPr>
              <p:nvPr/>
            </p:nvSpPr>
            <p:spPr bwMode="auto">
              <a:xfrm>
                <a:off x="1273267" y="5088165"/>
                <a:ext cx="169999" cy="5920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vert="horz" wrap="none" lIns="67866" tIns="33338" rIns="67866" bIns="33338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 sz="1350" b="1" dirty="0">
                  <a:latin typeface="Arial" pitchFamily="34" charset="0"/>
                </a:endParaRPr>
              </a:p>
            </p:txBody>
          </p:sp>
        </p:grpSp>
        <p:sp>
          <p:nvSpPr>
            <p:cNvPr id="13" name="Cloud 12"/>
            <p:cNvSpPr/>
            <p:nvPr/>
          </p:nvSpPr>
          <p:spPr>
            <a:xfrm>
              <a:off x="880139" y="5415592"/>
              <a:ext cx="2753572" cy="1337094"/>
            </a:xfrm>
            <a:prstGeom prst="cloud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3" descr="D:\Pictures\Server_icons_lnx\Icons\128X128\data_server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984" y="5852458"/>
              <a:ext cx="838208" cy="838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D:\Pictures\Server_icons_lnx\Icons\128X128\data_server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630" y="5852458"/>
              <a:ext cx="838208" cy="838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D:\Pictures\Server_icons_lnx\Icons\128X128\data_server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1465" y="5814734"/>
              <a:ext cx="838208" cy="838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D:\Pictures\Server_icons_lnx\Icons\128X128\data_server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3433" y="5877608"/>
              <a:ext cx="838208" cy="838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>
              <a:endCxn id="13" idx="3"/>
            </p:cNvCxnSpPr>
            <p:nvPr/>
          </p:nvCxnSpPr>
          <p:spPr>
            <a:xfrm flipH="1">
              <a:off x="2256925" y="4999389"/>
              <a:ext cx="722864" cy="492653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2636889" y="4009901"/>
              <a:ext cx="1359804" cy="1101331"/>
              <a:chOff x="323082" y="5321145"/>
              <a:chExt cx="2081757" cy="1276191"/>
            </a:xfrm>
          </p:grpSpPr>
          <p:sp>
            <p:nvSpPr>
              <p:cNvPr id="16" name="Cloud 15"/>
              <p:cNvSpPr/>
              <p:nvPr/>
            </p:nvSpPr>
            <p:spPr>
              <a:xfrm>
                <a:off x="323082" y="5321145"/>
                <a:ext cx="2081757" cy="1276191"/>
              </a:xfrm>
              <a:prstGeom prst="cloud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500" dirty="0">
                    <a:solidFill>
                      <a:srgbClr val="000000"/>
                    </a:solidFill>
                  </a:rPr>
                  <a:t>R1</a:t>
                </a:r>
              </a:p>
            </p:txBody>
          </p:sp>
          <p:sp>
            <p:nvSpPr>
              <p:cNvPr id="17" name="Text Box 62"/>
              <p:cNvSpPr txBox="1">
                <a:spLocks noChangeArrowheads="1"/>
              </p:cNvSpPr>
              <p:nvPr/>
            </p:nvSpPr>
            <p:spPr bwMode="auto">
              <a:xfrm>
                <a:off x="995498" y="5633076"/>
                <a:ext cx="639169" cy="73128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67866" tIns="33338" rIns="67866" bIns="33338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 sz="1350" b="1" dirty="0">
                  <a:latin typeface="Arial" pitchFamily="34" charset="0"/>
                </a:endParaRPr>
              </a:p>
            </p:txBody>
          </p:sp>
        </p:grpSp>
        <p:sp>
          <p:nvSpPr>
            <p:cNvPr id="19" name="Cloud 18"/>
            <p:cNvSpPr/>
            <p:nvPr/>
          </p:nvSpPr>
          <p:spPr>
            <a:xfrm>
              <a:off x="4411524" y="3224594"/>
              <a:ext cx="1252829" cy="1101331"/>
            </a:xfrm>
            <a:prstGeom prst="cloud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>
              <a:off x="5444279" y="3068259"/>
              <a:ext cx="465216" cy="352096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endCxn id="23" idx="3"/>
            </p:cNvCxnSpPr>
            <p:nvPr/>
          </p:nvCxnSpPr>
          <p:spPr>
            <a:xfrm>
              <a:off x="5268252" y="4275444"/>
              <a:ext cx="551442" cy="1299925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Cloud 34"/>
            <p:cNvSpPr/>
            <p:nvPr/>
          </p:nvSpPr>
          <p:spPr>
            <a:xfrm>
              <a:off x="5745823" y="2282984"/>
              <a:ext cx="1252829" cy="1101331"/>
            </a:xfrm>
            <a:prstGeom prst="cloud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6" name="Straight Connector 35"/>
            <p:cNvCxnSpPr/>
            <p:nvPr/>
          </p:nvCxnSpPr>
          <p:spPr>
            <a:xfrm flipH="1">
              <a:off x="3999858" y="3987724"/>
              <a:ext cx="465216" cy="352096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3118201" y="3269457"/>
              <a:ext cx="1623488" cy="39226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6967178" y="2843415"/>
              <a:ext cx="1155234" cy="23647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 flipV="1">
              <a:off x="4513848" y="2313769"/>
              <a:ext cx="1296579" cy="25300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2" descr="C:\Users\t0ph3r\Desktop\CS 276 Data Center Prez\server-rack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4595" y="2272672"/>
              <a:ext cx="1066800" cy="1674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C:\Users\t0ph3r\Desktop\CS 276 Data Center Prez\server-rack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334" y="1507110"/>
              <a:ext cx="1066800" cy="1674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C:\Users\t0ph3r\Desktop\CS 276 Data Center Prez\server-rack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8701" y="2060401"/>
              <a:ext cx="1066800" cy="1674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Rectangle 27"/>
          <p:cNvSpPr/>
          <p:nvPr/>
        </p:nvSpPr>
        <p:spPr>
          <a:xfrm>
            <a:off x="5887673" y="1961694"/>
            <a:ext cx="36740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50" dirty="0">
                <a:solidFill>
                  <a:srgbClr val="000000"/>
                </a:solidFill>
              </a:rPr>
              <a:t>R2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473475" y="1576144"/>
            <a:ext cx="36740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50" dirty="0">
                <a:solidFill>
                  <a:srgbClr val="000000"/>
                </a:solidFill>
              </a:rPr>
              <a:t>R3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5814172" y="1880076"/>
            <a:ext cx="546083" cy="480048"/>
            <a:chOff x="6089922" y="5474428"/>
            <a:chExt cx="728110" cy="640064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2" name="Cloud 41"/>
            <p:cNvSpPr/>
            <p:nvPr/>
          </p:nvSpPr>
          <p:spPr>
            <a:xfrm>
              <a:off x="6089922" y="5474428"/>
              <a:ext cx="728110" cy="640064"/>
            </a:xfrm>
            <a:prstGeom prst="cloud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189442" y="5597331"/>
              <a:ext cx="489877" cy="400109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350" dirty="0">
                  <a:solidFill>
                    <a:srgbClr val="000000"/>
                  </a:solidFill>
                </a:rPr>
                <a:t>R2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1860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579"/>
    </mc:Choice>
    <mc:Fallback xmlns="">
      <p:transition xmlns:p14="http://schemas.microsoft.com/office/powerpoint/2010/main" spd="slow" advTm="1025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Content in today’s Internet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Most flows are HTTP</a:t>
            </a:r>
          </a:p>
          <a:p>
            <a:pPr lvl="1"/>
            <a:r>
              <a:rPr lang="en-US" dirty="0"/>
              <a:t>Web is at least 13% of traffic (video is 60+%)</a:t>
            </a:r>
          </a:p>
          <a:p>
            <a:pPr lvl="1"/>
            <a:r>
              <a:rPr lang="en-US" dirty="0"/>
              <a:t>Average object size is varies, but 10s to 100s of KB</a:t>
            </a:r>
          </a:p>
          <a:p>
            <a:pPr lvl="1"/>
            <a:endParaRPr lang="en-US" dirty="0"/>
          </a:p>
          <a:p>
            <a:r>
              <a:rPr lang="en-US" dirty="0"/>
              <a:t>HTTP uses TCP, so it will</a:t>
            </a:r>
          </a:p>
          <a:p>
            <a:pPr lvl="1"/>
            <a:r>
              <a:rPr lang="en-US" dirty="0"/>
              <a:t>Be ACK clocked</a:t>
            </a:r>
          </a:p>
          <a:p>
            <a:pPr lvl="1"/>
            <a:r>
              <a:rPr lang="en-US" dirty="0"/>
              <a:t>For text objects, likely never leave slow start</a:t>
            </a:r>
          </a:p>
          <a:p>
            <a:pPr lvl="1"/>
            <a:r>
              <a:rPr lang="en-US" dirty="0"/>
              <a:t>For video objects, startup delays while ramping up</a:t>
            </a:r>
          </a:p>
          <a:p>
            <a:endParaRPr lang="en-US" dirty="0"/>
          </a:p>
          <a:p>
            <a:r>
              <a:rPr lang="en-US" dirty="0"/>
              <a:t>Is the Internet designed for this common case?</a:t>
            </a:r>
          </a:p>
          <a:p>
            <a:pPr lvl="1"/>
            <a:r>
              <a:rPr lang="en-US" dirty="0"/>
              <a:t>Why?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t>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6C36E9-E5AD-5341-A72A-B4028ED6B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529" y="1883786"/>
            <a:ext cx="3838584" cy="30275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75E6C1-989D-3243-B4E0-BB667FDB08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004944"/>
            <a:ext cx="4437120" cy="25497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547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045"/>
    </mc:Choice>
    <mc:Fallback xmlns="">
      <p:transition xmlns:p14="http://schemas.microsoft.com/office/powerpoint/2010/main" spd="slow" advTm="1520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Core points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280,000 </a:t>
            </a:r>
            <a:r>
              <a:rPr lang="en-US" dirty="0" err="1"/>
              <a:t>nameservers</a:t>
            </a:r>
            <a:r>
              <a:rPr lang="en-US" dirty="0"/>
              <a:t> (98.8% of requests) reduced to 30,000 core points</a:t>
            </a:r>
          </a:p>
          <a:p>
            <a:pPr lvl="1"/>
            <a:r>
              <a:rPr lang="en-US" dirty="0"/>
              <a:t>Nice order-of-magnitude reduction</a:t>
            </a:r>
          </a:p>
          <a:p>
            <a:r>
              <a:rPr lang="en-US" dirty="0"/>
              <a:t>ping core points every 6 minutes </a:t>
            </a:r>
          </a:p>
          <a:p>
            <a:pPr lvl="1"/>
            <a:r>
              <a:rPr lang="en-US" dirty="0"/>
              <a:t>More than 200 probes per second per server!</a:t>
            </a:r>
          </a:p>
          <a:p>
            <a:pPr lvl="1"/>
            <a:endParaRPr lang="en-US" dirty="0"/>
          </a:p>
          <a:p>
            <a:r>
              <a:rPr lang="en-US" dirty="0"/>
              <a:t>Note the use of low-rate expensive measurements with high-rate cheap measurements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16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163"/>
    </mc:Choice>
    <mc:Fallback xmlns="">
      <p:transition xmlns:p14="http://schemas.microsoft.com/office/powerpoint/2010/main" spd="slow" advTm="70163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Server clusters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6488" y="1041797"/>
            <a:ext cx="5353177" cy="359449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25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667"/>
    </mc:Choice>
    <mc:Fallback xmlns="">
      <p:transition spd="slow" advTm="66667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future challenges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2609" y="1041400"/>
            <a:ext cx="7571232" cy="3791347"/>
          </a:xfrm>
        </p:spPr>
        <p:txBody>
          <a:bodyPr>
            <a:normAutofit/>
          </a:bodyPr>
          <a:lstStyle/>
          <a:p>
            <a:r>
              <a:rPr lang="en-US" dirty="0"/>
              <a:t>Mobile networks</a:t>
            </a:r>
          </a:p>
          <a:p>
            <a:pPr lvl="1"/>
            <a:r>
              <a:rPr lang="en-US" dirty="0"/>
              <a:t>Latency in cell networks is higher</a:t>
            </a:r>
          </a:p>
          <a:p>
            <a:pPr lvl="1"/>
            <a:r>
              <a:rPr lang="en-US" dirty="0"/>
              <a:t>Internal network structure is more opaque</a:t>
            </a:r>
          </a:p>
          <a:p>
            <a:r>
              <a:rPr lang="en-US" dirty="0"/>
              <a:t>Video</a:t>
            </a:r>
          </a:p>
          <a:p>
            <a:pPr lvl="1"/>
            <a:r>
              <a:rPr lang="en-US" dirty="0"/>
              <a:t>4k/8k UHD = 16-30K Kbps compressed</a:t>
            </a:r>
          </a:p>
          <a:p>
            <a:pPr lvl="1"/>
            <a:r>
              <a:rPr lang="en-US" dirty="0"/>
              <a:t>25K </a:t>
            </a:r>
            <a:r>
              <a:rPr lang="en-US" dirty="0" err="1"/>
              <a:t>Tbps</a:t>
            </a:r>
            <a:r>
              <a:rPr lang="en-US" dirty="0"/>
              <a:t> projected</a:t>
            </a:r>
          </a:p>
          <a:p>
            <a:pPr lvl="1"/>
            <a:r>
              <a:rPr lang="en-US" dirty="0"/>
              <a:t>Big data center networks not enough (5 </a:t>
            </a:r>
            <a:r>
              <a:rPr lang="en-US" dirty="0" err="1"/>
              <a:t>Tbps</a:t>
            </a:r>
            <a:r>
              <a:rPr lang="en-US" dirty="0"/>
              <a:t> each)</a:t>
            </a:r>
          </a:p>
          <a:p>
            <a:pPr lvl="1"/>
            <a:r>
              <a:rPr lang="en-US" dirty="0"/>
              <a:t>Multicast (from end systems) potential solution</a:t>
            </a:r>
          </a:p>
          <a:p>
            <a:pPr marL="0">
              <a:buNone/>
            </a:pPr>
            <a:r>
              <a:rPr lang="en-US" dirty="0"/>
              <a:t>China</a:t>
            </a:r>
          </a:p>
          <a:p>
            <a:pPr lvl="1"/>
            <a:r>
              <a:rPr lang="en-US" dirty="0"/>
              <a:t>Local laws prohibit content on servers in China w/o license</a:t>
            </a:r>
          </a:p>
          <a:p>
            <a:pPr lvl="1"/>
            <a:r>
              <a:rPr lang="en-US" dirty="0"/>
              <a:t>Need to work with local CDNs to establish presence</a:t>
            </a:r>
          </a:p>
          <a:p>
            <a:pPr marL="274320" indent="-34290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42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662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214"/>
    </mc:Choice>
    <mc:Fallback xmlns="">
      <p:transition xmlns:p14="http://schemas.microsoft.com/office/powerpoint/2010/main" spd="slow" advTm="1112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Evolution of Serving Web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beginning…</a:t>
            </a:r>
          </a:p>
          <a:p>
            <a:pPr lvl="1"/>
            <a:r>
              <a:rPr lang="en-US" dirty="0"/>
              <a:t>…there was a single server</a:t>
            </a:r>
          </a:p>
          <a:p>
            <a:pPr lvl="1"/>
            <a:r>
              <a:rPr lang="en-US" dirty="0"/>
              <a:t>Probably located in a closet</a:t>
            </a:r>
          </a:p>
          <a:p>
            <a:pPr lvl="1"/>
            <a:r>
              <a:rPr lang="en-US" dirty="0"/>
              <a:t>And it probably served blinking text</a:t>
            </a:r>
          </a:p>
          <a:p>
            <a:endParaRPr lang="en-US" dirty="0"/>
          </a:p>
          <a:p>
            <a:r>
              <a:rPr lang="en-US" dirty="0"/>
              <a:t>Issues with this model</a:t>
            </a:r>
          </a:p>
          <a:p>
            <a:pPr lvl="1"/>
            <a:r>
              <a:rPr lang="en-US" dirty="0"/>
              <a:t>Site reliability</a:t>
            </a:r>
          </a:p>
          <a:p>
            <a:pPr lvl="2"/>
            <a:r>
              <a:rPr lang="en-US" dirty="0"/>
              <a:t>Unplugging cable, hardware failure, natural disaster</a:t>
            </a:r>
          </a:p>
          <a:p>
            <a:pPr lvl="1"/>
            <a:r>
              <a:rPr lang="en-US" dirty="0"/>
              <a:t>Scalability</a:t>
            </a:r>
          </a:p>
          <a:p>
            <a:pPr lvl="2"/>
            <a:r>
              <a:rPr lang="en-US" dirty="0"/>
              <a:t>Flash crowds (aka </a:t>
            </a:r>
            <a:r>
              <a:rPr lang="en-US" dirty="0" err="1"/>
              <a:t>Slashdotting</a:t>
            </a:r>
            <a:r>
              <a:rPr lang="en-US" dirty="0"/>
              <a:t>, Reddit hug, </a:t>
            </a:r>
            <a:r>
              <a:rPr lang="is-IS" dirty="0"/>
              <a:t>…</a:t>
            </a:r>
            <a:r>
              <a:rPr lang="en-US" dirty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144556"/>
            <a:ext cx="3429000" cy="283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5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15"/>
    </mc:Choice>
    <mc:Fallback xmlns="">
      <p:transition xmlns:p14="http://schemas.microsoft.com/office/powerpoint/2010/main" spd="slow" advTm="5021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303" y="2093416"/>
            <a:ext cx="786765" cy="6564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Replicated Web service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multiple servers</a:t>
            </a:r>
          </a:p>
          <a:p>
            <a:endParaRPr lang="en-US" dirty="0"/>
          </a:p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Better scalability</a:t>
            </a:r>
          </a:p>
          <a:p>
            <a:pPr lvl="1"/>
            <a:r>
              <a:rPr lang="en-US" dirty="0"/>
              <a:t>Better reliability</a:t>
            </a:r>
          </a:p>
          <a:p>
            <a:pPr lvl="1"/>
            <a:endParaRPr lang="en-US" dirty="0"/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How do you decide which server to use?</a:t>
            </a:r>
          </a:p>
          <a:p>
            <a:pPr lvl="1"/>
            <a:r>
              <a:rPr lang="en-US" dirty="0"/>
              <a:t>How to do synchronize state among servers?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Cloud 8"/>
          <p:cNvSpPr/>
          <p:nvPr/>
        </p:nvSpPr>
        <p:spPr>
          <a:xfrm>
            <a:off x="5870033" y="684785"/>
            <a:ext cx="1729305" cy="1243394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Internet</a:t>
            </a:r>
          </a:p>
        </p:txBody>
      </p:sp>
      <p:pic>
        <p:nvPicPr>
          <p:cNvPr id="10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096" y="3114679"/>
            <a:ext cx="573590" cy="57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020" y="3135709"/>
            <a:ext cx="573590" cy="57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944" y="3175663"/>
            <a:ext cx="573590" cy="57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6734686" y="1617274"/>
            <a:ext cx="0" cy="55668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0" idx="0"/>
          </p:cNvCxnSpPr>
          <p:nvPr/>
        </p:nvCxnSpPr>
        <p:spPr>
          <a:xfrm flipH="1">
            <a:off x="6088891" y="2635950"/>
            <a:ext cx="573590" cy="47872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720453" y="2666127"/>
            <a:ext cx="165341" cy="53940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838477" y="2635950"/>
            <a:ext cx="578390" cy="56957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63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723"/>
    </mc:Choice>
    <mc:Fallback xmlns="">
      <p:transition xmlns:p14="http://schemas.microsoft.com/office/powerpoint/2010/main" spd="slow" advTm="4072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Load Balancers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92608" y="1041400"/>
            <a:ext cx="5713667" cy="395122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Device that multiplexes requests</a:t>
            </a:r>
            <a:br>
              <a:rPr lang="en-US" dirty="0"/>
            </a:br>
            <a:r>
              <a:rPr lang="en-US" dirty="0"/>
              <a:t>across a collection of servers</a:t>
            </a:r>
          </a:p>
          <a:p>
            <a:pPr lvl="1"/>
            <a:r>
              <a:rPr lang="en-US" dirty="0"/>
              <a:t>All servers share one public IP</a:t>
            </a:r>
          </a:p>
          <a:p>
            <a:pPr lvl="1"/>
            <a:r>
              <a:rPr lang="en-US" dirty="0"/>
              <a:t>Balancer transparently directs requests</a:t>
            </a:r>
            <a:br>
              <a:rPr lang="en-US" dirty="0"/>
            </a:br>
            <a:r>
              <a:rPr lang="en-US" dirty="0"/>
              <a:t>to different servers</a:t>
            </a:r>
          </a:p>
          <a:p>
            <a:r>
              <a:rPr lang="en-US" dirty="0"/>
              <a:t>How should the balancer assign clients to servers?</a:t>
            </a:r>
          </a:p>
          <a:p>
            <a:pPr lvl="1"/>
            <a:r>
              <a:rPr lang="en-US" dirty="0"/>
              <a:t>Random / round-robin</a:t>
            </a:r>
          </a:p>
          <a:p>
            <a:pPr lvl="2"/>
            <a:r>
              <a:rPr lang="en-US" dirty="0"/>
              <a:t>When is this a good idea?</a:t>
            </a:r>
          </a:p>
          <a:p>
            <a:pPr lvl="1"/>
            <a:r>
              <a:rPr lang="en-US" dirty="0"/>
              <a:t>Load-based</a:t>
            </a:r>
          </a:p>
          <a:p>
            <a:pPr lvl="2"/>
            <a:r>
              <a:rPr lang="en-US" dirty="0"/>
              <a:t>When might this fail?</a:t>
            </a:r>
          </a:p>
          <a:p>
            <a:r>
              <a:rPr lang="en-US" dirty="0"/>
              <a:t>Challenges</a:t>
            </a:r>
          </a:p>
          <a:p>
            <a:pPr lvl="1"/>
            <a:r>
              <a:rPr lang="en-US" dirty="0"/>
              <a:t>Scalability (must support traffic for n hosts)</a:t>
            </a:r>
          </a:p>
          <a:p>
            <a:pPr lvl="1"/>
            <a:r>
              <a:rPr lang="en-US" dirty="0"/>
              <a:t>State (must keep track of previous decisions)</a:t>
            </a:r>
          </a:p>
          <a:p>
            <a:pPr lvl="2"/>
            <a:r>
              <a:rPr lang="en-US" dirty="0" err="1"/>
              <a:t>RESTful</a:t>
            </a:r>
            <a:r>
              <a:rPr lang="en-US" dirty="0"/>
              <a:t> APIs reduce this limitation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4611" y="1844708"/>
            <a:ext cx="1200150" cy="1200150"/>
          </a:xfrm>
          <a:prstGeom prst="rect">
            <a:avLst/>
          </a:prstGeom>
        </p:spPr>
      </p:pic>
      <p:sp>
        <p:nvSpPr>
          <p:cNvPr id="9" name="Cloud 8"/>
          <p:cNvSpPr/>
          <p:nvPr/>
        </p:nvSpPr>
        <p:spPr>
          <a:xfrm>
            <a:off x="5870033" y="684785"/>
            <a:ext cx="1729305" cy="1243394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Internet</a:t>
            </a:r>
          </a:p>
        </p:txBody>
      </p:sp>
      <p:pic>
        <p:nvPicPr>
          <p:cNvPr id="10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096" y="3114679"/>
            <a:ext cx="573590" cy="57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020" y="3135709"/>
            <a:ext cx="573590" cy="57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944" y="3175663"/>
            <a:ext cx="573590" cy="57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6734686" y="1617274"/>
            <a:ext cx="0" cy="55668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6" idx="0"/>
          </p:cNvCxnSpPr>
          <p:nvPr/>
        </p:nvCxnSpPr>
        <p:spPr>
          <a:xfrm flipH="1">
            <a:off x="6088891" y="2818374"/>
            <a:ext cx="562270" cy="29630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662481" y="2779092"/>
            <a:ext cx="223313" cy="42643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662481" y="2818374"/>
            <a:ext cx="754386" cy="38715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8204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690"/>
    </mc:Choice>
    <mc:Fallback xmlns="">
      <p:transition xmlns:p14="http://schemas.microsoft.com/office/powerpoint/2010/main" spd="slow" advTm="2226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Load balancing: Are we done?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Allows scaling of hardware independent of IPs</a:t>
            </a:r>
          </a:p>
          <a:p>
            <a:pPr lvl="1"/>
            <a:r>
              <a:rPr lang="en-US" dirty="0"/>
              <a:t>Relatively easy to maintain</a:t>
            </a:r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Expensive</a:t>
            </a:r>
          </a:p>
          <a:p>
            <a:pPr lvl="1"/>
            <a:r>
              <a:rPr lang="en-US" dirty="0"/>
              <a:t>Still a single point of failure</a:t>
            </a:r>
          </a:p>
          <a:p>
            <a:pPr lvl="1"/>
            <a:r>
              <a:rPr lang="en-US" dirty="0"/>
              <a:t>Location!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29451" y="4154020"/>
            <a:ext cx="6347790" cy="608296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05805" y="4264217"/>
            <a:ext cx="6236650" cy="514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Where do we place the load balancer for Wikipedia?</a:t>
            </a:r>
          </a:p>
        </p:txBody>
      </p:sp>
    </p:spTree>
    <p:extLst>
      <p:ext uri="{BB962C8B-B14F-4D97-AF65-F5344CB8AC3E}">
        <p14:creationId xmlns:p14="http://schemas.microsoft.com/office/powerpoint/2010/main" val="38861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969"/>
    </mc:Choice>
    <mc:Fallback xmlns="">
      <p:transition xmlns:p14="http://schemas.microsoft.com/office/powerpoint/2010/main" spd="slow" advTm="5296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Popping up: HTTP performance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Web pages </a:t>
            </a:r>
          </a:p>
          <a:p>
            <a:pPr lvl="1"/>
            <a:r>
              <a:rPr lang="en-US" dirty="0"/>
              <a:t>RTT matters most</a:t>
            </a:r>
          </a:p>
          <a:p>
            <a:pPr lvl="1"/>
            <a:r>
              <a:rPr lang="en-US" dirty="0"/>
              <a:t>Where should the server go?</a:t>
            </a:r>
          </a:p>
          <a:p>
            <a:r>
              <a:rPr lang="en-US" dirty="0"/>
              <a:t>For video</a:t>
            </a:r>
          </a:p>
          <a:p>
            <a:pPr lvl="1"/>
            <a:r>
              <a:rPr lang="en-US" dirty="0"/>
              <a:t>Available bandwidth matters most</a:t>
            </a:r>
          </a:p>
          <a:p>
            <a:pPr lvl="1"/>
            <a:r>
              <a:rPr lang="en-US" dirty="0"/>
              <a:t>Where should the server go?</a:t>
            </a:r>
          </a:p>
          <a:p>
            <a:pPr lvl="1"/>
            <a:endParaRPr lang="en-US" dirty="0"/>
          </a:p>
          <a:p>
            <a:r>
              <a:rPr lang="en-US" dirty="0"/>
              <a:t>Is there one location that is best for everyone?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17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973"/>
    </mc:Choice>
    <mc:Fallback xmlns="">
      <p:transition xmlns:p14="http://schemas.microsoft.com/office/powerpoint/2010/main" spd="slow" advTm="679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3.1|32|46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8|18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5.4|56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9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4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2.9|2.7|5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7|147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2.7|5.6|20.2|6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5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11.2|4.5|5.9|3.4|2.6|2.1|0.8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8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2|26.7|6.5|4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9"/>
</p:tagLst>
</file>

<file path=ppt/theme/theme1.xml><?xml version="1.0" encoding="utf-8"?>
<a:theme xmlns:a="http://schemas.openxmlformats.org/drawingml/2006/main" name="Retrospect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128706</TotalTime>
  <Words>2063</Words>
  <Application>Microsoft Macintosh PowerPoint</Application>
  <PresentationFormat>On-screen Show (16:9)</PresentationFormat>
  <Paragraphs>409</Paragraphs>
  <Slides>42</Slides>
  <Notes>6</Notes>
  <HiddenSlides>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.AppleSystemUIFont</vt:lpstr>
      <vt:lpstr>Arial</vt:lpstr>
      <vt:lpstr>Calibri</vt:lpstr>
      <vt:lpstr>Calibri Light</vt:lpstr>
      <vt:lpstr>Comic Sans MS</vt:lpstr>
      <vt:lpstr>Courier New</vt:lpstr>
      <vt:lpstr>Tw Cen MT</vt:lpstr>
      <vt:lpstr>Wingdings</vt:lpstr>
      <vt:lpstr>Retrospect</vt:lpstr>
      <vt:lpstr>Logistics</vt:lpstr>
      <vt:lpstr>CS 4700 / CS 5700 Network Fundamentals</vt:lpstr>
      <vt:lpstr>Outline</vt:lpstr>
      <vt:lpstr>Content in today’s Internet</vt:lpstr>
      <vt:lpstr>Evolution of Serving Web Content</vt:lpstr>
      <vt:lpstr>Replicated Web service</vt:lpstr>
      <vt:lpstr>Load Balancers</vt:lpstr>
      <vt:lpstr>Load balancing: Are we done?</vt:lpstr>
      <vt:lpstr>Popping up: HTTP performance</vt:lpstr>
      <vt:lpstr>Server placement</vt:lpstr>
      <vt:lpstr>Why speed matters</vt:lpstr>
      <vt:lpstr>Why speed matters</vt:lpstr>
      <vt:lpstr>Strawman solution: Web caches</vt:lpstr>
      <vt:lpstr>Outline</vt:lpstr>
      <vt:lpstr>What is a CDN?</vt:lpstr>
      <vt:lpstr>Key Components of a CDN</vt:lpstr>
      <vt:lpstr>Key CDN Components</vt:lpstr>
      <vt:lpstr>Examples of CDNs</vt:lpstr>
      <vt:lpstr>Examples of CDNs (~2019)</vt:lpstr>
      <vt:lpstr>Servers: Inside a CDN</vt:lpstr>
      <vt:lpstr>Mapping clients to servers</vt:lpstr>
      <vt:lpstr>Mapping: CDN redirection example</vt:lpstr>
      <vt:lpstr>DNS Redirection Considerations</vt:lpstr>
      <vt:lpstr>Mapping: Using Anycast</vt:lpstr>
      <vt:lpstr>Anycasting Considerations</vt:lpstr>
      <vt:lpstr>Optimizing Performance (aka Project 5 hints)</vt:lpstr>
      <vt:lpstr>Optimizing performance: caching</vt:lpstr>
      <vt:lpstr>Optimizing performance: Network</vt:lpstr>
      <vt:lpstr>Optimizing performance: Network</vt:lpstr>
      <vt:lpstr>Outline</vt:lpstr>
      <vt:lpstr>Akamai case study (somewhat dated)</vt:lpstr>
      <vt:lpstr>Pretty old network map</vt:lpstr>
      <vt:lpstr>Akamizing Links</vt:lpstr>
      <vt:lpstr>DNS Redirection</vt:lpstr>
      <vt:lpstr>CDN redirection results</vt:lpstr>
      <vt:lpstr>PowerPoint Presentation</vt:lpstr>
      <vt:lpstr>Mapping Clients to Servers</vt:lpstr>
      <vt:lpstr>Core points</vt:lpstr>
      <vt:lpstr>Core points</vt:lpstr>
      <vt:lpstr>Core points</vt:lpstr>
      <vt:lpstr>Server clusters</vt:lpstr>
      <vt:lpstr>Key future challenges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Choffnes, David</cp:lastModifiedBy>
  <cp:revision>1076</cp:revision>
  <cp:lastPrinted>2012-08-22T04:00:45Z</cp:lastPrinted>
  <dcterms:created xsi:type="dcterms:W3CDTF">2012-01-03T02:22:46Z</dcterms:created>
  <dcterms:modified xsi:type="dcterms:W3CDTF">2022-03-24T09:55:23Z</dcterms:modified>
</cp:coreProperties>
</file>