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</p:sldMasterIdLst>
  <p:notesMasterIdLst>
    <p:notesMasterId r:id="rId37"/>
  </p:notesMasterIdLst>
  <p:handoutMasterIdLst>
    <p:handoutMasterId r:id="rId38"/>
  </p:handoutMasterIdLst>
  <p:sldIdLst>
    <p:sldId id="388" r:id="rId2"/>
    <p:sldId id="404" r:id="rId3"/>
    <p:sldId id="424" r:id="rId4"/>
    <p:sldId id="409" r:id="rId5"/>
    <p:sldId id="390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3" r:id="rId17"/>
    <p:sldId id="402" r:id="rId18"/>
    <p:sldId id="410" r:id="rId19"/>
    <p:sldId id="408" r:id="rId20"/>
    <p:sldId id="406" r:id="rId21"/>
    <p:sldId id="411" r:id="rId22"/>
    <p:sldId id="422" r:id="rId23"/>
    <p:sldId id="407" r:id="rId24"/>
    <p:sldId id="423" r:id="rId25"/>
    <p:sldId id="412" r:id="rId26"/>
    <p:sldId id="405" r:id="rId27"/>
    <p:sldId id="414" r:id="rId28"/>
    <p:sldId id="415" r:id="rId29"/>
    <p:sldId id="416" r:id="rId30"/>
    <p:sldId id="418" r:id="rId31"/>
    <p:sldId id="419" r:id="rId32"/>
    <p:sldId id="420" r:id="rId33"/>
    <p:sldId id="417" r:id="rId34"/>
    <p:sldId id="421" r:id="rId35"/>
    <p:sldId id="413" r:id="rId36"/>
  </p:sldIdLst>
  <p:sldSz cx="9144000" cy="5143500" type="screen16x9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206C271-A17B-4745-8409-D19C184D271D}">
          <p14:sldIdLst>
            <p14:sldId id="388"/>
            <p14:sldId id="404"/>
            <p14:sldId id="424"/>
            <p14:sldId id="409"/>
            <p14:sldId id="390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3"/>
            <p14:sldId id="402"/>
            <p14:sldId id="410"/>
            <p14:sldId id="408"/>
            <p14:sldId id="406"/>
            <p14:sldId id="411"/>
            <p14:sldId id="422"/>
            <p14:sldId id="407"/>
            <p14:sldId id="423"/>
            <p14:sldId id="412"/>
            <p14:sldId id="405"/>
            <p14:sldId id="414"/>
            <p14:sldId id="415"/>
            <p14:sldId id="416"/>
            <p14:sldId id="418"/>
            <p14:sldId id="419"/>
            <p14:sldId id="420"/>
            <p14:sldId id="417"/>
            <p14:sldId id="421"/>
            <p14:sldId id="4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10" autoAdjust="0"/>
    <p:restoredTop sz="90456" autoAdjust="0"/>
  </p:normalViewPr>
  <p:slideViewPr>
    <p:cSldViewPr snapToGrid="0">
      <p:cViewPr varScale="1">
        <p:scale>
          <a:sx n="149" d="100"/>
          <a:sy n="149" d="100"/>
        </p:scale>
        <p:origin x="1008" y="2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-2520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3CF3CE8-99B9-4E0D-8156-BD8D62DE6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905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r>
              <a:rPr lang="en-US"/>
              <a:t>Christo Wilson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r>
              <a:rPr lang="en-US"/>
              <a:t>8/22/2012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77FBF96E-C445-4FF1-86A3-96F5585B6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9080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</p:spTree>
    <p:extLst>
      <p:ext uri="{BB962C8B-B14F-4D97-AF65-F5344CB8AC3E}">
        <p14:creationId xmlns:p14="http://schemas.microsoft.com/office/powerpoint/2010/main" val="262060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5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Christo Wilson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8/22/2012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BF96E-C445-4FF1-86A3-96F5585B6DB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t">
            <a:normAutofit/>
          </a:bodyPr>
          <a:lstStyle>
            <a:lvl1pPr algn="l" fontAlgn="t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9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5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4"/>
            <a:ext cx="5800725" cy="431806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4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609" y="1041400"/>
            <a:ext cx="8668511" cy="3594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93E9-CEF0-47B7-AEA6-AFACC79966BA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83713" y="4992625"/>
            <a:ext cx="984019" cy="153491"/>
          </a:xfrm>
        </p:spPr>
        <p:txBody>
          <a:bodyPr/>
          <a:lstStyle/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67737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401367"/>
            <a:ext cx="7543800" cy="3189683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4F47-3A99-4701-A7D9-FE6C4D9DA92E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22960" y="1323975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90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3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517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9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2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40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0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5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020056"/>
            <a:ext cx="9144001" cy="1234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2608" y="214954"/>
            <a:ext cx="8668512" cy="551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609" y="1041400"/>
            <a:ext cx="8668511" cy="35946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" y="4844840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FE61780-2E25-4081-A2D9-4C0805256F67}" type="datetimeFigureOut">
              <a:rPr lang="en-US" smtClean="0"/>
              <a:t>3/7/22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4844840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7102" y="5019691"/>
            <a:ext cx="984019" cy="98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283B9EA5-CE9A-4950-A80C-5ADF06B45B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Arial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.AppleSystemUIFont" charset="0"/>
        <a:buChar char="-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s://wehe.meddle.mobi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ehe.meddle.mobi/liberate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500" dirty="0"/>
              <a:t>CS 4700 / CS 5700</a:t>
            </a:r>
            <a:br>
              <a:rPr lang="en-US" sz="4500" dirty="0"/>
            </a:br>
            <a:r>
              <a:rPr lang="en-US" sz="3675" dirty="0"/>
              <a:t>Network Fundamentals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Revised 10/25/2021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2960" y="2306708"/>
            <a:ext cx="6929847" cy="1600200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None/>
              <a:defRPr kumimoji="0" sz="26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</a:rPr>
              <a:t>Lecture 13: Middleboxes and NAT</a:t>
            </a:r>
          </a:p>
          <a:p>
            <a:r>
              <a:rPr lang="en-US" sz="2700" b="1" dirty="0">
                <a:solidFill>
                  <a:schemeClr val="tx1"/>
                </a:solidFill>
              </a:rPr>
              <a:t>(Duct tape for IPv4)</a:t>
            </a:r>
          </a:p>
        </p:txBody>
      </p:sp>
    </p:spTree>
    <p:extLst>
      <p:ext uri="{BB962C8B-B14F-4D97-AF65-F5344CB8AC3E}">
        <p14:creationId xmlns:p14="http://schemas.microsoft.com/office/powerpoint/2010/main" val="326550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Advantages of NATs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 multiple hosts to share a single public IP</a:t>
            </a:r>
          </a:p>
          <a:p>
            <a:r>
              <a:rPr lang="en-US" dirty="0"/>
              <a:t>Allow migration between ISPs</a:t>
            </a:r>
          </a:p>
          <a:p>
            <a:pPr lvl="1"/>
            <a:r>
              <a:rPr lang="en-US" dirty="0"/>
              <a:t>Even if the public IP address changes, you don’t need to reconfigure the machines on the LAN</a:t>
            </a:r>
          </a:p>
          <a:p>
            <a:r>
              <a:rPr lang="en-US" dirty="0"/>
              <a:t>Load balancing</a:t>
            </a:r>
          </a:p>
          <a:p>
            <a:pPr lvl="1"/>
            <a:r>
              <a:rPr lang="en-US" dirty="0"/>
              <a:t>Forward traffic from a single public IP to multiple private hosts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86" y="3197518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66" y="3540220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86" y="3806041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685" y="4413808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539093" y="3692879"/>
            <a:ext cx="1053193" cy="799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ight Arrow 9"/>
          <p:cNvSpPr/>
          <p:nvPr/>
        </p:nvSpPr>
        <p:spPr>
          <a:xfrm rot="20092093">
            <a:off x="4898572" y="3464990"/>
            <a:ext cx="1053193" cy="39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 rot="1088857">
            <a:off x="4898572" y="4358129"/>
            <a:ext cx="1053193" cy="39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953057" y="3933680"/>
            <a:ext cx="951629" cy="39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4688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Natural Firewall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656" y="1208315"/>
            <a:ext cx="3300358" cy="381272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4" y="2549136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37" y="2306290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8951" y="1216477"/>
            <a:ext cx="17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Private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7317" y="1219826"/>
            <a:ext cx="95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Internet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11401" y="3122726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66.31.210.69</a:t>
            </a:r>
          </a:p>
        </p:txBody>
      </p:sp>
      <p:sp>
        <p:nvSpPr>
          <p:cNvPr id="14" name="Left Arrow Callout 13"/>
          <p:cNvSpPr/>
          <p:nvPr/>
        </p:nvSpPr>
        <p:spPr>
          <a:xfrm>
            <a:off x="5292694" y="3560188"/>
            <a:ext cx="2498308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192.168.0.1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1013" y="3123208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74.125.228.67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5077" y="312272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192.168.0.1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70950"/>
              </p:ext>
            </p:extLst>
          </p:nvPr>
        </p:nvGraphicFramePr>
        <p:xfrm>
          <a:off x="2163535" y="1718904"/>
          <a:ext cx="4767944" cy="556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83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Private Address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Public Address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0" name="Picture 2" descr="D:\Pictures\soft-scraps icons\Button Warning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76" y="2388435"/>
            <a:ext cx="450914" cy="45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Classes\CS 4700\assets\devil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06" y="228588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Callout 20"/>
          <p:cNvSpPr/>
          <p:nvPr/>
        </p:nvSpPr>
        <p:spPr>
          <a:xfrm>
            <a:off x="5292693" y="3558095"/>
            <a:ext cx="2498308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66.31.210.69 </a:t>
            </a:r>
          </a:p>
        </p:txBody>
      </p:sp>
    </p:spTree>
    <p:extLst>
      <p:ext uri="{BB962C8B-B14F-4D97-AF65-F5344CB8AC3E}">
        <p14:creationId xmlns:p14="http://schemas.microsoft.com/office/powerpoint/2010/main" val="25039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32135 -0.0007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7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1" grpId="0" animBg="1"/>
      <p:bldP spid="21" grpId="1" animBg="1"/>
      <p:bldP spid="2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Concerns About NAT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Performance/scalability issues</a:t>
            </a:r>
          </a:p>
          <a:p>
            <a:pPr lvl="1"/>
            <a:r>
              <a:rPr lang="en-US" dirty="0"/>
              <a:t>Per flow state!</a:t>
            </a:r>
          </a:p>
          <a:p>
            <a:pPr lvl="1"/>
            <a:r>
              <a:rPr lang="en-US" dirty="0"/>
              <a:t>Modifying IP and Port numbers means NAT must </a:t>
            </a:r>
            <a:r>
              <a:rPr lang="en-US" dirty="0" err="1"/>
              <a:t>recompute</a:t>
            </a:r>
            <a:r>
              <a:rPr lang="en-US" dirty="0"/>
              <a:t> IP and TCP checksums</a:t>
            </a:r>
          </a:p>
          <a:p>
            <a:r>
              <a:rPr lang="en-US" dirty="0"/>
              <a:t>Breaks the layered network abstraction</a:t>
            </a:r>
          </a:p>
          <a:p>
            <a:r>
              <a:rPr lang="en-US" dirty="0"/>
              <a:t>Breaks end-to-end Internet connectivity</a:t>
            </a:r>
          </a:p>
          <a:p>
            <a:pPr lvl="1"/>
            <a:r>
              <a:rPr lang="en-US" dirty="0"/>
              <a:t>192.168.*.* addresses are private</a:t>
            </a:r>
          </a:p>
          <a:p>
            <a:pPr lvl="1"/>
            <a:r>
              <a:rPr lang="en-US" dirty="0"/>
              <a:t>Cannot be routed to on the Internet</a:t>
            </a:r>
          </a:p>
          <a:p>
            <a:pPr lvl="1"/>
            <a:r>
              <a:rPr lang="en-US" dirty="0"/>
              <a:t>Problem is worse when </a:t>
            </a:r>
            <a:r>
              <a:rPr lang="en-US" dirty="0">
                <a:solidFill>
                  <a:schemeClr val="accent1"/>
                </a:solidFill>
              </a:rPr>
              <a:t>both</a:t>
            </a:r>
            <a:r>
              <a:rPr lang="en-US" dirty="0"/>
              <a:t> hosts are behind NATs</a:t>
            </a:r>
          </a:p>
          <a:p>
            <a:r>
              <a:rPr lang="en-US" dirty="0"/>
              <a:t>What about IPs embedded in data payloads?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70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Port Forwarding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656" y="1208315"/>
            <a:ext cx="3300358" cy="381272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4" y="2465784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37" y="2222938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8951" y="1216477"/>
            <a:ext cx="17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Private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7317" y="1219826"/>
            <a:ext cx="95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Internet</a:t>
            </a:r>
          </a:p>
        </p:txBody>
      </p:sp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815" y="2465784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11401" y="3039374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66.31.210.69</a:t>
            </a:r>
          </a:p>
        </p:txBody>
      </p:sp>
      <p:sp>
        <p:nvSpPr>
          <p:cNvPr id="14" name="Left Arrow Callout 13"/>
          <p:cNvSpPr/>
          <p:nvPr/>
        </p:nvSpPr>
        <p:spPr>
          <a:xfrm>
            <a:off x="4851821" y="3437701"/>
            <a:ext cx="3075699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74.125.228.67:8679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66.31.210.69:7000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1013" y="3039856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74.125.228.67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5077" y="303937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192.168.0.1</a:t>
            </a:r>
          </a:p>
        </p:txBody>
      </p:sp>
      <p:sp>
        <p:nvSpPr>
          <p:cNvPr id="17" name="Left Arrow Callout 16"/>
          <p:cNvSpPr/>
          <p:nvPr/>
        </p:nvSpPr>
        <p:spPr>
          <a:xfrm>
            <a:off x="1338940" y="3437701"/>
            <a:ext cx="3053442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74.125.228.67:8679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192.168.0.1:7000 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690006"/>
              </p:ext>
            </p:extLst>
          </p:nvPr>
        </p:nvGraphicFramePr>
        <p:xfrm>
          <a:off x="2139042" y="1635552"/>
          <a:ext cx="4792438" cy="556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6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Private Address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Public Address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192.168.0.1:7000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*.*.*.*:*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4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61" y="2294164"/>
            <a:ext cx="472550" cy="4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 rot="14672827">
            <a:off x="3184109" y="2228914"/>
            <a:ext cx="526596" cy="39995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ight Arrow 20"/>
          <p:cNvSpPr/>
          <p:nvPr/>
        </p:nvSpPr>
        <p:spPr>
          <a:xfrm rot="14672827">
            <a:off x="7464278" y="4074042"/>
            <a:ext cx="526596" cy="39995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1487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0" grpId="0" animBg="1"/>
      <p:bldP spid="20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Hole Punching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Problem: How to enable connectivity through NATs?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657" y="1910449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0" y="2356177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12" y="2811363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5335" y="1869623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1474" y="3359926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66.31.210.69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846" y="2821166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0319" y="1910449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27" y="2251235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45" y="2804726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02997" y="1869623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5453" y="3353289"/>
            <a:ext cx="931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59.1.72.13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85277" y="2716224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192.168.0.2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862890" y="2145097"/>
            <a:ext cx="4039886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Content Placeholder 3"/>
          <p:cNvSpPr txBox="1">
            <a:spLocks/>
          </p:cNvSpPr>
          <p:nvPr/>
        </p:nvSpPr>
        <p:spPr>
          <a:xfrm>
            <a:off x="1222657" y="3918858"/>
            <a:ext cx="6743700" cy="119198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75" dirty="0"/>
              <a:t>Two application-level protocols for hole punching</a:t>
            </a:r>
          </a:p>
          <a:p>
            <a:pPr lvl="1"/>
            <a:r>
              <a:rPr lang="en-US" sz="1950" dirty="0"/>
              <a:t>STUN</a:t>
            </a:r>
          </a:p>
          <a:p>
            <a:pPr lvl="1"/>
            <a:r>
              <a:rPr lang="en-US" sz="1950" dirty="0"/>
              <a:t>TURN</a:t>
            </a:r>
          </a:p>
        </p:txBody>
      </p:sp>
      <p:sp>
        <p:nvSpPr>
          <p:cNvPr id="20" name="Right Arrow 19"/>
          <p:cNvSpPr/>
          <p:nvPr/>
        </p:nvSpPr>
        <p:spPr>
          <a:xfrm rot="10800000">
            <a:off x="3231442" y="2498241"/>
            <a:ext cx="4039886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Multiply 17"/>
          <p:cNvSpPr/>
          <p:nvPr/>
        </p:nvSpPr>
        <p:spPr>
          <a:xfrm>
            <a:off x="5861953" y="1989971"/>
            <a:ext cx="643412" cy="643412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Multiply 20"/>
          <p:cNvSpPr/>
          <p:nvPr/>
        </p:nvSpPr>
        <p:spPr>
          <a:xfrm>
            <a:off x="2641930" y="2336180"/>
            <a:ext cx="643412" cy="643412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42" y="2207708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19" y="2097830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 animBg="1"/>
      <p:bldP spid="18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STUN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</a:t>
            </a:r>
            <a:r>
              <a:rPr lang="en-US" dirty="0"/>
              <a:t>ession </a:t>
            </a:r>
            <a:r>
              <a:rPr lang="en-US" b="1" dirty="0"/>
              <a:t>T</a:t>
            </a:r>
            <a:r>
              <a:rPr lang="en-US" dirty="0"/>
              <a:t>raversal </a:t>
            </a:r>
            <a:r>
              <a:rPr lang="en-US" b="1" dirty="0"/>
              <a:t>U</a:t>
            </a:r>
            <a:r>
              <a:rPr lang="en-US" dirty="0"/>
              <a:t>tilities for </a:t>
            </a:r>
            <a:r>
              <a:rPr lang="en-US" b="1" dirty="0"/>
              <a:t>N</a:t>
            </a:r>
            <a:r>
              <a:rPr lang="en-US" dirty="0"/>
              <a:t>AT</a:t>
            </a:r>
          </a:p>
          <a:p>
            <a:pPr lvl="1"/>
            <a:r>
              <a:rPr lang="en-US" dirty="0"/>
              <a:t>Use a third-party to echo your global IP address</a:t>
            </a:r>
          </a:p>
          <a:p>
            <a:pPr lvl="1"/>
            <a:r>
              <a:rPr lang="en-US" dirty="0"/>
              <a:t>Also used to probe for symmetric NATs/firewalls</a:t>
            </a:r>
          </a:p>
          <a:p>
            <a:pPr lvl="2"/>
            <a:r>
              <a:rPr lang="en-US" dirty="0"/>
              <a:t>i.e. are external ports open or closed?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657" y="3363730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0" y="3809458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12" y="4264644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01474" y="4813207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66.31.210.69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8846" y="4274447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192.168.0.1</a:t>
            </a:r>
          </a:p>
        </p:txBody>
      </p:sp>
      <p:pic>
        <p:nvPicPr>
          <p:cNvPr id="12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42" y="3660989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83395" y="4487755"/>
            <a:ext cx="11562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STUN Server</a:t>
            </a:r>
          </a:p>
        </p:txBody>
      </p:sp>
      <p:pic>
        <p:nvPicPr>
          <p:cNvPr id="14" name="Picture 2" descr="D:\Classes\CS 4700\assets\serv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09" y="3711394"/>
            <a:ext cx="737249" cy="7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flipH="1">
            <a:off x="1561652" y="2653395"/>
            <a:ext cx="2487834" cy="738664"/>
            <a:chOff x="1219201" y="4876799"/>
            <a:chExt cx="5211555" cy="1478550"/>
          </a:xfrm>
        </p:grpSpPr>
        <p:sp>
          <p:nvSpPr>
            <p:cNvPr id="16" name="Rectangular Callout 15"/>
            <p:cNvSpPr/>
            <p:nvPr/>
          </p:nvSpPr>
          <p:spPr>
            <a:xfrm>
              <a:off x="1249153" y="4876799"/>
              <a:ext cx="5181603" cy="1384995"/>
            </a:xfrm>
            <a:prstGeom prst="wedgeRectCallout">
              <a:avLst>
                <a:gd name="adj1" fmla="val 46442"/>
                <a:gd name="adj2" fmla="val 126005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19201" y="4876799"/>
              <a:ext cx="5181603" cy="1478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 dirty="0">
                  <a:solidFill>
                    <a:sysClr val="window" lastClr="FFFFFF"/>
                  </a:solidFill>
                </a:rPr>
                <a:t>What is my global IP address?</a:t>
              </a:r>
            </a:p>
          </p:txBody>
        </p:sp>
      </p:grpSp>
      <p:sp>
        <p:nvSpPr>
          <p:cNvPr id="18" name="Right Arrow Callout 17"/>
          <p:cNvSpPr/>
          <p:nvPr/>
        </p:nvSpPr>
        <p:spPr>
          <a:xfrm>
            <a:off x="2564412" y="3487909"/>
            <a:ext cx="1755943" cy="644979"/>
          </a:xfrm>
          <a:prstGeom prst="rightArrowCallout">
            <a:avLst>
              <a:gd name="adj1" fmla="val 25000"/>
              <a:gd name="adj2" fmla="val 25000"/>
              <a:gd name="adj3" fmla="val 27326"/>
              <a:gd name="adj4" fmla="val 85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/>
              <a:t>Please echo my IP address</a:t>
            </a:r>
          </a:p>
        </p:txBody>
      </p:sp>
      <p:sp>
        <p:nvSpPr>
          <p:cNvPr id="19" name="Left Arrow Callout 18"/>
          <p:cNvSpPr/>
          <p:nvPr/>
        </p:nvSpPr>
        <p:spPr>
          <a:xfrm>
            <a:off x="4955165" y="4132888"/>
            <a:ext cx="1564847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6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Your IP is 66.31.210.69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22656" y="4264645"/>
            <a:ext cx="1052211" cy="286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86983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41545 0.000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49289 0.0009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Problems With STUN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useful in certain situations</a:t>
            </a:r>
          </a:p>
          <a:p>
            <a:pPr lvl="1"/>
            <a:r>
              <a:rPr lang="en-US" dirty="0"/>
              <a:t>One peer is behind a symmetric NAT</a:t>
            </a:r>
          </a:p>
          <a:p>
            <a:pPr lvl="1"/>
            <a:r>
              <a:rPr lang="en-US" dirty="0"/>
              <a:t>Both peers are behind partial NATs</a:t>
            </a:r>
          </a:p>
          <a:p>
            <a:r>
              <a:rPr lang="en-US" dirty="0"/>
              <a:t>Not useful when both peers are behind full NATs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07762" y="2979592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395" y="3425320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17" y="3880506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30440" y="2938766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86579" y="4429069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66.31.210.69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3951" y="3890309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424" y="2979592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32" y="3320378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150" y="3873869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88102" y="2938766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0558" y="4422432"/>
            <a:ext cx="931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59.1.72.13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70382" y="3785367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192.168.0.2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847995" y="3214240"/>
            <a:ext cx="4039886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Arrow 17"/>
          <p:cNvSpPr/>
          <p:nvPr/>
        </p:nvSpPr>
        <p:spPr>
          <a:xfrm rot="10800000">
            <a:off x="3216547" y="3567384"/>
            <a:ext cx="4039886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Multiply 18"/>
          <p:cNvSpPr/>
          <p:nvPr/>
        </p:nvSpPr>
        <p:spPr>
          <a:xfrm>
            <a:off x="5847058" y="3059114"/>
            <a:ext cx="643412" cy="643412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Multiply 19"/>
          <p:cNvSpPr/>
          <p:nvPr/>
        </p:nvSpPr>
        <p:spPr>
          <a:xfrm>
            <a:off x="2627035" y="3405323"/>
            <a:ext cx="643412" cy="643412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47" y="3276851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24" y="3166973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04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TURN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</a:t>
            </a:r>
            <a:r>
              <a:rPr lang="en-US" dirty="0"/>
              <a:t>raversal </a:t>
            </a:r>
            <a:r>
              <a:rPr lang="en-US" b="1" dirty="0"/>
              <a:t>U</a:t>
            </a:r>
            <a:r>
              <a:rPr lang="en-US" dirty="0"/>
              <a:t>sing </a:t>
            </a:r>
            <a:r>
              <a:rPr lang="en-US" b="1" dirty="0"/>
              <a:t>R</a:t>
            </a:r>
            <a:r>
              <a:rPr lang="en-US" dirty="0"/>
              <a:t>elays around </a:t>
            </a:r>
            <a:r>
              <a:rPr lang="en-US" b="1" dirty="0"/>
              <a:t>N</a:t>
            </a:r>
            <a:r>
              <a:rPr lang="en-US" dirty="0"/>
              <a:t>AT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222657" y="1910449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7" name="Picture 3" descr="D:\Classes\CS 4700\assets\wrt54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412" y="2811363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45335" y="1869623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1474" y="3359926"/>
            <a:ext cx="11079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66.31.210.69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80319" y="1910449"/>
            <a:ext cx="1740980" cy="166959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3" name="Picture 3" descr="D:\Classes\CS 4700\assets\wrt54g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45" y="2804726"/>
            <a:ext cx="782119" cy="55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02997" y="1869623"/>
            <a:ext cx="74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NAT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85453" y="3353289"/>
            <a:ext cx="9316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59.1.72.13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862890" y="2145097"/>
            <a:ext cx="4039886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Arrow 17"/>
          <p:cNvSpPr/>
          <p:nvPr/>
        </p:nvSpPr>
        <p:spPr>
          <a:xfrm rot="10800000">
            <a:off x="2093147" y="2498241"/>
            <a:ext cx="5178181" cy="319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3993378" y="4826950"/>
            <a:ext cx="11736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TURN Server</a:t>
            </a:r>
          </a:p>
        </p:txBody>
      </p:sp>
      <p:pic>
        <p:nvPicPr>
          <p:cNvPr id="24" name="Picture 2" descr="D:\Classes\CS 4700\assets\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80" y="4050589"/>
            <a:ext cx="737249" cy="7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Elbow Connector 27"/>
          <p:cNvCxnSpPr>
            <a:stCxn id="6" idx="2"/>
            <a:endCxn id="24" idx="1"/>
          </p:cNvCxnSpPr>
          <p:nvPr/>
        </p:nvCxnSpPr>
        <p:spPr>
          <a:xfrm rot="16200000" flipH="1">
            <a:off x="2093939" y="2301573"/>
            <a:ext cx="1634340" cy="2600941"/>
          </a:xfrm>
          <a:prstGeom prst="bentConnector2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290" y="2356177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38846" y="2821166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192.168.0.1</a:t>
            </a:r>
          </a:p>
        </p:txBody>
      </p:sp>
      <p:cxnSp>
        <p:nvCxnSpPr>
          <p:cNvPr id="31" name="Elbow Connector 30"/>
          <p:cNvCxnSpPr>
            <a:stCxn id="12" idx="2"/>
            <a:endCxn id="24" idx="3"/>
          </p:cNvCxnSpPr>
          <p:nvPr/>
        </p:nvCxnSpPr>
        <p:spPr>
          <a:xfrm rot="5400000">
            <a:off x="5347612" y="2281149"/>
            <a:ext cx="1739282" cy="2536847"/>
          </a:xfrm>
          <a:prstGeom prst="bentConnector2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27" y="2251235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885277" y="2716224"/>
            <a:ext cx="10198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192.168.0.2</a:t>
            </a:r>
          </a:p>
        </p:txBody>
      </p:sp>
      <p:pic>
        <p:nvPicPr>
          <p:cNvPr id="22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19" y="2097830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Classes\CS 4700\assets\utorrent-replacement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842" y="2207708"/>
            <a:ext cx="306810" cy="30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Multiply 35"/>
          <p:cNvSpPr/>
          <p:nvPr/>
        </p:nvSpPr>
        <p:spPr>
          <a:xfrm>
            <a:off x="5861953" y="1989971"/>
            <a:ext cx="643412" cy="643412"/>
          </a:xfrm>
          <a:prstGeom prst="mathMultiply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/>
          <p:cNvSpPr/>
          <p:nvPr/>
        </p:nvSpPr>
        <p:spPr>
          <a:xfrm>
            <a:off x="2093146" y="3120855"/>
            <a:ext cx="1524026" cy="25309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192.168.0.1:7000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30091" y="3120855"/>
            <a:ext cx="1524026" cy="25309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192.168.0.2:7000</a:t>
            </a:r>
          </a:p>
        </p:txBody>
      </p:sp>
      <p:sp>
        <p:nvSpPr>
          <p:cNvPr id="34" name="Right Arrow Callout 33"/>
          <p:cNvSpPr/>
          <p:nvPr/>
        </p:nvSpPr>
        <p:spPr>
          <a:xfrm>
            <a:off x="1293930" y="2856733"/>
            <a:ext cx="2387062" cy="644979"/>
          </a:xfrm>
          <a:prstGeom prst="rightArrowCallout">
            <a:avLst>
              <a:gd name="adj1" fmla="val 25000"/>
              <a:gd name="adj2" fmla="val 25000"/>
              <a:gd name="adj3" fmla="val 27326"/>
              <a:gd name="adj4" fmla="val 85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/>
              <a:t>Please connect to me on 66.31.210.69:7000</a:t>
            </a:r>
          </a:p>
        </p:txBody>
      </p:sp>
      <p:sp>
        <p:nvSpPr>
          <p:cNvPr id="41" name="Left-Right Arrow 40"/>
          <p:cNvSpPr/>
          <p:nvPr/>
        </p:nvSpPr>
        <p:spPr>
          <a:xfrm>
            <a:off x="1986961" y="2363117"/>
            <a:ext cx="5213939" cy="3406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794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18368 0.17431 C 0.22222 0.21389 0.27986 0.23519 0.33993 0.23519 C 0.40833 0.23519 0.46319 0.21389 0.50156 0.17431 L 0.68559 -4.81481E-6 " pathEditMode="relative" rAng="0" ptsTypes="FffFF">
                                      <p:cBhvr>
                                        <p:cTn id="4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36" grpId="0" animBg="1"/>
      <p:bldP spid="36" grpId="1" animBg="1"/>
      <p:bldP spid="39" grpId="0" animBg="1"/>
      <p:bldP spid="40" grpId="0" animBg="1"/>
      <p:bldP spid="34" grpId="0" animBg="1"/>
      <p:bldP spid="34" grpId="3" animBg="1"/>
      <p:bldP spid="34" grpId="4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28625" indent="-428625">
              <a:buFont typeface="Wingdings" pitchFamily="2" charset="2"/>
              <a:buChar char="q"/>
            </a:pPr>
            <a:r>
              <a:rPr lang="en-US" sz="3300" dirty="0"/>
              <a:t>NAT</a:t>
            </a:r>
          </a:p>
          <a:p>
            <a:pPr marL="428625" indent="-428625">
              <a:buFont typeface="Wingdings" pitchFamily="2" charset="2"/>
              <a:buChar char="q"/>
            </a:pPr>
            <a:r>
              <a:rPr lang="en-US" sz="3300" dirty="0"/>
              <a:t>Other </a:t>
            </a:r>
            <a:r>
              <a:rPr lang="en-US" sz="3300" dirty="0" err="1"/>
              <a:t>middleboxes</a:t>
            </a:r>
            <a:endParaRPr lang="en-US" sz="3300" dirty="0"/>
          </a:p>
          <a:p>
            <a:pPr marL="771525" lvl="1" indent="-428625">
              <a:buFont typeface="Wingdings" pitchFamily="2" charset="2"/>
              <a:buChar char="q"/>
            </a:pPr>
            <a:r>
              <a:rPr lang="en-US" sz="2850" dirty="0"/>
              <a:t>Firewall</a:t>
            </a:r>
          </a:p>
          <a:p>
            <a:pPr marL="771525" lvl="1" indent="-428625">
              <a:buFont typeface="Wingdings" pitchFamily="2" charset="2"/>
              <a:buChar char="q"/>
            </a:pPr>
            <a:r>
              <a:rPr lang="en-US" sz="2850" dirty="0"/>
              <a:t>Cache</a:t>
            </a:r>
          </a:p>
          <a:p>
            <a:pPr marL="771525" lvl="1" indent="-428625">
              <a:buFont typeface="Wingdings" pitchFamily="2" charset="2"/>
              <a:buChar char="q"/>
            </a:pPr>
            <a:r>
              <a:rPr lang="en-US" sz="2850" dirty="0"/>
              <a:t>Proxy</a:t>
            </a:r>
          </a:p>
          <a:p>
            <a:pPr marL="771525" lvl="1" indent="-428625">
              <a:buFont typeface="Wingdings" pitchFamily="2" charset="2"/>
              <a:buChar char="q"/>
            </a:pPr>
            <a:r>
              <a:rPr lang="en-US" sz="2850" dirty="0"/>
              <a:t>Shaper/Policer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283B9EA5-CE9A-4950-A80C-5ADF06B45B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51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Firewall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device that blocks traffic according to a set of rules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dirty="0"/>
              <a:t>Services with vulnerabilities turned on by default</a:t>
            </a:r>
          </a:p>
          <a:p>
            <a:pPr lvl="1"/>
            <a:r>
              <a:rPr lang="en-US" dirty="0"/>
              <a:t>ISP policy forbidding certain traffic due to </a:t>
            </a:r>
            <a:r>
              <a:rPr lang="en-US" dirty="0" err="1"/>
              <a:t>ToS</a:t>
            </a:r>
            <a:endParaRPr lang="en-US" dirty="0"/>
          </a:p>
          <a:p>
            <a:endParaRPr lang="en-US" dirty="0"/>
          </a:p>
          <a:p>
            <a:r>
              <a:rPr lang="en-US" dirty="0"/>
              <a:t>Typically specified using a 5-tuple</a:t>
            </a:r>
          </a:p>
          <a:p>
            <a:pPr lvl="1"/>
            <a:r>
              <a:rPr lang="en-US" dirty="0"/>
              <a:t>E.g., block outbound SMTP; block inbound SQL server </a:t>
            </a:r>
            <a:r>
              <a:rPr lang="en-US" dirty="0" err="1"/>
              <a:t>reqs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GFC (Great Firewall of China)</a:t>
            </a:r>
          </a:p>
          <a:p>
            <a:pPr lvl="1"/>
            <a:r>
              <a:rPr lang="en-US" dirty="0"/>
              <a:t>Known to block based on IP, filter DNS requests, probe endpoints, </a:t>
            </a:r>
            <a:r>
              <a:rPr lang="en-US" dirty="0" err="1"/>
              <a:t>etc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6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Middleboxes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Devices in the network that interact with network traffic from the IP layer and up</a:t>
            </a:r>
          </a:p>
          <a:p>
            <a:r>
              <a:rPr lang="en-US" dirty="0"/>
              <a:t>Common functions</a:t>
            </a:r>
          </a:p>
          <a:p>
            <a:pPr lvl="1"/>
            <a:r>
              <a:rPr lang="en-US" b="1" dirty="0"/>
              <a:t>NAT</a:t>
            </a:r>
          </a:p>
          <a:p>
            <a:pPr lvl="1"/>
            <a:r>
              <a:rPr lang="en-US" dirty="0"/>
              <a:t>Firewall and other security</a:t>
            </a:r>
          </a:p>
          <a:p>
            <a:pPr lvl="1"/>
            <a:r>
              <a:rPr lang="en-US" dirty="0"/>
              <a:t>Proxy</a:t>
            </a:r>
          </a:p>
          <a:p>
            <a:pPr lvl="1"/>
            <a:r>
              <a:rPr lang="en-US" dirty="0"/>
              <a:t>Shaping</a:t>
            </a:r>
          </a:p>
          <a:p>
            <a:pPr lvl="1"/>
            <a:r>
              <a:rPr lang="en-US" dirty="0"/>
              <a:t>Filtering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00" y="3715569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6463393" y="3551464"/>
            <a:ext cx="1537607" cy="82866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557" y="3603419"/>
            <a:ext cx="889907" cy="768557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5557214" y="3804031"/>
            <a:ext cx="707516" cy="39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ight Arrow 5"/>
          <p:cNvSpPr/>
          <p:nvPr/>
        </p:nvSpPr>
        <p:spPr>
          <a:xfrm>
            <a:off x="3891700" y="3798587"/>
            <a:ext cx="707516" cy="39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509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caching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ISP installs cache near network edge that caches copies of Web pages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b="1" dirty="0"/>
              <a:t>Performance</a:t>
            </a:r>
            <a:r>
              <a:rPr lang="en-US" dirty="0"/>
              <a:t>: Content is closer to clients, TCP will perform better with lower RTTs</a:t>
            </a:r>
          </a:p>
          <a:p>
            <a:pPr lvl="1"/>
            <a:r>
              <a:rPr lang="en-US" b="1" dirty="0"/>
              <a:t>Cost</a:t>
            </a:r>
            <a:r>
              <a:rPr lang="en-US" dirty="0"/>
              <a:t>: “free” for the ISP to serve from inside the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6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caching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ISP installs cache near network edge that caches copies of Web pages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b="1" dirty="0"/>
              <a:t>Performance</a:t>
            </a:r>
            <a:r>
              <a:rPr lang="en-US" dirty="0"/>
              <a:t>: Content is closer to clients, TCP will perform better with lower RTTs</a:t>
            </a:r>
          </a:p>
          <a:p>
            <a:pPr lvl="1"/>
            <a:r>
              <a:rPr lang="en-US" b="1" dirty="0"/>
              <a:t>Cost</a:t>
            </a:r>
            <a:r>
              <a:rPr lang="en-US" dirty="0"/>
              <a:t>: “free” for the ISP to serve from inside the network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2" descr="D:\Classes\CS 4700\assets\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2" y="3519910"/>
            <a:ext cx="737249" cy="7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61" y="3512784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5180152" y="3599551"/>
            <a:ext cx="1435481" cy="79555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Internet</a:t>
            </a:r>
          </a:p>
        </p:txBody>
      </p:sp>
      <p:pic>
        <p:nvPicPr>
          <p:cNvPr id="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40" y="4348263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ded Corner 8"/>
          <p:cNvSpPr/>
          <p:nvPr/>
        </p:nvSpPr>
        <p:spPr>
          <a:xfrm>
            <a:off x="7130144" y="3510643"/>
            <a:ext cx="733696" cy="68035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foo.htm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6" idx="3"/>
          </p:cNvCxnSpPr>
          <p:nvPr/>
        </p:nvCxnSpPr>
        <p:spPr>
          <a:xfrm>
            <a:off x="2151559" y="3727132"/>
            <a:ext cx="2148299" cy="123690"/>
          </a:xfrm>
          <a:prstGeom prst="straightConnector1">
            <a:avLst/>
          </a:prstGeom>
          <a:ln w="76200" cmpd="sng">
            <a:solidFill>
              <a:srgbClr val="2DA2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37214" y="3320143"/>
            <a:ext cx="1401536" cy="36739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Not cached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014501" y="3773396"/>
            <a:ext cx="1829892" cy="118247"/>
          </a:xfrm>
          <a:prstGeom prst="straightConnector1">
            <a:avLst/>
          </a:prstGeom>
          <a:ln w="76200" cmpd="sng">
            <a:solidFill>
              <a:srgbClr val="2DA2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33" y="3599869"/>
            <a:ext cx="428697" cy="42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V="1">
            <a:off x="2184215" y="4122964"/>
            <a:ext cx="2088428" cy="398825"/>
          </a:xfrm>
          <a:prstGeom prst="straightConnector1">
            <a:avLst/>
          </a:prstGeom>
          <a:ln w="76200" cmpd="sng">
            <a:solidFill>
              <a:srgbClr val="2DA2B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lded Corner 15"/>
          <p:cNvSpPr/>
          <p:nvPr/>
        </p:nvSpPr>
        <p:spPr>
          <a:xfrm>
            <a:off x="7130144" y="3514589"/>
            <a:ext cx="800198" cy="68035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foo.htm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Folded Corner 18"/>
          <p:cNvSpPr/>
          <p:nvPr/>
        </p:nvSpPr>
        <p:spPr>
          <a:xfrm>
            <a:off x="4234980" y="3859394"/>
            <a:ext cx="796075" cy="68035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foo.htm</a:t>
            </a:r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2" name="Folded Corner 31"/>
          <p:cNvSpPr/>
          <p:nvPr/>
        </p:nvSpPr>
        <p:spPr>
          <a:xfrm>
            <a:off x="4223658" y="3856264"/>
            <a:ext cx="796075" cy="680357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chemeClr val="tx1"/>
                </a:solidFill>
              </a:rPr>
              <a:t>foo.htm</a:t>
            </a:r>
            <a:endParaRPr lang="en-US" sz="13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1.11111E-6 L -0.41857 0.0634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37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0" presetClass="path" presetSubtype="0" accel="50000" decel="5000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7.40741E-7 L -0.37882 -0.0847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41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remove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7.40741E-7 L -0.35521 0.071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5" grpId="1" animBg="1"/>
      <p:bldP spid="19" grpId="1" animBg="1"/>
      <p:bldP spid="32" grpId="0" animBg="1"/>
      <p:bldP spid="32" grpId="1" animBg="1"/>
      <p:bldP spid="3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Web caching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ISP installs cache near network edge that caches copies of Web pages</a:t>
            </a:r>
          </a:p>
          <a:p>
            <a:pPr lvl="1"/>
            <a:r>
              <a:rPr lang="en-US" dirty="0"/>
              <a:t>Why?</a:t>
            </a:r>
          </a:p>
          <a:p>
            <a:pPr lvl="1"/>
            <a:r>
              <a:rPr lang="en-US" b="1" dirty="0"/>
              <a:t>Performance</a:t>
            </a:r>
            <a:r>
              <a:rPr lang="en-US" dirty="0"/>
              <a:t>: Content is closer to clients, TCP will perform better with lower RTTs</a:t>
            </a:r>
          </a:p>
          <a:p>
            <a:pPr lvl="1"/>
            <a:r>
              <a:rPr lang="en-US" b="1" dirty="0"/>
              <a:t>Cost</a:t>
            </a:r>
            <a:r>
              <a:rPr lang="en-US" dirty="0"/>
              <a:t>: “free” for the ISP to serve from inside the network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Much of today’s content is not static (why does this matter?)</a:t>
            </a:r>
          </a:p>
          <a:p>
            <a:pPr lvl="1"/>
            <a:r>
              <a:rPr lang="en-US" dirty="0"/>
              <a:t>HTTPS everywhere (why does this matter?)</a:t>
            </a:r>
          </a:p>
          <a:p>
            <a:pPr lvl="1"/>
            <a:r>
              <a:rPr lang="en-US" dirty="0"/>
              <a:t>Content ownership</a:t>
            </a:r>
          </a:p>
          <a:p>
            <a:pPr lvl="1"/>
            <a:r>
              <a:rPr lang="en-US" dirty="0"/>
              <a:t>Potential privacy issues</a:t>
            </a:r>
          </a:p>
          <a:p>
            <a:pPr lvl="1"/>
            <a:r>
              <a:rPr lang="en-US" dirty="0"/>
              <a:t>Long tail of content popularity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04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Proxying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609" y="1041400"/>
            <a:ext cx="3984298" cy="3594608"/>
          </a:xfrm>
        </p:spPr>
        <p:txBody>
          <a:bodyPr/>
          <a:lstStyle/>
          <a:p>
            <a:r>
              <a:rPr lang="en-US" dirty="0"/>
              <a:t>Non-split connections</a:t>
            </a:r>
          </a:p>
          <a:p>
            <a:pPr lvl="1"/>
            <a:r>
              <a:rPr lang="en-US" dirty="0"/>
              <a:t>Forward traffic to a different IP/port (like a tunnel)</a:t>
            </a:r>
          </a:p>
          <a:p>
            <a:pPr lvl="1"/>
            <a:r>
              <a:rPr lang="en-US" dirty="0"/>
              <a:t>Can be local or remote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04571" y="1934317"/>
            <a:ext cx="0" cy="301868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679168" y="1894419"/>
            <a:ext cx="0" cy="301868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767944" y="1934317"/>
            <a:ext cx="0" cy="301868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52999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57406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19375" y="1465685"/>
            <a:ext cx="356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M</a:t>
            </a:r>
          </a:p>
        </p:txBody>
      </p:sp>
      <p:sp>
        <p:nvSpPr>
          <p:cNvPr id="54" name="TextBox 53"/>
          <p:cNvSpPr txBox="1"/>
          <p:nvPr/>
        </p:nvSpPr>
        <p:spPr>
          <a:xfrm rot="737497">
            <a:off x="5237261" y="1788066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20848332">
            <a:off x="5730475" y="2592054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Ack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rot="737497">
            <a:off x="6247183" y="3229613"/>
            <a:ext cx="151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SynAck</a:t>
            </a:r>
            <a:r>
              <a:rPr lang="en-US" dirty="0"/>
              <a:t>/</a:t>
            </a:r>
            <a:r>
              <a:rPr lang="en-US" dirty="0" err="1"/>
              <a:t>Req</a:t>
            </a:r>
            <a:endParaRPr lang="en-US" dirty="0"/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4767944" y="3148694"/>
            <a:ext cx="3197679" cy="54429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54504" y="2031859"/>
            <a:ext cx="2513503" cy="61351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4023" y="3109617"/>
            <a:ext cx="2579797" cy="6358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058162" y="2683841"/>
            <a:ext cx="2572850" cy="4505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073553" y="3813254"/>
            <a:ext cx="2572850" cy="4505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803853" y="4266341"/>
            <a:ext cx="3197679" cy="54429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20848332">
            <a:off x="5596353" y="3768900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Resp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04914 0.00115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5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4" grpId="0"/>
      <p:bldP spid="57" grpId="0"/>
      <p:bldP spid="59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/>
          <p:nvPr/>
        </p:nvCxnSpPr>
        <p:spPr>
          <a:xfrm>
            <a:off x="5154504" y="2031859"/>
            <a:ext cx="2513503" cy="613511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84023" y="3109617"/>
            <a:ext cx="2579797" cy="635851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058162" y="2683841"/>
            <a:ext cx="2572850" cy="45059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073553" y="3813254"/>
            <a:ext cx="2572850" cy="450590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Proxying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2609" y="1041400"/>
            <a:ext cx="3938987" cy="3594608"/>
          </a:xfrm>
        </p:spPr>
        <p:txBody>
          <a:bodyPr/>
          <a:lstStyle/>
          <a:p>
            <a:r>
              <a:rPr lang="en-US" dirty="0"/>
              <a:t>Non-split connections</a:t>
            </a:r>
          </a:p>
          <a:p>
            <a:pPr lvl="1"/>
            <a:r>
              <a:rPr lang="en-US" dirty="0"/>
              <a:t>Forward traffic to a different IP/port (like a tunnel)</a:t>
            </a:r>
          </a:p>
          <a:p>
            <a:pPr lvl="1"/>
            <a:r>
              <a:rPr lang="en-US" dirty="0"/>
              <a:t>Can be local or remote</a:t>
            </a:r>
          </a:p>
          <a:p>
            <a:r>
              <a:rPr lang="en-US" dirty="0"/>
              <a:t>Split connections</a:t>
            </a:r>
          </a:p>
          <a:p>
            <a:pPr lvl="1"/>
            <a:r>
              <a:rPr lang="en-US" dirty="0" err="1"/>
              <a:t>Middlebox</a:t>
            </a:r>
            <a:r>
              <a:rPr lang="en-US" dirty="0"/>
              <a:t> maintains two flows:</a:t>
            </a:r>
            <a:br>
              <a:rPr lang="en-US" dirty="0"/>
            </a:br>
            <a:r>
              <a:rPr lang="en-US" dirty="0"/>
              <a:t>C-M and M-S</a:t>
            </a:r>
          </a:p>
          <a:p>
            <a:pPr lvl="1"/>
            <a:r>
              <a:rPr lang="en-US" dirty="0"/>
              <a:t>Can be done transparently</a:t>
            </a:r>
          </a:p>
          <a:p>
            <a:pPr lvl="2"/>
            <a:r>
              <a:rPr lang="en-US" dirty="0"/>
              <a:t>How?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24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68370" y="1965919"/>
            <a:ext cx="1186166" cy="4017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104571" y="1894418"/>
            <a:ext cx="2574597" cy="3058581"/>
            <a:chOff x="5318381" y="1600606"/>
            <a:chExt cx="3432796" cy="5257394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318381" y="166918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8751177" y="160060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049209" y="166918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>
            <a:off x="6436915" y="2398203"/>
            <a:ext cx="1183085" cy="14633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116285" y="2420398"/>
            <a:ext cx="1159706" cy="2874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22571" y="2639786"/>
            <a:ext cx="1156608" cy="8164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173813" y="2760577"/>
            <a:ext cx="1186166" cy="4017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412423" y="2809139"/>
            <a:ext cx="1193970" cy="17082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440918" y="3527572"/>
            <a:ext cx="1156608" cy="8164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129300" y="3616126"/>
            <a:ext cx="1211036" cy="299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952999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557406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56564" y="1472292"/>
            <a:ext cx="356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M</a:t>
            </a:r>
          </a:p>
        </p:txBody>
      </p:sp>
      <p:sp>
        <p:nvSpPr>
          <p:cNvPr id="54" name="TextBox 53"/>
          <p:cNvSpPr txBox="1"/>
          <p:nvPr/>
        </p:nvSpPr>
        <p:spPr>
          <a:xfrm rot="737497">
            <a:off x="5237261" y="1788066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737497">
            <a:off x="6508168" y="2133689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20848332">
            <a:off x="5206899" y="2248178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Ack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20848332">
            <a:off x="6532235" y="2376085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Ack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737497">
            <a:off x="5364161" y="2619294"/>
            <a:ext cx="8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SynAck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rot="737497">
            <a:off x="6811961" y="2611130"/>
            <a:ext cx="8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SynAck</a:t>
            </a: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H="1" flipV="1">
            <a:off x="4762502" y="2925536"/>
            <a:ext cx="3197679" cy="54429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4767944" y="3148694"/>
            <a:ext cx="3197679" cy="54429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458687" y="3277225"/>
            <a:ext cx="1193970" cy="17082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4823732" y="3940576"/>
            <a:ext cx="3197679" cy="54429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803853" y="4266341"/>
            <a:ext cx="3197679" cy="54429"/>
          </a:xfrm>
          <a:prstGeom prst="line">
            <a:avLst/>
          </a:prstGeom>
          <a:ln w="28575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1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Proxying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RTT is lower on each end</a:t>
            </a:r>
          </a:p>
          <a:p>
            <a:pPr lvl="1"/>
            <a:r>
              <a:rPr lang="en-US" dirty="0"/>
              <a:t>Can use different MTUs</a:t>
            </a:r>
          </a:p>
          <a:p>
            <a:pPr lvl="1"/>
            <a:r>
              <a:rPr lang="en-US" dirty="0"/>
              <a:t>Particularly useful in cell networks</a:t>
            </a:r>
          </a:p>
          <a:p>
            <a:pPr lvl="1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Extra delay can be bad for </a:t>
            </a:r>
            <a:br>
              <a:rPr lang="en-US" dirty="0"/>
            </a:br>
            <a:r>
              <a:rPr lang="en-US" dirty="0"/>
              <a:t>small flows</a:t>
            </a:r>
          </a:p>
          <a:p>
            <a:pPr lvl="1"/>
            <a:r>
              <a:rPr lang="en-US" dirty="0"/>
              <a:t>Buffering/state makes it </a:t>
            </a:r>
            <a:br>
              <a:rPr lang="en-US" dirty="0"/>
            </a:br>
            <a:r>
              <a:rPr lang="en-US" dirty="0"/>
              <a:t>potentially costly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25</a:t>
            </a:fld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168370" y="1965919"/>
            <a:ext cx="1186166" cy="4017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5104571" y="1894418"/>
            <a:ext cx="2574597" cy="3058581"/>
            <a:chOff x="5318381" y="1600606"/>
            <a:chExt cx="3432796" cy="5257394"/>
          </a:xfrm>
        </p:grpSpPr>
        <p:cxnSp>
          <p:nvCxnSpPr>
            <p:cNvPr id="34" name="Straight Arrow Connector 33"/>
            <p:cNvCxnSpPr/>
            <p:nvPr/>
          </p:nvCxnSpPr>
          <p:spPr>
            <a:xfrm>
              <a:off x="5318381" y="166918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751177" y="160060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7049209" y="1669186"/>
              <a:ext cx="0" cy="51888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Arrow Connector 36"/>
          <p:cNvCxnSpPr/>
          <p:nvPr/>
        </p:nvCxnSpPr>
        <p:spPr>
          <a:xfrm>
            <a:off x="6436915" y="2398203"/>
            <a:ext cx="1183085" cy="14633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116285" y="2420398"/>
            <a:ext cx="1159706" cy="2874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6422571" y="2639786"/>
            <a:ext cx="1156608" cy="8164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173813" y="2760577"/>
            <a:ext cx="1186166" cy="4017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412423" y="2809139"/>
            <a:ext cx="1193970" cy="17082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440918" y="3527572"/>
            <a:ext cx="1156608" cy="81643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5129300" y="3616126"/>
            <a:ext cx="1211036" cy="2993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952999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C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557406" y="1472292"/>
            <a:ext cx="2585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256564" y="1472292"/>
            <a:ext cx="356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/>
                </a:solidFill>
              </a:rPr>
              <a:t>M</a:t>
            </a:r>
          </a:p>
        </p:txBody>
      </p:sp>
      <p:sp>
        <p:nvSpPr>
          <p:cNvPr id="61" name="TextBox 60"/>
          <p:cNvSpPr txBox="1"/>
          <p:nvPr/>
        </p:nvSpPr>
        <p:spPr>
          <a:xfrm rot="737497">
            <a:off x="5237261" y="1788066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737497">
            <a:off x="6508168" y="2133689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 rot="20848332">
            <a:off x="5206899" y="2248178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Ack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20848332">
            <a:off x="6532235" y="2376085"/>
            <a:ext cx="76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Ack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 rot="737497">
            <a:off x="5364161" y="2619294"/>
            <a:ext cx="8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SynAck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737497">
            <a:off x="6811961" y="2611130"/>
            <a:ext cx="85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SynAck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6458687" y="3277225"/>
            <a:ext cx="1193970" cy="170825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550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ISPs are often charged according to 95% model</a:t>
            </a:r>
          </a:p>
          <a:p>
            <a:pPr lvl="1"/>
            <a:r>
              <a:rPr lang="en-US" dirty="0"/>
              <a:t>Internet usage is very “peaky”, e.g., at 8pm, or when Mandalorian season 3 is released</a:t>
            </a:r>
          </a:p>
          <a:p>
            <a:endParaRPr lang="en-US" dirty="0"/>
          </a:p>
          <a:p>
            <a:r>
              <a:rPr lang="en-US" dirty="0"/>
              <a:t>To control costs, some ISPs</a:t>
            </a:r>
            <a:br>
              <a:rPr lang="en-US" dirty="0"/>
            </a:br>
            <a:r>
              <a:rPr lang="en-US" b="1" dirty="0"/>
              <a:t>shape</a:t>
            </a:r>
            <a:r>
              <a:rPr lang="en-US" dirty="0"/>
              <a:t> client traffic</a:t>
            </a:r>
          </a:p>
          <a:p>
            <a:pPr lvl="1"/>
            <a:r>
              <a:rPr lang="en-US" dirty="0"/>
              <a:t>Time-of day</a:t>
            </a:r>
          </a:p>
          <a:p>
            <a:pPr lvl="1"/>
            <a:r>
              <a:rPr lang="en-US" b="1" dirty="0"/>
              <a:t>Traffic type</a:t>
            </a:r>
          </a:p>
          <a:p>
            <a:r>
              <a:rPr lang="en-US" dirty="0"/>
              <a:t>Common implementations</a:t>
            </a:r>
          </a:p>
          <a:p>
            <a:pPr lvl="1"/>
            <a:r>
              <a:rPr lang="en-US" dirty="0"/>
              <a:t>Token Bucket (see next deck)</a:t>
            </a:r>
          </a:p>
          <a:p>
            <a:pPr lvl="1"/>
            <a:r>
              <a:rPr lang="en-US" dirty="0"/>
              <a:t>RSTs</a:t>
            </a:r>
          </a:p>
          <a:p>
            <a:pPr marL="27432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048250" y="2435677"/>
            <a:ext cx="2694827" cy="2186462"/>
            <a:chOff x="4368099" y="1916935"/>
            <a:chExt cx="4250575" cy="4191490"/>
          </a:xfrm>
        </p:grpSpPr>
        <p:sp>
          <p:nvSpPr>
            <p:cNvPr id="5" name="Line 5"/>
            <p:cNvSpPr>
              <a:spLocks noChangeShapeType="1"/>
            </p:cNvSpPr>
            <p:nvPr/>
          </p:nvSpPr>
          <p:spPr bwMode="auto">
            <a:xfrm flipV="1">
              <a:off x="4368099" y="6108425"/>
              <a:ext cx="425057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66" tIns="33338" rIns="67866" bIns="33338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H="1" flipV="1">
              <a:off x="4368102" y="1916935"/>
              <a:ext cx="0" cy="41914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66" tIns="33338" rIns="67866" bIns="33338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cxnSp>
        <p:nvCxnSpPr>
          <p:cNvPr id="9" name="Curved Connector 8"/>
          <p:cNvCxnSpPr>
            <a:stCxn id="6" idx="0"/>
          </p:cNvCxnSpPr>
          <p:nvPr/>
        </p:nvCxnSpPr>
        <p:spPr>
          <a:xfrm rot="5400000" flipH="1" flipV="1">
            <a:off x="5166057" y="2385910"/>
            <a:ext cx="2118425" cy="2354034"/>
          </a:xfrm>
          <a:prstGeom prst="curvedConnector4">
            <a:avLst>
              <a:gd name="adj1" fmla="val 809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377639" y="4622141"/>
            <a:ext cx="2060148" cy="344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67866" tIns="33338" rIns="67866" bIns="33338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Throughput samples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048250" y="2721428"/>
            <a:ext cx="1687286" cy="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708322" y="2726871"/>
            <a:ext cx="5442" cy="184513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423903" y="2409620"/>
            <a:ext cx="536206" cy="34432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none" lIns="67866" tIns="33338" rIns="67866" bIns="33338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95%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402286" y="2555421"/>
            <a:ext cx="24493" cy="2057401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735536" y="3646715"/>
            <a:ext cx="6667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ular Callout 25"/>
          <p:cNvSpPr/>
          <p:nvPr/>
        </p:nvSpPr>
        <p:spPr>
          <a:xfrm>
            <a:off x="6885215" y="2789465"/>
            <a:ext cx="1012371" cy="459486"/>
          </a:xfrm>
          <a:prstGeom prst="wedgeRectCallout">
            <a:avLst>
              <a:gd name="adj1" fmla="val -35618"/>
              <a:gd name="adj2" fmla="val 1158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Savings</a:t>
            </a:r>
            <a:br>
              <a:rPr lang="en-US" sz="1350" dirty="0"/>
            </a:br>
            <a:r>
              <a:rPr lang="en-US" sz="1350" dirty="0"/>
              <a:t>over peak</a:t>
            </a:r>
          </a:p>
        </p:txBody>
      </p:sp>
    </p:spTree>
    <p:extLst>
      <p:ext uri="{BB962C8B-B14F-4D97-AF65-F5344CB8AC3E}">
        <p14:creationId xmlns:p14="http://schemas.microsoft.com/office/powerpoint/2010/main" val="131226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Shaping in Mobile Networks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 out </a:t>
            </a:r>
            <a:r>
              <a:rPr lang="en-US" dirty="0">
                <a:hlinkClick r:id="rId2"/>
              </a:rPr>
              <a:t>https://wehe.meddle.mobi</a:t>
            </a:r>
            <a:endParaRPr lang="en-US" dirty="0"/>
          </a:p>
          <a:p>
            <a:pPr lvl="1"/>
            <a:r>
              <a:rPr lang="en-US" dirty="0"/>
              <a:t>iOS and Android apps (&gt;200k installs)</a:t>
            </a:r>
          </a:p>
          <a:p>
            <a:pPr lvl="1"/>
            <a:r>
              <a:rPr lang="en-US" dirty="0"/>
              <a:t>Replays real app traffic</a:t>
            </a:r>
          </a:p>
          <a:p>
            <a:pPr lvl="1"/>
            <a:r>
              <a:rPr lang="en-US" dirty="0"/>
              <a:t>Uses “bit inversion” as control traffic</a:t>
            </a:r>
          </a:p>
          <a:p>
            <a:pPr lvl="1"/>
            <a:endParaRPr lang="en-US" dirty="0"/>
          </a:p>
          <a:p>
            <a:pPr marL="0">
              <a:buNone/>
            </a:pPr>
            <a:r>
              <a:rPr lang="en-US" dirty="0"/>
              <a:t>Key findings</a:t>
            </a:r>
          </a:p>
          <a:p>
            <a:pPr lvl="1"/>
            <a:r>
              <a:rPr lang="en-US" dirty="0"/>
              <a:t>Nearly all cellular ISPs in the US throttle traffic</a:t>
            </a:r>
          </a:p>
          <a:p>
            <a:pPr lvl="1"/>
            <a:r>
              <a:rPr lang="en-US" dirty="0"/>
              <a:t>We also can reveal how they detect apps</a:t>
            </a:r>
          </a:p>
          <a:p>
            <a:pPr lvl="1"/>
            <a:r>
              <a:rPr lang="en-US" dirty="0"/>
              <a:t>Can lead to misclassification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281D1-3913-F742-BCF2-A3F6B468B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142" y="641354"/>
            <a:ext cx="1863139" cy="40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63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 </a:t>
            </a:r>
            <a:r>
              <a:rPr lang="en-US" dirty="0" err="1"/>
              <a:t>middleboxes</a:t>
            </a:r>
            <a:r>
              <a:rPr lang="en-US" dirty="0"/>
              <a:t> select traffic?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packet inspection (DPI)</a:t>
            </a:r>
          </a:p>
          <a:p>
            <a:pPr lvl="1"/>
            <a:r>
              <a:rPr lang="en-US" dirty="0"/>
              <a:t>Looks at the contents of traffic (application-layer) for </a:t>
            </a:r>
            <a:r>
              <a:rPr lang="en-US" i="1" dirty="0"/>
              <a:t>keywords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How should “Galaxy Wars Multiplayer” be classified?</a:t>
            </a:r>
          </a:p>
          <a:p>
            <a:pPr lvl="2"/>
            <a:r>
              <a:rPr lang="en-US" dirty="0"/>
              <a:t>Confused with BBC’s </a:t>
            </a:r>
            <a:r>
              <a:rPr lang="en-US" dirty="0" err="1"/>
              <a:t>iPlayer</a:t>
            </a:r>
            <a:r>
              <a:rPr lang="en-US" dirty="0"/>
              <a:t> (video)</a:t>
            </a:r>
          </a:p>
          <a:p>
            <a:pPr lvl="1"/>
            <a:r>
              <a:rPr lang="en-US" dirty="0"/>
              <a:t>Where won’t this work?</a:t>
            </a:r>
          </a:p>
          <a:p>
            <a:pPr lvl="2"/>
            <a:r>
              <a:rPr lang="en-US" dirty="0"/>
              <a:t>Encrypted connections (sort of)</a:t>
            </a:r>
          </a:p>
          <a:p>
            <a:pPr lvl="1"/>
            <a:r>
              <a:rPr lang="en-US" dirty="0"/>
              <a:t>Why is this potentially a problem for net neutrality?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128" y="1962421"/>
            <a:ext cx="3220875" cy="68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might you break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observation: </a:t>
            </a:r>
            <a:r>
              <a:rPr lang="en-US" dirty="0" err="1"/>
              <a:t>Middleboxes</a:t>
            </a:r>
            <a:r>
              <a:rPr lang="en-US" dirty="0"/>
              <a:t> infer e2e state they can’t see</a:t>
            </a:r>
          </a:p>
          <a:p>
            <a:pPr lvl="1"/>
            <a:r>
              <a:rPr lang="en-US" dirty="0"/>
              <a:t>Systematically violate those assumptions</a:t>
            </a:r>
          </a:p>
          <a:p>
            <a:pPr lvl="1"/>
            <a:r>
              <a:rPr lang="en-US" dirty="0"/>
              <a:t>Use transport/network layer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3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Interactive: Shaping in Mobile Networks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Download the “</a:t>
            </a:r>
            <a:r>
              <a:rPr lang="en-US" dirty="0" err="1"/>
              <a:t>Wehe</a:t>
            </a:r>
            <a:r>
              <a:rPr lang="en-US" dirty="0"/>
              <a:t>” app</a:t>
            </a:r>
          </a:p>
          <a:p>
            <a:pPr lvl="1"/>
            <a:r>
              <a:rPr lang="en-US" dirty="0"/>
              <a:t>iOS and Android apps (&gt;200k installs)</a:t>
            </a:r>
          </a:p>
          <a:p>
            <a:pPr lvl="1"/>
            <a:r>
              <a:rPr lang="en-US" dirty="0"/>
              <a:t>Replays real app traffic</a:t>
            </a:r>
          </a:p>
          <a:p>
            <a:pPr lvl="1"/>
            <a:r>
              <a:rPr lang="en-US" dirty="0"/>
              <a:t>Uses “bit inversion” as control traffic</a:t>
            </a:r>
          </a:p>
          <a:p>
            <a:pPr lvl="1"/>
            <a:endParaRPr lang="en-US" dirty="0"/>
          </a:p>
          <a:p>
            <a:pPr marL="0">
              <a:buNone/>
            </a:pPr>
            <a:r>
              <a:rPr lang="en-US" dirty="0"/>
              <a:t>Run some tests</a:t>
            </a:r>
          </a:p>
          <a:p>
            <a:pPr lvl="1"/>
            <a:r>
              <a:rPr lang="en-US" dirty="0"/>
              <a:t>Turn off </a:t>
            </a:r>
            <a:r>
              <a:rPr lang="en-US" dirty="0" err="1"/>
              <a:t>Wifi</a:t>
            </a:r>
            <a:endParaRPr lang="en-US" dirty="0"/>
          </a:p>
          <a:p>
            <a:pPr lvl="1"/>
            <a:r>
              <a:rPr lang="en-US" dirty="0"/>
              <a:t>Use default or select more/fewer apps to test</a:t>
            </a:r>
          </a:p>
          <a:p>
            <a:pPr lvl="1"/>
            <a:r>
              <a:rPr lang="en-US" dirty="0"/>
              <a:t>Tap “Run tests” and leave the app in the foreground</a:t>
            </a:r>
          </a:p>
          <a:p>
            <a:pPr lvl="2"/>
            <a:r>
              <a:rPr lang="en-US" dirty="0"/>
              <a:t>When done, try again with </a:t>
            </a:r>
            <a:r>
              <a:rPr lang="en-US" dirty="0" err="1"/>
              <a:t>WiFi</a:t>
            </a:r>
            <a:r>
              <a:rPr lang="en-US" dirty="0"/>
              <a:t> enabled</a:t>
            </a:r>
          </a:p>
          <a:p>
            <a:pPr lvl="1"/>
            <a:r>
              <a:rPr lang="en-US" dirty="0"/>
              <a:t>We’ll come back to this later in the lecture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281D1-3913-F742-BCF2-A3F6B468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142" y="641354"/>
            <a:ext cx="1863139" cy="40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2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Normal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452" y="1593703"/>
            <a:ext cx="3518927" cy="24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Invalid IP header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40" y="1266545"/>
            <a:ext cx="48958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1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TTL-limited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402976"/>
            <a:ext cx="489585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39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evasion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29" y="1675565"/>
            <a:ext cx="6563111" cy="17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42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Overall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evade/confuse </a:t>
            </a:r>
            <a:r>
              <a:rPr lang="en-US" dirty="0" err="1"/>
              <a:t>middleboxes</a:t>
            </a:r>
            <a:endParaRPr lang="en-US" dirty="0"/>
          </a:p>
          <a:p>
            <a:pPr lvl="1"/>
            <a:r>
              <a:rPr lang="en-US" dirty="0"/>
              <a:t>T-Mobile: We can make all traffic free</a:t>
            </a:r>
          </a:p>
          <a:p>
            <a:pPr lvl="1"/>
            <a:r>
              <a:rPr lang="en-US" dirty="0"/>
              <a:t>Great Firewall of China, Iran: Evade censorship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https://wehe.meddle.mobi/liberate.html</a:t>
            </a:r>
            <a:r>
              <a:rPr lang="en-US" dirty="0"/>
              <a:t> for more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9EA5-CE9A-4950-A80C-5ADF06B45B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34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Middleboxes</a:t>
            </a:r>
            <a:r>
              <a:rPr lang="en-US" dirty="0"/>
              <a:t> are pervasive in today’s networks</a:t>
            </a:r>
          </a:p>
          <a:p>
            <a:pPr lvl="1"/>
            <a:r>
              <a:rPr lang="en-US" dirty="0"/>
              <a:t>Security</a:t>
            </a:r>
          </a:p>
          <a:p>
            <a:pPr lvl="1"/>
            <a:r>
              <a:rPr lang="en-US" dirty="0"/>
              <a:t>Performance</a:t>
            </a:r>
          </a:p>
          <a:p>
            <a:pPr lvl="1"/>
            <a:r>
              <a:rPr lang="en-US" dirty="0"/>
              <a:t>Network engineering</a:t>
            </a:r>
          </a:p>
          <a:p>
            <a:r>
              <a:rPr lang="en-US" dirty="0"/>
              <a:t>Pros</a:t>
            </a:r>
          </a:p>
          <a:p>
            <a:pPr lvl="1"/>
            <a:r>
              <a:rPr lang="en-US" dirty="0"/>
              <a:t>Allow the network to provide functionality not provided by IP </a:t>
            </a:r>
          </a:p>
          <a:p>
            <a:pPr lvl="1"/>
            <a:r>
              <a:rPr lang="en-US" dirty="0"/>
              <a:t>Can protect the network from client misconfigurations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Break the end-to-end model, by operating at layer 3</a:t>
            </a:r>
          </a:p>
          <a:p>
            <a:pPr lvl="1"/>
            <a:r>
              <a:rPr lang="en-US" dirty="0"/>
              <a:t>Can threaten net neutrality</a:t>
            </a:r>
          </a:p>
          <a:p>
            <a:pPr lvl="1"/>
            <a:r>
              <a:rPr lang="en-US" dirty="0"/>
              <a:t>One more point of failure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428625" indent="-428625">
              <a:buFont typeface="Wingdings" pitchFamily="2" charset="2"/>
              <a:buChar char="q"/>
            </a:pPr>
            <a:r>
              <a:rPr lang="en-US" sz="3300" dirty="0"/>
              <a:t>NAT</a:t>
            </a:r>
          </a:p>
          <a:p>
            <a:pPr marL="428625" indent="-428625">
              <a:buFont typeface="Wingdings" pitchFamily="2" charset="2"/>
              <a:buChar char="q"/>
            </a:pPr>
            <a:r>
              <a:rPr lang="en-US" sz="3300" dirty="0"/>
              <a:t>Other </a:t>
            </a:r>
            <a:r>
              <a:rPr lang="en-US" sz="3300" dirty="0" err="1"/>
              <a:t>middleboxes</a:t>
            </a:r>
            <a:endParaRPr lang="en-US" sz="3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283B9EA5-CE9A-4950-A80C-5ADF06B45B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4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IPv4 Shortage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Problem: consumer ISPs typically only give one IP address per-household</a:t>
            </a:r>
          </a:p>
          <a:p>
            <a:pPr lvl="1"/>
            <a:r>
              <a:rPr lang="en-US" dirty="0"/>
              <a:t>Additional IPs cost extra</a:t>
            </a:r>
          </a:p>
          <a:p>
            <a:pPr lvl="1"/>
            <a:r>
              <a:rPr lang="en-US" dirty="0"/>
              <a:t>More IPs may not be available</a:t>
            </a:r>
          </a:p>
          <a:p>
            <a:r>
              <a:rPr lang="en-US" dirty="0"/>
              <a:t>Today’s households have more networked devices than ever</a:t>
            </a:r>
          </a:p>
          <a:p>
            <a:pPr lvl="1"/>
            <a:r>
              <a:rPr lang="en-US" dirty="0"/>
              <a:t>Laptops and desktops</a:t>
            </a:r>
          </a:p>
          <a:p>
            <a:pPr lvl="1"/>
            <a:r>
              <a:rPr lang="en-US" dirty="0"/>
              <a:t>TV, </a:t>
            </a:r>
            <a:r>
              <a:rPr lang="en-US" dirty="0" err="1"/>
              <a:t>bluray</a:t>
            </a:r>
            <a:r>
              <a:rPr lang="en-US" dirty="0"/>
              <a:t> players, game consoles</a:t>
            </a:r>
          </a:p>
          <a:p>
            <a:pPr lvl="1"/>
            <a:r>
              <a:rPr lang="en-US" dirty="0"/>
              <a:t>Tablets, smartphones, </a:t>
            </a:r>
            <a:r>
              <a:rPr lang="en-US" dirty="0" err="1"/>
              <a:t>eReaders</a:t>
            </a:r>
            <a:endParaRPr lang="en-US" dirty="0"/>
          </a:p>
          <a:p>
            <a:pPr lvl="1"/>
            <a:r>
              <a:rPr lang="en-US" dirty="0"/>
              <a:t>Fridge, toaster, oven, </a:t>
            </a:r>
            <a:r>
              <a:rPr lang="is-IS" dirty="0"/>
              <a:t>…</a:t>
            </a:r>
            <a:endParaRPr lang="en-US" dirty="0"/>
          </a:p>
          <a:p>
            <a:r>
              <a:rPr lang="en-US" dirty="0"/>
              <a:t>How to get all these devices online?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9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Private IP Networks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Idea: create a range of private IPs that are separate from the rest of the network</a:t>
            </a:r>
          </a:p>
          <a:p>
            <a:pPr lvl="1"/>
            <a:r>
              <a:rPr lang="en-US" dirty="0"/>
              <a:t>Use the private IPs for internal routing</a:t>
            </a:r>
          </a:p>
          <a:p>
            <a:pPr lvl="1"/>
            <a:r>
              <a:rPr lang="en-US" dirty="0"/>
              <a:t>Use a special router to bridge the LAN and the WAN</a:t>
            </a:r>
          </a:p>
          <a:p>
            <a:r>
              <a:rPr lang="en-US" dirty="0"/>
              <a:t>Properties of private IPs</a:t>
            </a:r>
          </a:p>
          <a:p>
            <a:pPr lvl="1"/>
            <a:r>
              <a:rPr lang="en-US" dirty="0"/>
              <a:t>Not globally unique</a:t>
            </a:r>
          </a:p>
          <a:p>
            <a:pPr lvl="1"/>
            <a:r>
              <a:rPr lang="en-US" dirty="0"/>
              <a:t>Usually taken from non-routable IP ranges (why?)</a:t>
            </a:r>
          </a:p>
          <a:p>
            <a:r>
              <a:rPr lang="en-US" dirty="0"/>
              <a:t>Typical private IP ranges</a:t>
            </a:r>
          </a:p>
          <a:p>
            <a:pPr lvl="1"/>
            <a:r>
              <a:rPr lang="en-US" dirty="0"/>
              <a:t>10.0.0.0 – 10.255.255.255</a:t>
            </a:r>
          </a:p>
          <a:p>
            <a:pPr lvl="1"/>
            <a:r>
              <a:rPr lang="en-US" dirty="0"/>
              <a:t>172.16.0.0 – 172.31.255.255</a:t>
            </a:r>
          </a:p>
          <a:p>
            <a:pPr lvl="1"/>
            <a:r>
              <a:rPr lang="en-US" dirty="0"/>
              <a:t>192.168.0.0 – 192.168.255.255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6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Elbow Connector 20"/>
          <p:cNvCxnSpPr/>
          <p:nvPr/>
        </p:nvCxnSpPr>
        <p:spPr>
          <a:xfrm rot="10800000" flipV="1">
            <a:off x="3700085" y="3518677"/>
            <a:ext cx="1224622" cy="1200150"/>
          </a:xfrm>
          <a:prstGeom prst="bentConnector3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7" idx="1"/>
          </p:cNvCxnSpPr>
          <p:nvPr/>
        </p:nvCxnSpPr>
        <p:spPr>
          <a:xfrm rot="16200000" flipH="1">
            <a:off x="1485080" y="3346397"/>
            <a:ext cx="2022298" cy="722543"/>
          </a:xfrm>
          <a:prstGeom prst="bentConnector3">
            <a:avLst>
              <a:gd name="adj1" fmla="val 100060"/>
            </a:avLst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Private Networks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loud 6"/>
          <p:cNvSpPr/>
          <p:nvPr/>
        </p:nvSpPr>
        <p:spPr>
          <a:xfrm>
            <a:off x="1270304" y="1454450"/>
            <a:ext cx="1729305" cy="12433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Private</a:t>
            </a:r>
          </a:p>
          <a:p>
            <a:pPr algn="ctr"/>
            <a:r>
              <a:rPr lang="en-US" dirty="0"/>
              <a:t>Network</a:t>
            </a:r>
          </a:p>
        </p:txBody>
      </p:sp>
      <p:pic>
        <p:nvPicPr>
          <p:cNvPr id="8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36" y="1948453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36" y="1254914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915" y="4091526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70381" y="136858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192.168.0.1</a:t>
            </a:r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1369549" y="4718828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192.168.0.0</a:t>
            </a:r>
            <a:endParaRPr lang="en-US" sz="1350" dirty="0"/>
          </a:p>
        </p:txBody>
      </p:sp>
      <p:sp>
        <p:nvSpPr>
          <p:cNvPr id="24" name="TextBox 23"/>
          <p:cNvSpPr txBox="1"/>
          <p:nvPr/>
        </p:nvSpPr>
        <p:spPr>
          <a:xfrm>
            <a:off x="3918028" y="4718818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66.31.210.69</a:t>
            </a:r>
          </a:p>
        </p:txBody>
      </p:sp>
      <p:grpSp>
        <p:nvGrpSpPr>
          <p:cNvPr id="25" name="Group 24"/>
          <p:cNvGrpSpPr/>
          <p:nvPr/>
        </p:nvGrpSpPr>
        <p:grpSpPr>
          <a:xfrm flipH="1">
            <a:off x="2448337" y="3471744"/>
            <a:ext cx="874029" cy="471848"/>
            <a:chOff x="1219200" y="4756974"/>
            <a:chExt cx="5181605" cy="1384995"/>
          </a:xfrm>
        </p:grpSpPr>
        <p:sp>
          <p:nvSpPr>
            <p:cNvPr id="26" name="Rectangular Callout 25"/>
            <p:cNvSpPr/>
            <p:nvPr/>
          </p:nvSpPr>
          <p:spPr>
            <a:xfrm>
              <a:off x="1219200" y="4756974"/>
              <a:ext cx="5181601" cy="1384995"/>
            </a:xfrm>
            <a:prstGeom prst="wedgeRectCallout">
              <a:avLst>
                <a:gd name="adj1" fmla="val -15140"/>
                <a:gd name="adj2" fmla="val 168588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sysClr val="window" lastClr="FFFFFF"/>
                </a:solidFill>
                <a:latin typeface="Tw Cen M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19206" y="4876800"/>
              <a:ext cx="5181599" cy="121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100" kern="0">
                  <a:solidFill>
                    <a:sysClr val="window" lastClr="FFFFFF"/>
                  </a:solidFill>
                </a:rPr>
                <a:t>NAT</a:t>
              </a:r>
              <a:endParaRPr lang="en-US" sz="2100" kern="0" dirty="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970381" y="206212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192.168.0.2</a:t>
            </a:r>
            <a:endParaRPr lang="en-US" sz="1350" dirty="0"/>
          </a:p>
        </p:txBody>
      </p:sp>
      <p:sp>
        <p:nvSpPr>
          <p:cNvPr id="41" name="Cloud 40"/>
          <p:cNvSpPr/>
          <p:nvPr/>
        </p:nvSpPr>
        <p:spPr>
          <a:xfrm>
            <a:off x="6187262" y="1454450"/>
            <a:ext cx="1729305" cy="124339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Private</a:t>
            </a:r>
          </a:p>
          <a:p>
            <a:pPr algn="ctr"/>
            <a:r>
              <a:rPr lang="en-US" dirty="0"/>
              <a:t>Network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6765" y="206212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192.168.0.2</a:t>
            </a:r>
            <a:endParaRPr lang="en-US" sz="1350" dirty="0"/>
          </a:p>
        </p:txBody>
      </p:sp>
      <p:pic>
        <p:nvPicPr>
          <p:cNvPr id="31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85" y="1254914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766765" y="1368583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192.168.0.1</a:t>
            </a:r>
            <a:endParaRPr lang="en-US" sz="1350" dirty="0"/>
          </a:p>
        </p:txBody>
      </p:sp>
      <p:pic>
        <p:nvPicPr>
          <p:cNvPr id="33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85" y="1948451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5" name="Elbow Connector 44"/>
          <p:cNvCxnSpPr>
            <a:stCxn id="41" idx="1"/>
          </p:cNvCxnSpPr>
          <p:nvPr/>
        </p:nvCxnSpPr>
        <p:spPr>
          <a:xfrm rot="5400000">
            <a:off x="5968303" y="3218824"/>
            <a:ext cx="1605917" cy="561308"/>
          </a:xfrm>
          <a:prstGeom prst="bentConnector3">
            <a:avLst>
              <a:gd name="adj1" fmla="val 99822"/>
            </a:avLst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6200000" flipH="1">
            <a:off x="5011387" y="3435581"/>
            <a:ext cx="1011149" cy="722543"/>
          </a:xfrm>
          <a:prstGeom prst="bentConnector3">
            <a:avLst>
              <a:gd name="adj1" fmla="val 100061"/>
            </a:avLst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80" y="3675136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10"/>
          <p:cNvSpPr/>
          <p:nvPr/>
        </p:nvSpPr>
        <p:spPr>
          <a:xfrm>
            <a:off x="3726321" y="2864764"/>
            <a:ext cx="1729063" cy="12432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Internet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551905" y="4330701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933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4" grpId="0"/>
      <p:bldP spid="32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Network Address Translation (NAT)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 allows hosts on a private network to communicate with the Internet</a:t>
            </a:r>
          </a:p>
          <a:p>
            <a:pPr lvl="1"/>
            <a:r>
              <a:rPr lang="en-US" dirty="0"/>
              <a:t>Warning: connectivity is not seamless</a:t>
            </a:r>
          </a:p>
          <a:p>
            <a:r>
              <a:rPr lang="en-US" dirty="0"/>
              <a:t>Special router at the boundary of a private network</a:t>
            </a:r>
          </a:p>
          <a:p>
            <a:pPr lvl="1"/>
            <a:r>
              <a:rPr lang="en-US" dirty="0"/>
              <a:t>Replaces internal IPs with external IP</a:t>
            </a:r>
          </a:p>
          <a:p>
            <a:pPr lvl="2"/>
            <a:r>
              <a:rPr lang="en-US" dirty="0"/>
              <a:t>This is “Network Address Translation”</a:t>
            </a:r>
          </a:p>
          <a:p>
            <a:pPr lvl="1"/>
            <a:r>
              <a:rPr lang="en-US" dirty="0"/>
              <a:t>May also replace TCP/UDP port numbers</a:t>
            </a:r>
          </a:p>
          <a:p>
            <a:r>
              <a:rPr lang="en-US" dirty="0"/>
              <a:t>Maintains a table of active flows</a:t>
            </a:r>
          </a:p>
          <a:p>
            <a:pPr lvl="1"/>
            <a:r>
              <a:rPr lang="en-US" dirty="0"/>
              <a:t>Outgoing packets initialize a table entry</a:t>
            </a:r>
          </a:p>
          <a:p>
            <a:pPr lvl="1"/>
            <a:r>
              <a:rPr lang="en-US" dirty="0"/>
              <a:t>Incoming packets are rewritten based on the table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4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22656" y="1208315"/>
            <a:ext cx="3300358" cy="3812721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NAT Operation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55000" lnSpcReduction="20000"/>
          </a:bodyPr>
          <a:lstStyle/>
          <a:p>
            <a:fld id="{283B9EA5-CE9A-4950-A80C-5ADF06B45B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4" y="3339385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Classes\CS 4700\assets\wrt54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437" y="3096540"/>
            <a:ext cx="1240891" cy="87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48951" y="1216477"/>
            <a:ext cx="1740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/>
              <a:t>Private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7317" y="1219826"/>
            <a:ext cx="95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Internet</a:t>
            </a:r>
          </a:p>
        </p:txBody>
      </p:sp>
      <p:pic>
        <p:nvPicPr>
          <p:cNvPr id="10" name="Picture 2" descr="C:\Users\t0ph3r\Documents\CS 4700\assets\black_serv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815" y="3339385"/>
            <a:ext cx="573590" cy="5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Callout 10"/>
          <p:cNvSpPr/>
          <p:nvPr/>
        </p:nvSpPr>
        <p:spPr>
          <a:xfrm>
            <a:off x="1471997" y="1638148"/>
            <a:ext cx="2297482" cy="644979"/>
          </a:xfrm>
          <a:prstGeom prst="rightArrowCallout">
            <a:avLst>
              <a:gd name="adj1" fmla="val 25000"/>
              <a:gd name="adj2" fmla="val 25000"/>
              <a:gd name="adj3" fmla="val 27326"/>
              <a:gd name="adj4" fmla="val 85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/>
              <a:t>Source: 192.168.0.1</a:t>
            </a:r>
          </a:p>
          <a:p>
            <a:r>
              <a:rPr lang="en-US" sz="1500" dirty="0" err="1"/>
              <a:t>Dest</a:t>
            </a:r>
            <a:r>
              <a:rPr lang="en-US" sz="1500" dirty="0"/>
              <a:t>: 74.125.228.67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5160596" y="1651610"/>
            <a:ext cx="2297482" cy="644979"/>
          </a:xfrm>
          <a:prstGeom prst="rightArrowCallout">
            <a:avLst>
              <a:gd name="adj1" fmla="val 25000"/>
              <a:gd name="adj2" fmla="val 25000"/>
              <a:gd name="adj3" fmla="val 27326"/>
              <a:gd name="adj4" fmla="val 85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dirty="0"/>
              <a:t>Source: 66.31.210.69</a:t>
            </a:r>
          </a:p>
          <a:p>
            <a:r>
              <a:rPr lang="en-US" sz="1500" dirty="0" err="1"/>
              <a:t>Dest</a:t>
            </a:r>
            <a:r>
              <a:rPr lang="en-US" sz="1500" dirty="0"/>
              <a:t>: 74.125.228.67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1401" y="3912975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66.31.210.69</a:t>
            </a:r>
          </a:p>
        </p:txBody>
      </p:sp>
      <p:sp>
        <p:nvSpPr>
          <p:cNvPr id="15" name="Left Arrow Callout 14"/>
          <p:cNvSpPr/>
          <p:nvPr/>
        </p:nvSpPr>
        <p:spPr>
          <a:xfrm>
            <a:off x="4925301" y="4311302"/>
            <a:ext cx="2498308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66.31.210.69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31013" y="3913457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74.125.228.67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5077" y="3912975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192.168.0.1</a:t>
            </a:r>
          </a:p>
        </p:txBody>
      </p:sp>
      <p:sp>
        <p:nvSpPr>
          <p:cNvPr id="18" name="Left Arrow Callout 17"/>
          <p:cNvSpPr/>
          <p:nvPr/>
        </p:nvSpPr>
        <p:spPr>
          <a:xfrm>
            <a:off x="1623681" y="4311302"/>
            <a:ext cx="2498308" cy="63150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500" dirty="0"/>
              <a:t>Source: 74.125.228.67</a:t>
            </a:r>
          </a:p>
          <a:p>
            <a:pPr algn="r"/>
            <a:r>
              <a:rPr lang="en-US" sz="1500" dirty="0" err="1"/>
              <a:t>Dest</a:t>
            </a:r>
            <a:r>
              <a:rPr lang="en-US" sz="1500" dirty="0"/>
              <a:t>: 192.168.0.1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194497"/>
              </p:ext>
            </p:extLst>
          </p:nvPr>
        </p:nvGraphicFramePr>
        <p:xfrm>
          <a:off x="2139042" y="2509154"/>
          <a:ext cx="4792438" cy="5562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96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6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Private Address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Public Address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000" dirty="0"/>
                        <a:t>192.168.0.1:2345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74.125.228.67:80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1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Retrospect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118064</TotalTime>
  <Words>1429</Words>
  <Application>Microsoft Macintosh PowerPoint</Application>
  <PresentationFormat>On-screen Show (16:9)</PresentationFormat>
  <Paragraphs>381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.AppleSystemUIFont</vt:lpstr>
      <vt:lpstr>Arial</vt:lpstr>
      <vt:lpstr>Calibri</vt:lpstr>
      <vt:lpstr>Calibri Light</vt:lpstr>
      <vt:lpstr>Tw Cen MT</vt:lpstr>
      <vt:lpstr>Wingdings</vt:lpstr>
      <vt:lpstr>Wingdings 2</vt:lpstr>
      <vt:lpstr>Retrospect</vt:lpstr>
      <vt:lpstr>CS 4700 / CS 5700 Network Fundamentals</vt:lpstr>
      <vt:lpstr>Middleboxes</vt:lpstr>
      <vt:lpstr>Interactive: Shaping in Mobile Networks</vt:lpstr>
      <vt:lpstr>Outline</vt:lpstr>
      <vt:lpstr>The IPv4 Shortage</vt:lpstr>
      <vt:lpstr>Private IP Networks</vt:lpstr>
      <vt:lpstr>Private Networks</vt:lpstr>
      <vt:lpstr>Network Address Translation (NAT)</vt:lpstr>
      <vt:lpstr>Basic NAT Operation</vt:lpstr>
      <vt:lpstr>Advantages of NATs</vt:lpstr>
      <vt:lpstr>Natural Firewall</vt:lpstr>
      <vt:lpstr>Concerns About NAT</vt:lpstr>
      <vt:lpstr>Port Forwarding</vt:lpstr>
      <vt:lpstr>Hole Punching</vt:lpstr>
      <vt:lpstr>STUN</vt:lpstr>
      <vt:lpstr>Problems With STUN</vt:lpstr>
      <vt:lpstr>TURN</vt:lpstr>
      <vt:lpstr>Outline</vt:lpstr>
      <vt:lpstr>Firewall</vt:lpstr>
      <vt:lpstr>Web caching</vt:lpstr>
      <vt:lpstr>Web caching</vt:lpstr>
      <vt:lpstr>Web caching</vt:lpstr>
      <vt:lpstr>Proxying</vt:lpstr>
      <vt:lpstr>Proxying</vt:lpstr>
      <vt:lpstr>Proxying</vt:lpstr>
      <vt:lpstr>Shaping</vt:lpstr>
      <vt:lpstr>Shaping in Mobile Networks</vt:lpstr>
      <vt:lpstr>How do middleboxes select traffic?</vt:lpstr>
      <vt:lpstr>How might you break this?</vt:lpstr>
      <vt:lpstr>Normal behavior</vt:lpstr>
      <vt:lpstr>Invalid IP header</vt:lpstr>
      <vt:lpstr>Use TTL-limited probes</vt:lpstr>
      <vt:lpstr>Additional evasion techniques</vt:lpstr>
      <vt:lpstr>Overall results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 Wilson</dc:creator>
  <cp:lastModifiedBy>Choffnes, David</cp:lastModifiedBy>
  <cp:revision>846</cp:revision>
  <cp:lastPrinted>2012-08-22T04:00:45Z</cp:lastPrinted>
  <dcterms:created xsi:type="dcterms:W3CDTF">2012-01-03T02:22:46Z</dcterms:created>
  <dcterms:modified xsi:type="dcterms:W3CDTF">2022-03-08T15:45:35Z</dcterms:modified>
</cp:coreProperties>
</file>