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42"/>
  </p:notesMasterIdLst>
  <p:handoutMasterIdLst>
    <p:handoutMasterId r:id="rId43"/>
  </p:handout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22" r:id="rId25"/>
    <p:sldId id="411" r:id="rId26"/>
    <p:sldId id="412" r:id="rId27"/>
    <p:sldId id="423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4" r:id="rId36"/>
    <p:sldId id="420" r:id="rId37"/>
    <p:sldId id="421" r:id="rId38"/>
    <p:sldId id="425" r:id="rId39"/>
    <p:sldId id="426" r:id="rId40"/>
    <p:sldId id="427" r:id="rId4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22"/>
            <p14:sldId id="411"/>
            <p14:sldId id="412"/>
            <p14:sldId id="423"/>
            <p14:sldId id="413"/>
            <p14:sldId id="414"/>
            <p14:sldId id="415"/>
            <p14:sldId id="416"/>
            <p14:sldId id="417"/>
            <p14:sldId id="418"/>
            <p14:sldId id="419"/>
            <p14:sldId id="424"/>
            <p14:sldId id="420"/>
            <p14:sldId id="421"/>
            <p14:sldId id="425"/>
            <p14:sldId id="426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5" autoAdjust="0"/>
    <p:restoredTop sz="89637" autoAdjust="0"/>
  </p:normalViewPr>
  <p:slideViewPr>
    <p:cSldViewPr snapToGrid="0">
      <p:cViewPr>
        <p:scale>
          <a:sx n="85" d="100"/>
          <a:sy n="85" d="100"/>
        </p:scale>
        <p:origin x="80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0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1388534"/>
            <a:ext cx="8668511" cy="47928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3712" y="6656832"/>
            <a:ext cx="984019" cy="20465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6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6413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603500"/>
            <a:ext cx="7543800" cy="29926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24003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63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93408"/>
            <a:ext cx="9144001" cy="164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608" y="286605"/>
            <a:ext cx="8668512" cy="734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8" y="1388534"/>
            <a:ext cx="8668511" cy="47928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01" y="6692921"/>
            <a:ext cx="984019" cy="131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9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.AppleSystemUIFont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3: Internet Architecture</a:t>
            </a:r>
          </a:p>
          <a:p>
            <a:r>
              <a:rPr lang="en-US" b="1" dirty="0">
                <a:solidFill>
                  <a:schemeClr val="tx1"/>
                </a:solidFill>
              </a:rPr>
              <a:t>(Layer cake and an hourglass)</a:t>
            </a:r>
          </a:p>
          <a:p>
            <a:pPr algn="r"/>
            <a:r>
              <a:rPr lang="en-US" dirty="0" smtClean="0"/>
              <a:t>Revised </a:t>
            </a:r>
            <a:r>
              <a:rPr lang="en-US" dirty="0" smtClean="0"/>
              <a:t>1/11/16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974" y="1388534"/>
            <a:ext cx="5873145" cy="4792810"/>
          </a:xfrm>
        </p:spPr>
        <p:txBody>
          <a:bodyPr anchor="ctr"/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does this layer </a:t>
            </a:r>
            <a:r>
              <a:rPr lang="en-US" dirty="0" smtClean="0">
                <a:solidFill>
                  <a:schemeClr val="accent1"/>
                </a:solidFill>
              </a:rPr>
              <a:t>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do you </a:t>
            </a:r>
            <a:r>
              <a:rPr lang="en-US" dirty="0" smtClean="0">
                <a:solidFill>
                  <a:schemeClr val="accent1"/>
                </a:solidFill>
              </a:rPr>
              <a:t>access</a:t>
            </a:r>
            <a:r>
              <a:rPr lang="en-US" dirty="0" smtClean="0"/>
              <a:t> this layer?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How is this layer </a:t>
            </a:r>
            <a:r>
              <a:rPr lang="en-US" dirty="0" smtClean="0">
                <a:solidFill>
                  <a:schemeClr val="accent1"/>
                </a:solidFill>
              </a:rPr>
              <a:t>implemented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9789" y="1388534"/>
            <a:ext cx="5631330" cy="479281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Move information between two systems connected by a physical link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Specifies how to send one</a:t>
            </a:r>
            <a:r>
              <a:rPr lang="en-US" dirty="0" smtClean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Encoding scheme for one bit</a:t>
            </a:r>
          </a:p>
          <a:p>
            <a:pPr lvl="1"/>
            <a:r>
              <a:rPr lang="en-US" dirty="0" smtClean="0"/>
              <a:t>Voltage levels</a:t>
            </a:r>
          </a:p>
          <a:p>
            <a:pPr lvl="1"/>
            <a:r>
              <a:rPr lang="en-US" dirty="0" smtClean="0"/>
              <a:t>Timing of signals</a:t>
            </a:r>
          </a:p>
          <a:p>
            <a:r>
              <a:rPr lang="en-US" dirty="0" smtClean="0"/>
              <a:t>Examples: coaxial cable, fiber optics, radio frequency transmitters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9789" y="1388534"/>
            <a:ext cx="5631330" cy="479281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Data framing: boundaries between packets</a:t>
            </a:r>
          </a:p>
          <a:p>
            <a:pPr lvl="1"/>
            <a:r>
              <a:rPr lang="en-US" dirty="0" smtClean="0"/>
              <a:t>Media access control (MAC)</a:t>
            </a:r>
          </a:p>
          <a:p>
            <a:pPr lvl="1"/>
            <a:r>
              <a:rPr lang="en-US" dirty="0" smtClean="0"/>
              <a:t>Per-hop reliability and flow-control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one </a:t>
            </a:r>
            <a:r>
              <a:rPr lang="en-US" dirty="0" smtClean="0">
                <a:solidFill>
                  <a:schemeClr val="accent1"/>
                </a:solidFill>
              </a:rPr>
              <a:t>packet</a:t>
            </a:r>
            <a:r>
              <a:rPr lang="en-US" dirty="0" smtClean="0"/>
              <a:t> between two hosts connected to the </a:t>
            </a:r>
            <a:r>
              <a:rPr lang="en-US" dirty="0" smtClean="0">
                <a:solidFill>
                  <a:schemeClr val="accent1"/>
                </a:solidFill>
              </a:rPr>
              <a:t>same</a:t>
            </a:r>
            <a:r>
              <a:rPr lang="en-US" dirty="0" smtClean="0"/>
              <a:t> media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Physical addressing (e.g. MAC address)</a:t>
            </a:r>
          </a:p>
          <a:p>
            <a:r>
              <a:rPr lang="en-US" dirty="0" smtClean="0"/>
              <a:t>Examples: Ethernet, </a:t>
            </a:r>
            <a:r>
              <a:rPr lang="en-US" dirty="0" err="1" smtClean="0"/>
              <a:t>Wifi</a:t>
            </a:r>
            <a:r>
              <a:rPr lang="en-US" dirty="0" smtClean="0"/>
              <a:t>, DOCSIS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4935" y="1388534"/>
            <a:ext cx="5686184" cy="479281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Deliver packets across the network</a:t>
            </a:r>
          </a:p>
          <a:p>
            <a:pPr lvl="1"/>
            <a:r>
              <a:rPr lang="en-US" dirty="0" smtClean="0"/>
              <a:t>Handle fragmentation/reassembly</a:t>
            </a:r>
          </a:p>
          <a:p>
            <a:pPr lvl="1"/>
            <a:r>
              <a:rPr lang="en-US" dirty="0" smtClean="0"/>
              <a:t>Packet scheduling</a:t>
            </a:r>
          </a:p>
          <a:p>
            <a:pPr lvl="1"/>
            <a:r>
              <a:rPr lang="en-US" dirty="0" smtClean="0"/>
              <a:t>Buffer management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Send one packet to a specific destination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 globally unique addresses</a:t>
            </a:r>
          </a:p>
          <a:p>
            <a:pPr lvl="1"/>
            <a:r>
              <a:rPr lang="en-US" dirty="0" smtClean="0"/>
              <a:t>Maintain routing tables</a:t>
            </a:r>
          </a:p>
          <a:p>
            <a:r>
              <a:rPr lang="en-US" dirty="0" smtClean="0"/>
              <a:t>Example: Internet Protocol (IP), IPv6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7718" y="1388534"/>
            <a:ext cx="5483401" cy="479281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Multiplexing/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Reliable, in-order delivery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Send message to a destination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Port numbers</a:t>
            </a:r>
          </a:p>
          <a:p>
            <a:pPr lvl="1"/>
            <a:r>
              <a:rPr lang="en-US" dirty="0" smtClean="0"/>
              <a:t>Reliability/error correction</a:t>
            </a:r>
          </a:p>
          <a:p>
            <a:pPr lvl="1"/>
            <a:r>
              <a:rPr lang="en-US" dirty="0" smtClean="0"/>
              <a:t>Flow-control information</a:t>
            </a:r>
          </a:p>
          <a:p>
            <a:r>
              <a:rPr lang="en-US" dirty="0" smtClean="0"/>
              <a:t>Examples: UDP, TCP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9789" y="1388534"/>
            <a:ext cx="5631330" cy="479281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Access management</a:t>
            </a:r>
          </a:p>
          <a:p>
            <a:pPr lvl="1"/>
            <a:r>
              <a:rPr lang="en-US" dirty="0" smtClean="0"/>
              <a:t>Synchronization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It depends…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Token management</a:t>
            </a:r>
          </a:p>
          <a:p>
            <a:pPr lvl="1"/>
            <a:r>
              <a:rPr lang="en-US" dirty="0" smtClean="0"/>
              <a:t>Insert checkpoints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4935" y="1388534"/>
            <a:ext cx="5686184" cy="479281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Convert data between different representations</a:t>
            </a:r>
          </a:p>
          <a:p>
            <a:pPr lvl="1"/>
            <a:r>
              <a:rPr lang="en-US" dirty="0" smtClean="0"/>
              <a:t>E.g. big endian to little endian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Ascii</a:t>
            </a:r>
            <a:r>
              <a:rPr lang="en-US" dirty="0" smtClean="0"/>
              <a:t> to Unicode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It depends…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 data formats</a:t>
            </a:r>
          </a:p>
          <a:p>
            <a:pPr lvl="1"/>
            <a:r>
              <a:rPr lang="en-US" dirty="0" smtClean="0"/>
              <a:t>Apply transformation rules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7718" y="1388534"/>
            <a:ext cx="5483401" cy="479281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Whatever you want :)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Whatever you want :D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Whatever you want ;)</a:t>
            </a:r>
          </a:p>
          <a:p>
            <a:r>
              <a:rPr lang="en-US" dirty="0" smtClean="0"/>
              <a:t>Examples: turn on your smartphone and look at the 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does data move through the layers?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7222" y="2470260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0778" y="2470260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6960" y="30457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89402" y="30457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7091" y="36189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89533" y="36189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7091" y="41921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89533" y="41921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7091" y="47652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89533" y="47652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17091" y="53430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89533" y="53430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222" y="5916190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489664" y="59161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858311" y="2472571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69499" y="3045748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284067" y="3618924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08979" y="4192101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34838" y="4765278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5329" y="5343013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80163" y="5916190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988860" y="5916189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606294" y="5914067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317482" y="5914067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032050" y="5914067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756884" y="5916305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478478" y="5923116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203312" y="5923116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934268" y="5923116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761928" y="5914067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13E-6 -0.00579 L 3.7513E-6 0.079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13E-6 0.07914 L 3.7513E-6 0.16153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475E-6 0.16385 L 4.08475E-6 0.24694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13E-6 0.41912 L 3.7513E-6 0.49711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029E-6 0.33186 L 3.23029E-6 0.4135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475E-6 0.24694 L 4.08475E-6 0.33164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0681E-7 0.16385 L -7.60681E-7 0.24647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389E-6 0.07915 L 4.39389E-6 0.16385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695E-7 -3.36959E-6 L 5.62695E-7 0.07915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Analogy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54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0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6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6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6" y="4901095"/>
            <a:ext cx="1570535" cy="15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70" y="4901095"/>
            <a:ext cx="1495827" cy="1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45" y="4676079"/>
            <a:ext cx="2408401" cy="17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126" y="6307854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Postal Service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1550744" y="3139231"/>
            <a:ext cx="6510224" cy="281535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2208084" y="2333769"/>
            <a:ext cx="2800644" cy="1024451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6" y="4720928"/>
              <a:ext cx="5181599" cy="13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Label contains routing info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381500" y="2390775"/>
            <a:ext cx="2164020" cy="612226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3" y="4876799"/>
              <a:ext cx="5181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487424" y="3425839"/>
            <a:ext cx="2932426" cy="954107"/>
            <a:chOff x="1219200" y="4876799"/>
            <a:chExt cx="518160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Doesn’t know contents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letter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114925" y="792801"/>
            <a:ext cx="3809052" cy="954107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Doesn’t know how the Postal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network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Network Functionality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are built from many components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etworking technologies</a:t>
            </a:r>
          </a:p>
          <a:p>
            <a:pPr lvl="2"/>
            <a:r>
              <a:rPr lang="en-US" dirty="0" smtClean="0"/>
              <a:t>Ethernet, </a:t>
            </a:r>
            <a:r>
              <a:rPr lang="en-US" dirty="0" err="1" smtClean="0"/>
              <a:t>Wifi</a:t>
            </a:r>
            <a:r>
              <a:rPr lang="en-US" dirty="0" smtClean="0"/>
              <a:t>, Bluetooth, Fiber Optic, Cable Modem, DSL</a:t>
            </a:r>
          </a:p>
          <a:p>
            <a:pPr lvl="1"/>
            <a:r>
              <a:rPr lang="en-US" dirty="0" smtClean="0"/>
              <a:t>Network styles</a:t>
            </a:r>
          </a:p>
          <a:p>
            <a:pPr lvl="2"/>
            <a:r>
              <a:rPr lang="en-US" dirty="0" smtClean="0"/>
              <a:t>Circuit switch, packet switch</a:t>
            </a:r>
          </a:p>
          <a:p>
            <a:pPr lvl="2"/>
            <a:r>
              <a:rPr lang="en-US" dirty="0" smtClean="0"/>
              <a:t>Wired, Wireless, Optical, Satellite</a:t>
            </a:r>
          </a:p>
          <a:p>
            <a:pPr lvl="1"/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Email, Web (HTTP), FTP, </a:t>
            </a:r>
            <a:r>
              <a:rPr lang="en-US" dirty="0" err="1" smtClean="0"/>
              <a:t>BitTorrent</a:t>
            </a:r>
            <a:r>
              <a:rPr lang="en-US" dirty="0" smtClean="0"/>
              <a:t>, VoIP</a:t>
            </a:r>
          </a:p>
          <a:p>
            <a:pPr marL="685800" lvl="2" indent="0">
              <a:buNone/>
            </a:pPr>
            <a:endParaRPr lang="en-US" dirty="0" smtClean="0"/>
          </a:p>
          <a:p>
            <a:r>
              <a:rPr lang="en-US" dirty="0" smtClean="0"/>
              <a:t>How do we make all this stuff work together?!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 in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55150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55150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671871" y="36661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6671871" y="42393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14196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214196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214196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214196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423690" y="483070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437211" y="540844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630917" y="367979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6630917" y="425297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6630917" y="48261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6630917" y="54038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214201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3437216" y="5411261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630922" y="540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8047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Encapsulation, Revisited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89901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78973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478973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478973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78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59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98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1654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079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096959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78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096959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59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778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096959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498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559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778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096959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559679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24576" y="3415302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 Segment</a:t>
            </a:r>
            <a:endParaRPr lang="en-US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498971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16793" y="4877700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 Datagram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41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80569" y="6289007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Ethernet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Hourglass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5822520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1367049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4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00160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8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34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3808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1553" y="3994286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3713" y="3027569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7289" y="2197330"/>
            <a:ext cx="493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HTTP, FTP, RTP, IMAP, Jabber,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61930" y="4967825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00160" y="5816262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Fiber, Coax, Twisted Pair, Radio, …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908406" y="2097005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6300000">
            <a:off x="901538" y="5132939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1016304" y="2652659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1004833" y="460977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1378657" y="3634115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18684" y="2400866"/>
            <a:ext cx="7936189" cy="3415396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6048375" y="3501319"/>
            <a:ext cx="3000091" cy="1477074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6" y="4720928"/>
              <a:ext cx="5181599" cy="13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Think about the difficulty of deploying IPv6…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4269" y="2517895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825" y="2517895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007" y="3093383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6449" y="309338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138" y="3666560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6580" y="366656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138" y="42397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6580" y="42397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138" y="48129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6580" y="48129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138" y="53906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36580" y="53906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69" y="5963825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6711" y="59638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0950" y="4812914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BGP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108521" y="481291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RIP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461922" y="4812912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OSPF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43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Plane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 flipH="1">
            <a:off x="4812509" y="3235041"/>
            <a:ext cx="2469235" cy="1000021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Well cover this later…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Content Placeholder 5"/>
          <p:cNvSpPr txBox="1">
            <a:spLocks/>
          </p:cNvSpPr>
          <p:nvPr/>
        </p:nvSpPr>
        <p:spPr>
          <a:xfrm>
            <a:off x="618407" y="1645555"/>
            <a:ext cx="7876481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 smtClean="0"/>
              <a:t>Control plane</a:t>
            </a:r>
            <a:r>
              <a:rPr lang="en-US" dirty="0" smtClean="0"/>
              <a:t>: How </a:t>
            </a:r>
            <a:r>
              <a:rPr lang="en-US" b="1" dirty="0" smtClean="0"/>
              <a:t>Internet</a:t>
            </a:r>
            <a:r>
              <a:rPr lang="en-US" dirty="0" smtClean="0"/>
              <a:t> </a:t>
            </a:r>
            <a:r>
              <a:rPr lang="en-US" b="1" dirty="0" smtClean="0"/>
              <a:t>paths</a:t>
            </a:r>
            <a:r>
              <a:rPr lang="en-US" dirty="0" smtClean="0"/>
              <a:t> are established</a:t>
            </a:r>
          </a:p>
        </p:txBody>
      </p: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9415" y="4105285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94" y="4124100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713" y="4707646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0155" y="47076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713" y="5280823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0155" y="52808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7713" y="5858557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0155" y="585855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7207" y="52853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409649" y="52853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37207" y="58631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09649" y="58631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616526" y="303596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3867362" y="3065516"/>
            <a:ext cx="1428466" cy="5425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7080078" y="303596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703589" y="4144794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6676168" y="4163609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701887" y="4747155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6674329" y="4747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701887" y="5320332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674329" y="532033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701887" y="5898066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674329" y="5898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83" name="Freeform 82"/>
          <p:cNvSpPr/>
          <p:nvPr/>
        </p:nvSpPr>
        <p:spPr>
          <a:xfrm>
            <a:off x="1337240" y="3744128"/>
            <a:ext cx="6510224" cy="2549408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35185" y="1645555"/>
            <a:ext cx="8617185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 smtClean="0"/>
              <a:t>Data plane</a:t>
            </a:r>
            <a:r>
              <a:rPr lang="en-US" dirty="0" smtClean="0"/>
              <a:t>: How data is </a:t>
            </a:r>
            <a:r>
              <a:rPr lang="en-US" b="1" dirty="0" smtClean="0"/>
              <a:t>forwarded</a:t>
            </a:r>
            <a:r>
              <a:rPr lang="en-US" dirty="0" smtClean="0"/>
              <a:t> over Internet paths</a:t>
            </a:r>
          </a:p>
        </p:txBody>
      </p:sp>
    </p:spTree>
    <p:extLst>
      <p:ext uri="{BB962C8B-B14F-4D97-AF65-F5344CB8AC3E}">
        <p14:creationId xmlns:p14="http://schemas.microsoft.com/office/powerpoint/2010/main" val="39795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6" grpId="0"/>
      <p:bldP spid="18" grpId="0"/>
      <p:bldP spid="22" grpId="0"/>
      <p:bldP spid="24" grpId="0"/>
      <p:bldP spid="40" grpId="0"/>
      <p:bldP spid="41" grpId="0"/>
      <p:bldP spid="42" grpId="0"/>
      <p:bldP spid="75" grpId="0" animBg="1"/>
      <p:bldP spid="76" grpId="0"/>
      <p:bldP spid="76" grpId="1"/>
      <p:bldP spid="78" grpId="0"/>
      <p:bldP spid="80" grpId="0"/>
      <p:bldP spid="82" grpId="0"/>
      <p:bldP spid="83" grpId="0" animBg="1"/>
      <p:bldP spid="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layered abstraction is very nice</a:t>
            </a:r>
          </a:p>
          <a:p>
            <a:r>
              <a:rPr lang="en-US" dirty="0" smtClean="0"/>
              <a:t>Does it hold in reality?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No.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3559037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4736962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  <a:p>
            <a:r>
              <a:rPr lang="en-US" sz="2400" dirty="0" smtClean="0"/>
              <a:t>Analyze application layer headers</a:t>
            </a:r>
            <a:endParaRPr lang="en-US" sz="24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4736962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  <a:p>
            <a:r>
              <a:rPr lang="en-US" sz="2400" dirty="0" smtClean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4736962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  <a:p>
            <a:r>
              <a:rPr lang="en-US" sz="2400" dirty="0" smtClean="0"/>
              <a:t>Break end-to-end network reachability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3212962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strike="sngStrike" dirty="0" smtClean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strike="sngStrike" dirty="0" smtClean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Communicating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End-to-End Argument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Layers to Eating Cake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gives us best-effort datagram forwarding</a:t>
            </a:r>
          </a:p>
          <a:p>
            <a:pPr lvl="1"/>
            <a:r>
              <a:rPr lang="en-US" dirty="0" smtClean="0"/>
              <a:t>So simple anyone can do it</a:t>
            </a:r>
          </a:p>
          <a:p>
            <a:pPr lvl="1"/>
            <a:r>
              <a:rPr lang="en-US" dirty="0" smtClean="0"/>
              <a:t>Large part of why the Internet has succeeded</a:t>
            </a:r>
          </a:p>
          <a:p>
            <a:pPr lvl="1"/>
            <a:r>
              <a:rPr lang="en-US" dirty="0" smtClean="0"/>
              <a:t>…but it sure isn’t giving us much</a:t>
            </a:r>
          </a:p>
          <a:p>
            <a:endParaRPr lang="en-US" dirty="0" smtClean="0"/>
          </a:p>
          <a:p>
            <a:r>
              <a:rPr lang="en-US" dirty="0" smtClean="0"/>
              <a:t>Layers give us a way to </a:t>
            </a:r>
            <a:r>
              <a:rPr lang="en-US" b="1" dirty="0" smtClean="0"/>
              <a:t>compose</a:t>
            </a:r>
            <a:r>
              <a:rPr lang="en-US" dirty="0" smtClean="0"/>
              <a:t> functionality</a:t>
            </a:r>
            <a:endParaRPr lang="en-US" dirty="0"/>
          </a:p>
          <a:p>
            <a:pPr lvl="1"/>
            <a:r>
              <a:rPr lang="en-US" dirty="0" smtClean="0"/>
              <a:t>Example: HTTP over TCP for Web browsers with reliable connections</a:t>
            </a:r>
          </a:p>
          <a:p>
            <a:r>
              <a:rPr lang="en-US" dirty="0" smtClean="0"/>
              <a:t>…but they do not tell us where (in the network) to implement the functionality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Place Functionality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t>28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79918" y="4119438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53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60" y="3561385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11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17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40849" y="422996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7581" y="422996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8870" y="4447145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6" name="Up Arrow 15"/>
          <p:cNvSpPr/>
          <p:nvPr/>
        </p:nvSpPr>
        <p:spPr>
          <a:xfrm rot="10800000">
            <a:off x="476680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880070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2247491" y="298547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4180390" y="2747718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6140769" y="298547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0013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998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7897" y="28330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8277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577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57108" y="4773514"/>
            <a:ext cx="8839200" cy="2084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“The End-to-End Arguments in System Design”</a:t>
            </a:r>
          </a:p>
          <a:p>
            <a:pPr lvl="1"/>
            <a:r>
              <a:rPr lang="en-US" dirty="0" err="1" smtClean="0"/>
              <a:t>Saltzer</a:t>
            </a:r>
            <a:r>
              <a:rPr lang="en-US" dirty="0" smtClean="0"/>
              <a:t>, Reed, and Clark</a:t>
            </a:r>
          </a:p>
          <a:p>
            <a:pPr lvl="1"/>
            <a:r>
              <a:rPr lang="en-US" dirty="0" smtClean="0"/>
              <a:t>The Sacred Text of the Internet</a:t>
            </a:r>
          </a:p>
          <a:p>
            <a:pPr lvl="1"/>
            <a:r>
              <a:rPr lang="en-US" dirty="0" smtClean="0"/>
              <a:t>Endlessly debated by researchers and 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Observation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applications have end-to-end requirements</a:t>
            </a:r>
          </a:p>
          <a:p>
            <a:pPr lvl="1"/>
            <a:r>
              <a:rPr lang="en-US" dirty="0" smtClean="0"/>
              <a:t>Security, reliability, etc.</a:t>
            </a:r>
          </a:p>
          <a:p>
            <a:r>
              <a:rPr lang="en-US" dirty="0" smtClean="0"/>
              <a:t>Implementing this stuff inside the network is hard</a:t>
            </a:r>
          </a:p>
          <a:p>
            <a:pPr lvl="1"/>
            <a:r>
              <a:rPr lang="en-US" dirty="0" smtClean="0"/>
              <a:t>Every step along the way must be fail-proof</a:t>
            </a:r>
          </a:p>
          <a:p>
            <a:pPr lvl="1"/>
            <a:r>
              <a:rPr lang="en-US" dirty="0" smtClean="0"/>
              <a:t>Different applications have different needs</a:t>
            </a:r>
          </a:p>
          <a:p>
            <a:r>
              <a:rPr lang="en-US" dirty="0" smtClean="0"/>
              <a:t>End hosts…</a:t>
            </a:r>
          </a:p>
          <a:p>
            <a:pPr lvl="1"/>
            <a:r>
              <a:rPr lang="en-US" dirty="0" smtClean="0"/>
              <a:t>Can’t depend on the network</a:t>
            </a:r>
          </a:p>
          <a:p>
            <a:pPr lvl="1"/>
            <a:r>
              <a:rPr lang="en-US" dirty="0" smtClean="0"/>
              <a:t>Can satisfy these requirements without network level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49388" y="2674950"/>
            <a:ext cx="0" cy="2524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48471" y="2674950"/>
            <a:ext cx="1924805" cy="263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49388" y="2674927"/>
            <a:ext cx="3847777" cy="2524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49388" y="2674927"/>
            <a:ext cx="5840056" cy="2634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39517" y="2788754"/>
            <a:ext cx="0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548471" y="2788754"/>
            <a:ext cx="189104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51176" y="2788754"/>
            <a:ext cx="1945989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397165" y="2788754"/>
            <a:ext cx="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11849" y="2788754"/>
            <a:ext cx="0" cy="2563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439517" y="2788754"/>
            <a:ext cx="394992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549388" y="2788754"/>
            <a:ext cx="384777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473276" y="2788754"/>
            <a:ext cx="1923889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97166" y="2788754"/>
            <a:ext cx="199227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549388" y="2788754"/>
            <a:ext cx="586246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414480" y="2788754"/>
            <a:ext cx="1974963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473276" y="2788754"/>
            <a:ext cx="3938573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Scenario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" y="2053432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0" y="2075042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4" y="2053387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737" y="1613377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36637" y="1613377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45385" y="161337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Bittorrent</a:t>
            </a:r>
            <a:endParaRPr lang="en-US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7" y="4904168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2673935" y="4904168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8" y="4904168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63458" y="6229781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00382" y="622978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802.11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45385" y="6229781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Bluetooth</a:t>
            </a:r>
            <a:endParaRPr lang="en-US" dirty="0"/>
          </a:p>
        </p:txBody>
      </p:sp>
      <p:pic>
        <p:nvPicPr>
          <p:cNvPr id="1039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200073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25818" y="1613377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VoIP</a:t>
            </a:r>
            <a:endParaRPr lang="en-US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5" y="4974139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22622" y="6249743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Cellular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50128" y="3123663"/>
            <a:ext cx="8843749" cy="205616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Reliable File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14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0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1" y="1803562"/>
            <a:ext cx="1251802" cy="1251802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70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4" y="3089157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3252297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9" y="3247182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158370" y="-18832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93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1: Make the network reliable</a:t>
            </a:r>
          </a:p>
          <a:p>
            <a:r>
              <a:rPr lang="en-US" dirty="0" smtClean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1999941" y="1633738"/>
            <a:ext cx="1517387" cy="1000021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5386861" y="1654775"/>
            <a:ext cx="1517387" cy="1000021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3754162" y="4154590"/>
            <a:ext cx="1517387" cy="1000021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1555842" y="2583696"/>
            <a:ext cx="2552134" cy="659663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2644529" y="2361062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2758633" y="3802997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3891317" y="2767801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4813825" y="2715688"/>
            <a:ext cx="2633304" cy="536609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3822261" y="784673"/>
            <a:ext cx="1983128" cy="1983128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514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838825" y="4199647"/>
            <a:ext cx="2778132" cy="1000021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 has to do a check anyway!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Reliable File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14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0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1" y="2005682"/>
            <a:ext cx="1181644" cy="1181644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4" y="3089157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3252297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9" y="3247182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158369" y="-18833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93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1: Make the network reliable</a:t>
            </a:r>
          </a:p>
          <a:p>
            <a:r>
              <a:rPr lang="en-US" dirty="0" smtClean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6939889" y="1798810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514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5492334" y="1204129"/>
            <a:ext cx="1517387" cy="1000021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4196556" y="15530"/>
            <a:ext cx="587114" cy="5868543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5000625" y="4199647"/>
            <a:ext cx="3616332" cy="1000021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Full functionality can be built at App level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Interpretation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</a:t>
            </a:r>
            <a:r>
              <a:rPr lang="en-US" dirty="0" smtClean="0"/>
              <a:t>the system </a:t>
            </a:r>
            <a:r>
              <a:rPr lang="en-US" dirty="0"/>
              <a:t>unless it can be completely implemented at </a:t>
            </a:r>
            <a:r>
              <a:rPr lang="en-US" dirty="0" smtClean="0"/>
              <a:t>this </a:t>
            </a:r>
            <a:r>
              <a:rPr lang="en-US" dirty="0"/>
              <a:t>level” (Peterson and Davie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Basically, unless you can completely remove the burden from end hosts, don’t bother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Interpretation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implement anything in the network that can </a:t>
            </a:r>
            <a:r>
              <a:rPr lang="en-US" dirty="0" smtClean="0"/>
              <a:t>be implemented </a:t>
            </a:r>
            <a:r>
              <a:rPr lang="en-US" dirty="0"/>
              <a:t>correctly by the </a:t>
            </a:r>
            <a:r>
              <a:rPr lang="en-US" dirty="0" smtClean="0"/>
              <a:t>hosts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Make network layer absolutely </a:t>
            </a:r>
            <a:r>
              <a:rPr lang="en-US" dirty="0" smtClean="0"/>
              <a:t>minimal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Ignore performance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Interpretation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twice before implementing functionality in the </a:t>
            </a:r>
            <a:r>
              <a:rPr lang="en-US" dirty="0" smtClean="0"/>
              <a:t>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hosts can implement functionality correctly, </a:t>
            </a:r>
            <a:r>
              <a:rPr lang="en-US" dirty="0" smtClean="0"/>
              <a:t>implement </a:t>
            </a:r>
            <a:r>
              <a:rPr lang="en-US" dirty="0"/>
              <a:t>it a lower layer only as a performance </a:t>
            </a:r>
            <a:r>
              <a:rPr lang="en-US" dirty="0" smtClean="0"/>
              <a:t>enhancement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But </a:t>
            </a:r>
            <a:r>
              <a:rPr lang="en-US" dirty="0"/>
              <a:t>do so only if it does not impose burden on </a:t>
            </a:r>
            <a:r>
              <a:rPr lang="en-US" dirty="0" smtClean="0"/>
              <a:t>applications </a:t>
            </a:r>
            <a:r>
              <a:rPr lang="en-US" dirty="0"/>
              <a:t>that do not require that </a:t>
            </a:r>
            <a:r>
              <a:rPr lang="en-US" dirty="0" smtClean="0"/>
              <a:t>functionality…</a:t>
            </a:r>
          </a:p>
          <a:p>
            <a:r>
              <a:rPr lang="en-US" dirty="0" smtClean="0"/>
              <a:t>…and if it doesn’t cost too much $ to implement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Anonymity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we implement this in the network?</a:t>
            </a:r>
          </a:p>
          <a:p>
            <a:endParaRPr lang="en-US" dirty="0" smtClean="0"/>
          </a:p>
          <a:p>
            <a:r>
              <a:rPr lang="en-US" dirty="0" smtClean="0"/>
              <a:t>How about at the endpoints?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82201" y="5686980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36" y="5363538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43" y="5128927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94" y="5363538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9" y="50091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091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0800000">
            <a:off x="678963" y="420607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8082353" y="420607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2449774" y="455301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4382673" y="4315260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6343052" y="455301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2296" y="429140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7281" y="463834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0180" y="440059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0560" y="463834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9860" y="429140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Check, Again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Layering and E2E principals regularly violated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2755762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3933688"/>
            <a:ext cx="2961564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3933688"/>
            <a:ext cx="3475630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3933688"/>
            <a:ext cx="3098042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240968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27557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52400" y="4733786"/>
            <a:ext cx="8839200" cy="1819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Conflicting interests</a:t>
            </a:r>
          </a:p>
          <a:p>
            <a:pPr lvl="1"/>
            <a:r>
              <a:rPr lang="en-US" dirty="0" smtClean="0"/>
              <a:t>Architectural purity</a:t>
            </a:r>
          </a:p>
          <a:p>
            <a:pPr lvl="1"/>
            <a:r>
              <a:rPr lang="en-US" dirty="0" smtClean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Layering for network functions</a:t>
            </a:r>
          </a:p>
          <a:p>
            <a:pPr lvl="1"/>
            <a:r>
              <a:rPr lang="en-US" dirty="0" smtClean="0"/>
              <a:t>Helps manage diversity in computer networks</a:t>
            </a:r>
          </a:p>
          <a:p>
            <a:pPr lvl="1"/>
            <a:r>
              <a:rPr lang="en-US" dirty="0" smtClean="0"/>
              <a:t>Not optimal for everything, but simple</a:t>
            </a:r>
            <a:r>
              <a:rPr lang="en-US" dirty="0"/>
              <a:t> </a:t>
            </a:r>
            <a:r>
              <a:rPr lang="en-US" dirty="0" smtClean="0"/>
              <a:t>and flexible</a:t>
            </a:r>
          </a:p>
          <a:p>
            <a:r>
              <a:rPr lang="en-US" dirty="0" smtClean="0"/>
              <a:t>Narrow waist ensures interoperability, enables innovation</a:t>
            </a:r>
          </a:p>
          <a:p>
            <a:r>
              <a:rPr lang="en-US" dirty="0" smtClean="0"/>
              <a:t>E2E argument (attempts) to keep IP layer simple</a:t>
            </a:r>
          </a:p>
          <a:p>
            <a:r>
              <a:rPr lang="en-US" dirty="0" smtClean="0"/>
              <a:t>Think carefully when adding functionality into the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Saltzer’s</a:t>
            </a:r>
            <a:r>
              <a:rPr lang="en-US" dirty="0" smtClean="0"/>
              <a:t> paper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principle, not a law</a:t>
            </a:r>
          </a:p>
          <a:p>
            <a:r>
              <a:rPr lang="en-US" dirty="0"/>
              <a:t>Low-level functionality begets assumptions, and when you assume, you … </a:t>
            </a:r>
          </a:p>
          <a:p>
            <a:r>
              <a:rPr lang="en-US" dirty="0"/>
              <a:t>More generally: Systems will fail with some nonzero probability. The Internet is a very large computer system, so something is almost always going to fail. </a:t>
            </a:r>
          </a:p>
          <a:p>
            <a:r>
              <a:rPr lang="en-US" dirty="0" smtClean="0"/>
              <a:t>Defining </a:t>
            </a:r>
            <a:r>
              <a:rPr lang="en-US" dirty="0"/>
              <a:t>endpoint is critical 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endpoints </a:t>
            </a:r>
            <a:r>
              <a:rPr lang="en-US" b="1" dirty="0" smtClean="0"/>
              <a:t>are</a:t>
            </a:r>
            <a:r>
              <a:rPr lang="en-US" dirty="0" smtClean="0"/>
              <a:t> </a:t>
            </a:r>
            <a:r>
              <a:rPr lang="en-US" dirty="0"/>
              <a:t>at the low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548470" y="2889453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08390" y="2989072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8470" y="5336276"/>
            <a:ext cx="575992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6690" y="1827902"/>
            <a:ext cx="1303562" cy="1683092"/>
            <a:chOff x="896690" y="1978030"/>
            <a:chExt cx="1303562" cy="1683092"/>
          </a:xfrm>
        </p:grpSpPr>
        <p:pic>
          <p:nvPicPr>
            <p:cNvPr id="5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29" y="24180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6690" y="19780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Bittorrent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6617" y="4754040"/>
            <a:ext cx="1363709" cy="1787278"/>
            <a:chOff x="866617" y="4904168"/>
            <a:chExt cx="1363709" cy="1787278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3458" y="6229781"/>
              <a:ext cx="11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Ethernet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9899" y="4658504"/>
            <a:ext cx="1554480" cy="1787278"/>
            <a:chOff x="6549899" y="4832994"/>
            <a:chExt cx="1554480" cy="1787278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6346" y="6158607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802.11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75358" y="1827902"/>
            <a:ext cx="1303562" cy="1683092"/>
            <a:chOff x="6519660" y="2130430"/>
            <a:chExt cx="1303562" cy="1683092"/>
          </a:xfrm>
        </p:grpSpPr>
        <p:pic>
          <p:nvPicPr>
            <p:cNvPr id="11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899" y="25704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19660" y="21304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Bittorrent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562225" y="3230785"/>
            <a:ext cx="3776608" cy="1384995"/>
            <a:chOff x="1219200" y="4876799"/>
            <a:chExt cx="5181605" cy="1396446"/>
          </a:xfrm>
          <a:solidFill>
            <a:schemeClr val="accent2"/>
          </a:solidFill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3964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Application endpoints may not be on the same media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8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Clark’s paper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Primary goal</a:t>
            </a:r>
            <a:r>
              <a:rPr lang="en-US" dirty="0" smtClean="0"/>
              <a:t>: Multiplexed </a:t>
            </a:r>
            <a:r>
              <a:rPr lang="en-US" dirty="0"/>
              <a:t>use of existing (disparate) communication networks, separately administered</a:t>
            </a:r>
          </a:p>
          <a:p>
            <a:r>
              <a:rPr lang="en-US" b="1" dirty="0" smtClean="0"/>
              <a:t>Secondary goals</a:t>
            </a:r>
            <a:r>
              <a:rPr lang="en-US" dirty="0" smtClean="0"/>
              <a:t>: Priority order shaped the Internet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it work now, worry about accounting later (but make it cheap to build)</a:t>
            </a:r>
          </a:p>
          <a:p>
            <a:pPr lvl="1"/>
            <a:r>
              <a:rPr lang="en-US" dirty="0"/>
              <a:t>Keep it simple, but know that it might be less efficient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4585029" y="4544704"/>
            <a:ext cx="2741095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Indirection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1462746" y="2906973"/>
            <a:ext cx="3122283" cy="696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3365450" y="2788754"/>
            <a:ext cx="1219579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1463663" y="4544704"/>
            <a:ext cx="3121366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4585029" y="2788754"/>
            <a:ext cx="726412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4585029" y="2788754"/>
            <a:ext cx="2741096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3365451" y="4544704"/>
            <a:ext cx="1219578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4585029" y="4544704"/>
            <a:ext cx="726412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" y="2018645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0" y="2040255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4" y="2018600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5737" y="1545137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36637" y="1545137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45385" y="154513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Bittorrent</a:t>
            </a:r>
            <a:endParaRPr lang="en-US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7" y="4958760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2673935" y="4958760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8" y="4958760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63458" y="6284373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00382" y="6284373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802.11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5385" y="6284373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Bluetooth</a:t>
            </a:r>
            <a:endParaRPr lang="en-US" dirty="0"/>
          </a:p>
        </p:txBody>
      </p:sp>
      <p:pic>
        <p:nvPicPr>
          <p:cNvPr id="3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193249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025818" y="1545137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VoIP</a:t>
            </a:r>
            <a:endParaRPr lang="en-US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5" y="5028731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22622" y="6304335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Cellular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299516" y="3603009"/>
            <a:ext cx="6571026" cy="9416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Magical Network Abstraction Layer</a:t>
            </a:r>
            <a:endParaRPr lang="en-US" sz="32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992775" y="3366478"/>
            <a:ext cx="7453606" cy="1578530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3690341" y="2542515"/>
            <a:ext cx="1018984" cy="686819"/>
            <a:chOff x="1219200" y="4876799"/>
            <a:chExt cx="5181601" cy="1384995"/>
          </a:xfrm>
          <a:solidFill>
            <a:schemeClr val="accent2"/>
          </a:solidFill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4129" y="5041929"/>
              <a:ext cx="4367136" cy="10550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1075939" y="4073855"/>
            <a:ext cx="1018984" cy="686819"/>
            <a:chOff x="1219200" y="4876799"/>
            <a:chExt cx="5181600" cy="1384995"/>
          </a:xfrm>
          <a:solidFill>
            <a:schemeClr val="accent2"/>
          </a:solidFill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05291" y="5041929"/>
              <a:ext cx="4573558" cy="10550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2846727" y="4073943"/>
            <a:ext cx="1018984" cy="686819"/>
            <a:chOff x="1219200" y="4876799"/>
            <a:chExt cx="5181600" cy="1384995"/>
          </a:xfrm>
          <a:solidFill>
            <a:schemeClr val="accent2"/>
          </a:solidFill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53622" y="5041929"/>
              <a:ext cx="4016988" cy="10550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4548119" y="4074031"/>
            <a:ext cx="1018984" cy="686819"/>
            <a:chOff x="1219200" y="4876799"/>
            <a:chExt cx="5181600" cy="1384995"/>
          </a:xfrm>
          <a:solidFill>
            <a:schemeClr val="accent2"/>
          </a:solidFill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15361" y="5041929"/>
              <a:ext cx="4524910" cy="10550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2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Network Stack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2513" y="1388534"/>
            <a:ext cx="5568606" cy="47928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Modularity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Does not specify an implementation</a:t>
            </a:r>
          </a:p>
          <a:p>
            <a:pPr lvl="1"/>
            <a:r>
              <a:rPr lang="en-US" dirty="0" smtClean="0"/>
              <a:t>Instead, tells us how to organize functionality</a:t>
            </a:r>
          </a:p>
          <a:p>
            <a:r>
              <a:rPr lang="en-US" dirty="0" smtClean="0"/>
              <a:t>Encapsulation</a:t>
            </a:r>
          </a:p>
          <a:p>
            <a:pPr lvl="1"/>
            <a:r>
              <a:rPr lang="en-US" dirty="0"/>
              <a:t>Interfaces define cross-layer </a:t>
            </a:r>
            <a:r>
              <a:rPr lang="en-US" dirty="0" smtClean="0"/>
              <a:t>interaction</a:t>
            </a:r>
            <a:endParaRPr lang="en-US" dirty="0"/>
          </a:p>
          <a:p>
            <a:pPr lvl="1"/>
            <a:r>
              <a:rPr lang="en-US" dirty="0" smtClean="0"/>
              <a:t>Layers </a:t>
            </a:r>
            <a:r>
              <a:rPr lang="en-US" dirty="0"/>
              <a:t>only rely on those below them</a:t>
            </a: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Reuse </a:t>
            </a:r>
            <a:r>
              <a:rPr lang="en-US" dirty="0"/>
              <a:t>of </a:t>
            </a:r>
            <a:r>
              <a:rPr lang="en-US" dirty="0" smtClean="0"/>
              <a:t>code across the network</a:t>
            </a:r>
          </a:p>
          <a:p>
            <a:pPr lvl="1"/>
            <a:r>
              <a:rPr lang="en-US" dirty="0" smtClean="0"/>
              <a:t>Module implementations may change</a:t>
            </a:r>
          </a:p>
          <a:p>
            <a:r>
              <a:rPr lang="en-US" dirty="0" smtClean="0"/>
              <a:t>Unfortunately, there are tradeoffs</a:t>
            </a:r>
          </a:p>
          <a:p>
            <a:pPr lvl="1"/>
            <a:r>
              <a:rPr lang="en-US" dirty="0" smtClean="0"/>
              <a:t>Interfaces hide information</a:t>
            </a:r>
          </a:p>
          <a:p>
            <a:pPr lvl="1"/>
            <a:r>
              <a:rPr lang="en-US" dirty="0" smtClean="0"/>
              <a:t>As we will see, may hurt performance…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0456" y="1633211"/>
            <a:ext cx="2286142" cy="727851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4167" y="5704772"/>
            <a:ext cx="2258720" cy="1039504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Physical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56" y="2593104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456" y="4915506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0456" y="4110287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881177" y="331382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4412" y="560014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497543" y="3313828"/>
            <a:ext cx="740957" cy="32472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18015" y="3636994"/>
            <a:ext cx="757448" cy="34896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1337" y="480401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1337" y="2472519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5275" y="3978357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7878" y="3313828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887104" y="6083257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divide functionality into layers?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Error checking</a:t>
            </a:r>
          </a:p>
          <a:p>
            <a:r>
              <a:rPr lang="en-US" dirty="0" smtClean="0"/>
              <a:t>How do we distribute functionality across devices?</a:t>
            </a:r>
          </a:p>
          <a:p>
            <a:pPr lvl="1"/>
            <a:r>
              <a:rPr lang="en-US" dirty="0" smtClean="0"/>
              <a:t>Example: who is responsible for security?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39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46" y="5525204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97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2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03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8035" y="6193780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4767" y="6193780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6056" y="6410964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443607" y="1776853"/>
            <a:ext cx="3748586" cy="19523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</a:p>
          <a:p>
            <a:pPr lvl="1">
              <a:buFont typeface="Courier New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Fairness</a:t>
            </a:r>
          </a:p>
          <a:p>
            <a:pPr lvl="1">
              <a:buFont typeface="Courier New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483866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887256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2254677" y="494929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4187576" y="471153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6147955" y="494929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Communicating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End-to-End Argument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593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ISO OSI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OSI: Open </a:t>
            </a:r>
            <a:r>
              <a:rPr lang="en-US" dirty="0"/>
              <a:t>Systems Interconnect Model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79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75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06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90840" y="4640238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flipH="1">
            <a:off x="2728697" y="3182040"/>
            <a:ext cx="3637131" cy="954107"/>
            <a:chOff x="1219200" y="4876799"/>
            <a:chExt cx="5181606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All devices implement the first three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2656761" y="3292596"/>
            <a:ext cx="3591637" cy="954107"/>
            <a:chOff x="1219200" y="4876799"/>
            <a:chExt cx="5181606" cy="1384995"/>
          </a:xfrm>
          <a:solidFill>
            <a:schemeClr val="accent2"/>
          </a:solidFill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2656758" y="3006007"/>
            <a:ext cx="3591641" cy="954107"/>
            <a:chOff x="1219200" y="4876799"/>
            <a:chExt cx="5181606" cy="1384995"/>
          </a:xfrm>
          <a:solidFill>
            <a:schemeClr val="accent2"/>
          </a:solidFill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>
            <a:off x="1337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67729</TotalTime>
  <Words>1579</Words>
  <Application>Microsoft Macintosh PowerPoint</Application>
  <PresentationFormat>On-screen Show (4:3)</PresentationFormat>
  <Paragraphs>526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.AppleSystemUIFont</vt:lpstr>
      <vt:lpstr>Calibri</vt:lpstr>
      <vt:lpstr>Calibri Light</vt:lpstr>
      <vt:lpstr>Courier New</vt:lpstr>
      <vt:lpstr>Tw Cen MT</vt:lpstr>
      <vt:lpstr>Wingdings</vt:lpstr>
      <vt:lpstr>Wingdings 2</vt:lpstr>
      <vt:lpstr>Arial</vt:lpstr>
      <vt:lpstr>Retrospect</vt:lpstr>
      <vt:lpstr>CS 4700 / CS 5700 Network Fundamentals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Outline</vt:lpstr>
      <vt:lpstr>The ISO OSI Model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Encapsulation</vt:lpstr>
      <vt:lpstr>Real Life Analogy</vt:lpstr>
      <vt:lpstr>Network Stack in Practice</vt:lpstr>
      <vt:lpstr>Encapsulation, Revisited</vt:lpstr>
      <vt:lpstr>The Hourglass</vt:lpstr>
      <vt:lpstr>Orthogonal Planes</vt:lpstr>
      <vt:lpstr>Orthogonal Planes</vt:lpstr>
      <vt:lpstr>Reality Check</vt:lpstr>
      <vt:lpstr>Outline</vt:lpstr>
      <vt:lpstr>From Layers to Eating Cake</vt:lpstr>
      <vt:lpstr>Where to Place Functionality</vt:lpstr>
      <vt:lpstr>Basic Observation</vt:lpstr>
      <vt:lpstr>Example: Reliable File Transfer</vt:lpstr>
      <vt:lpstr>Example: Reliable File Transfer</vt:lpstr>
      <vt:lpstr>Conservative Interpretation</vt:lpstr>
      <vt:lpstr>Radical Interpretation</vt:lpstr>
      <vt:lpstr>Moderate Interpretation</vt:lpstr>
      <vt:lpstr>Another example: Anonymity</vt:lpstr>
      <vt:lpstr>Reality Check, Again</vt:lpstr>
      <vt:lpstr>Takeaways</vt:lpstr>
      <vt:lpstr>In-class exercise</vt:lpstr>
      <vt:lpstr>Saltzer’s paper</vt:lpstr>
      <vt:lpstr>Clark’s paper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865</cp:revision>
  <cp:lastPrinted>2012-08-22T04:00:45Z</cp:lastPrinted>
  <dcterms:created xsi:type="dcterms:W3CDTF">2012-01-03T02:22:46Z</dcterms:created>
  <dcterms:modified xsi:type="dcterms:W3CDTF">2016-09-07T19:23:07Z</dcterms:modified>
</cp:coreProperties>
</file>