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0"/>
  </p:notesMasterIdLst>
  <p:handoutMasterIdLst>
    <p:handoutMasterId r:id="rId31"/>
  </p:handoutMasterIdLst>
  <p:sldIdLst>
    <p:sldId id="256" r:id="rId2"/>
    <p:sldId id="386" r:id="rId3"/>
    <p:sldId id="403" r:id="rId4"/>
    <p:sldId id="387" r:id="rId5"/>
    <p:sldId id="401" r:id="rId6"/>
    <p:sldId id="409" r:id="rId7"/>
    <p:sldId id="408" r:id="rId8"/>
    <p:sldId id="411" r:id="rId9"/>
    <p:sldId id="402" r:id="rId10"/>
    <p:sldId id="388" r:id="rId11"/>
    <p:sldId id="410" r:id="rId12"/>
    <p:sldId id="399" r:id="rId13"/>
    <p:sldId id="400" r:id="rId14"/>
    <p:sldId id="396" r:id="rId15"/>
    <p:sldId id="392" r:id="rId16"/>
    <p:sldId id="390" r:id="rId17"/>
    <p:sldId id="397" r:id="rId18"/>
    <p:sldId id="398" r:id="rId19"/>
    <p:sldId id="406" r:id="rId20"/>
    <p:sldId id="389" r:id="rId21"/>
    <p:sldId id="405" r:id="rId22"/>
    <p:sldId id="393" r:id="rId23"/>
    <p:sldId id="391" r:id="rId24"/>
    <p:sldId id="412" r:id="rId25"/>
    <p:sldId id="404" r:id="rId26"/>
    <p:sldId id="395" r:id="rId27"/>
    <p:sldId id="394" r:id="rId28"/>
    <p:sldId id="407" r:id="rId2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256"/>
            <p14:sldId id="386"/>
            <p14:sldId id="403"/>
            <p14:sldId id="387"/>
            <p14:sldId id="401"/>
            <p14:sldId id="409"/>
            <p14:sldId id="408"/>
            <p14:sldId id="411"/>
            <p14:sldId id="402"/>
            <p14:sldId id="388"/>
            <p14:sldId id="410"/>
            <p14:sldId id="399"/>
            <p14:sldId id="400"/>
            <p14:sldId id="396"/>
            <p14:sldId id="392"/>
            <p14:sldId id="390"/>
            <p14:sldId id="397"/>
            <p14:sldId id="398"/>
            <p14:sldId id="406"/>
            <p14:sldId id="389"/>
            <p14:sldId id="405"/>
            <p14:sldId id="393"/>
            <p14:sldId id="391"/>
            <p14:sldId id="412"/>
            <p14:sldId id="404"/>
            <p14:sldId id="395"/>
            <p14:sldId id="394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0242" autoAdjust="0"/>
  </p:normalViewPr>
  <p:slideViewPr>
    <p:cSldViewPr snapToGrid="0">
      <p:cViewPr>
        <p:scale>
          <a:sx n="105" d="100"/>
          <a:sy n="105" d="100"/>
        </p:scale>
        <p:origin x="1248" y="-4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2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avid.choffnes.com/classes/cs4700sp16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bw@ccs.neu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4700 / CS 5700</a:t>
            </a:r>
            <a:br>
              <a:rPr lang="en-US" sz="6000" cap="none" dirty="0" smtClean="0"/>
            </a:br>
            <a:r>
              <a:rPr lang="en-US" sz="4900" cap="none" dirty="0" smtClean="0"/>
              <a:t>Network Fundamentals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1: Logistics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(a.k.a., setting the ground rules)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david.choffnes.com/classes/cs4700sp16/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Class </a:t>
            </a:r>
            <a:r>
              <a:rPr lang="en-US" dirty="0" smtClean="0"/>
              <a:t>forum is on Piazza</a:t>
            </a:r>
          </a:p>
          <a:p>
            <a:pPr lvl="1"/>
            <a:r>
              <a:rPr lang="en-US" dirty="0" smtClean="0"/>
              <a:t>Sign up today!</a:t>
            </a:r>
          </a:p>
          <a:p>
            <a:pPr lvl="1"/>
            <a:r>
              <a:rPr lang="en-US" dirty="0" smtClean="0"/>
              <a:t>Install their iPhone/Android app</a:t>
            </a:r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 smtClean="0"/>
              <a:t>in doubt, post to Piazza</a:t>
            </a:r>
          </a:p>
          <a:p>
            <a:pPr lvl="1"/>
            <a:r>
              <a:rPr lang="en-US" dirty="0" smtClean="0"/>
              <a:t>Piazza is preferable to email</a:t>
            </a:r>
          </a:p>
          <a:p>
            <a:pPr lvl="2"/>
            <a:r>
              <a:rPr lang="en-US" dirty="0" smtClean="0"/>
              <a:t>If you e-mail me a question, I will tell you to post it on Piazza</a:t>
            </a:r>
          </a:p>
          <a:p>
            <a:pPr lvl="1"/>
            <a:r>
              <a:rPr lang="en-US" dirty="0" smtClean="0"/>
              <a:t>Use folders (homework1, lecture2, project3,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Misnomer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“Fundamentals of Computer Networking”</a:t>
            </a:r>
          </a:p>
          <a:p>
            <a:pPr lvl="1"/>
            <a:r>
              <a:rPr lang="en-US" dirty="0" smtClean="0"/>
              <a:t>It’s true, I cover fundamentals</a:t>
            </a:r>
          </a:p>
          <a:p>
            <a:pPr lvl="1"/>
            <a:r>
              <a:rPr lang="en-US" dirty="0" smtClean="0"/>
              <a:t>But I’m going to cover much, much more</a:t>
            </a:r>
          </a:p>
          <a:p>
            <a:pPr lvl="1"/>
            <a:endParaRPr lang="en-US" dirty="0"/>
          </a:p>
          <a:p>
            <a:r>
              <a:rPr lang="en-US" dirty="0" smtClean="0"/>
              <a:t>Perspective</a:t>
            </a:r>
          </a:p>
          <a:p>
            <a:pPr lvl="1"/>
            <a:r>
              <a:rPr lang="en-US" dirty="0" smtClean="0"/>
              <a:t>Core fundamentals are essential for working in an networked world</a:t>
            </a:r>
          </a:p>
          <a:p>
            <a:pPr lvl="1"/>
            <a:r>
              <a:rPr lang="en-US" dirty="0" smtClean="0"/>
              <a:t>However, </a:t>
            </a:r>
            <a:r>
              <a:rPr lang="en-US" b="1" dirty="0" smtClean="0"/>
              <a:t>what you do with the network </a:t>
            </a:r>
            <a:r>
              <a:rPr lang="en-US" dirty="0" smtClean="0"/>
              <a:t>is far more interesting than the </a:t>
            </a:r>
            <a:r>
              <a:rPr lang="en-US" smtClean="0"/>
              <a:t>network itself</a:t>
            </a:r>
          </a:p>
        </p:txBody>
      </p:sp>
    </p:spTree>
    <p:extLst>
      <p:ext uri="{BB962C8B-B14F-4D97-AF65-F5344CB8AC3E}">
        <p14:creationId xmlns:p14="http://schemas.microsoft.com/office/powerpoint/2010/main" val="18409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11397319"/>
              </p:ext>
            </p:extLst>
          </p:nvPr>
        </p:nvGraphicFramePr>
        <p:xfrm>
          <a:off x="432749" y="104216"/>
          <a:ext cx="8322860" cy="5933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7694"/>
                <a:gridCol w="68451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Jan </a:t>
                      </a:r>
                      <a:r>
                        <a:rPr lang="en-US" baseline="0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Intro, History, Network</a:t>
                      </a:r>
                      <a:r>
                        <a:rPr lang="en-US" baseline="0" dirty="0" smtClean="0"/>
                        <a:t> Architecture, Intro to C Sockets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 </a:t>
                      </a:r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 Lecture:</a:t>
                      </a:r>
                      <a:r>
                        <a:rPr lang="en-US" b="1" baseline="0" dirty="0" smtClean="0"/>
                        <a:t> MLK Day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Jan </a:t>
                      </a:r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Layer, Data Link Layer, Bridging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Feb </a:t>
                      </a:r>
                      <a:r>
                        <a:rPr lang="en-US" baseline="0" dirty="0" smtClean="0"/>
                        <a:t>1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Network</a:t>
                      </a:r>
                      <a:r>
                        <a:rPr lang="en-US" baseline="0" dirty="0" smtClean="0"/>
                        <a:t> Layer, Intra-domain Routing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Feb </a:t>
                      </a:r>
                      <a:r>
                        <a:rPr lang="en-US" baseline="0" dirty="0" smtClean="0"/>
                        <a:t>8</a:t>
                      </a: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Inter-domain Routing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 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 Lecture:</a:t>
                      </a:r>
                      <a:r>
                        <a:rPr lang="en-US" b="1" baseline="0" dirty="0" smtClean="0"/>
                        <a:t> President’s Day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 </a:t>
                      </a:r>
                      <a:r>
                        <a:rPr lang="en-US" dirty="0" smtClean="0"/>
                        <a:t>22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Transport Layer, Congestion Control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Feb 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DNS, NAT, </a:t>
                      </a:r>
                      <a:r>
                        <a:rPr lang="en-US" dirty="0" err="1" smtClean="0"/>
                        <a:t>QoS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 </a:t>
                      </a:r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No class: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Spring Break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 </a:t>
                      </a:r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Midterm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 </a:t>
                      </a:r>
                      <a:r>
                        <a:rPr lang="en-US" dirty="0" smtClean="0"/>
                        <a:t>21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CDNs, </a:t>
                      </a:r>
                      <a:r>
                        <a:rPr lang="en-US" dirty="0" smtClean="0"/>
                        <a:t>IXPs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 </a:t>
                      </a:r>
                      <a:r>
                        <a:rPr lang="en-US" dirty="0" smtClean="0"/>
                        <a:t>28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Overlay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Networks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(</a:t>
                      </a:r>
                      <a:r>
                        <a:rPr lang="en-US" dirty="0" smtClean="0"/>
                        <a:t>P2P, </a:t>
                      </a:r>
                      <a:r>
                        <a:rPr lang="en-US" dirty="0" err="1" smtClean="0"/>
                        <a:t>BitTorrent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Apr </a:t>
                      </a:r>
                      <a:r>
                        <a:rPr lang="en-US" dirty="0" smtClean="0"/>
                        <a:t>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center networks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Apr </a:t>
                      </a:r>
                      <a:r>
                        <a:rPr lang="en-US" dirty="0" smtClean="0"/>
                        <a:t>11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Mobile </a:t>
                      </a:r>
                      <a:r>
                        <a:rPr lang="en-US" baseline="0" dirty="0" smtClean="0"/>
                        <a:t>Networks, Software Defined Networks, New Architectures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Apr </a:t>
                      </a:r>
                      <a:r>
                        <a:rPr lang="en-US" dirty="0" smtClean="0"/>
                        <a:t>18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Internet</a:t>
                      </a:r>
                      <a:r>
                        <a:rPr lang="en-US" baseline="0" dirty="0" smtClean="0"/>
                        <a:t> Privacy, Security and </a:t>
                      </a:r>
                      <a:r>
                        <a:rPr lang="en-US" dirty="0" smtClean="0"/>
                        <a:t>Anonymous Communications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Final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ouble Brace 5"/>
          <p:cNvSpPr/>
          <p:nvPr/>
        </p:nvSpPr>
        <p:spPr>
          <a:xfrm>
            <a:off x="1" y="127001"/>
            <a:ext cx="9144000" cy="2933700"/>
          </a:xfrm>
          <a:prstGeom prst="bracePair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e 6"/>
          <p:cNvSpPr/>
          <p:nvPr/>
        </p:nvSpPr>
        <p:spPr>
          <a:xfrm>
            <a:off x="0" y="3860800"/>
            <a:ext cx="9046028" cy="2032001"/>
          </a:xfrm>
          <a:prstGeom prst="bracePair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 hour lectures</a:t>
            </a:r>
          </a:p>
          <a:p>
            <a:pPr lvl="1"/>
            <a:r>
              <a:rPr lang="en-US" dirty="0" smtClean="0"/>
              <a:t>Breaks every hour… </a:t>
            </a:r>
            <a:r>
              <a:rPr lang="en-US" dirty="0" err="1" smtClean="0"/>
              <a:t>ish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am a network researcher</a:t>
            </a:r>
          </a:p>
          <a:p>
            <a:pPr lvl="1"/>
            <a:r>
              <a:rPr lang="en-US" dirty="0" smtClean="0"/>
              <a:t>Things make sense to me that may not make sense to you</a:t>
            </a:r>
          </a:p>
          <a:p>
            <a:pPr lvl="1"/>
            <a:r>
              <a:rPr lang="en-US" dirty="0" smtClean="0"/>
              <a:t>I talk fast if nobody stops me</a:t>
            </a:r>
          </a:p>
          <a:p>
            <a:r>
              <a:rPr lang="en-US" dirty="0" smtClean="0"/>
              <a:t>Solution: </a:t>
            </a:r>
            <a:r>
              <a:rPr lang="en-US" dirty="0" smtClean="0">
                <a:solidFill>
                  <a:schemeClr val="accent1"/>
                </a:solidFill>
              </a:rPr>
              <a:t>ask questions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Seriously, ask questions (interrupting me is OK!)</a:t>
            </a:r>
          </a:p>
          <a:p>
            <a:pPr lvl="1"/>
            <a:r>
              <a:rPr lang="en-US" dirty="0" smtClean="0"/>
              <a:t>Standing up here in silence is very awkward</a:t>
            </a:r>
          </a:p>
          <a:p>
            <a:pPr lvl="1"/>
            <a:r>
              <a:rPr lang="en-US" dirty="0" smtClean="0"/>
              <a:t>I will stand here until you answer my questions</a:t>
            </a:r>
          </a:p>
          <a:p>
            <a:r>
              <a:rPr lang="en-US" dirty="0" smtClean="0"/>
              <a:t>Help me learn your names</a:t>
            </a:r>
          </a:p>
          <a:p>
            <a:pPr lvl="1"/>
            <a:r>
              <a:rPr lang="en-US" dirty="0" smtClean="0"/>
              <a:t>Say your name before each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Computer Networks: A Systems Approach</a:t>
            </a:r>
          </a:p>
          <a:p>
            <a:pPr lvl="1"/>
            <a:r>
              <a:rPr lang="en-US" dirty="0" smtClean="0"/>
              <a:t>Peterson and Davie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</p:txBody>
      </p:sp>
      <p:pic>
        <p:nvPicPr>
          <p:cNvPr id="1026" name="Picture 2" descr="C:\Users\t0ph3r\Documents\CS 4700\assets\four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12219" r="16370" b="-853"/>
          <a:stretch/>
        </p:blipFill>
        <p:spPr bwMode="auto">
          <a:xfrm>
            <a:off x="1244688" y="3145539"/>
            <a:ext cx="2972482" cy="36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0ph3r\Documents\CS 4700\assets\fift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0" t="12221" r="18154" b="-856"/>
          <a:stretch/>
        </p:blipFill>
        <p:spPr bwMode="auto">
          <a:xfrm>
            <a:off x="4993728" y="3145539"/>
            <a:ext cx="2972482" cy="36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79172851"/>
              </p:ext>
            </p:extLst>
          </p:nvPr>
        </p:nvGraphicFramePr>
        <p:xfrm>
          <a:off x="707676" y="2647190"/>
          <a:ext cx="7728648" cy="2499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77630"/>
                <a:gridCol w="5351018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Projects (5)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4%,</a:t>
                      </a:r>
                      <a:r>
                        <a:rPr lang="en-US" sz="2800" baseline="0" dirty="0" smtClean="0"/>
                        <a:t> 8%, 12%, 16%, and 20% (respectively)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Midterm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15%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Final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20%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Participation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5%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152400" y="4449170"/>
            <a:ext cx="8839200" cy="22564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r>
              <a:rPr lang="en-US" dirty="0" smtClean="0"/>
              <a:t>This course is project-centric</a:t>
            </a:r>
          </a:p>
          <a:p>
            <a:pPr lvl="1"/>
            <a:r>
              <a:rPr lang="en-US" dirty="0" smtClean="0"/>
              <a:t>Designed to give you real networking experience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Start early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Seriously, </a:t>
            </a:r>
            <a:r>
              <a:rPr lang="en-US" dirty="0" smtClean="0">
                <a:solidFill>
                  <a:schemeClr val="accent1"/>
                </a:solidFill>
              </a:rPr>
              <a:t>start early</a:t>
            </a:r>
            <a:r>
              <a:rPr lang="en-US" dirty="0" smtClean="0"/>
              <a:t>!</a:t>
            </a:r>
          </a:p>
          <a:p>
            <a:r>
              <a:rPr lang="en-US" dirty="0"/>
              <a:t>5</a:t>
            </a:r>
            <a:r>
              <a:rPr lang="en-US" dirty="0" smtClean="0"/>
              <a:t> projects</a:t>
            </a:r>
          </a:p>
          <a:p>
            <a:pPr lvl="1"/>
            <a:r>
              <a:rPr lang="en-US" dirty="0" smtClean="0"/>
              <a:t>Due at 11:59:59pm on Wednesday of specified week</a:t>
            </a:r>
          </a:p>
          <a:p>
            <a:pPr lvl="1"/>
            <a:r>
              <a:rPr lang="en-US" dirty="0" smtClean="0"/>
              <a:t>Use turn-in scripts to submit your code, documentation, etc.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Working code is </a:t>
            </a:r>
            <a:r>
              <a:rPr lang="en-US" b="1" dirty="0" smtClean="0">
                <a:solidFill>
                  <a:schemeClr val="accent1"/>
                </a:solidFill>
              </a:rPr>
              <a:t>critical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8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Logistics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Languages</a:t>
            </a:r>
          </a:p>
          <a:p>
            <a:pPr lvl="1"/>
            <a:r>
              <a:rPr lang="en-US" dirty="0" smtClean="0"/>
              <a:t>Project 3 will be in TCL/NS2</a:t>
            </a:r>
          </a:p>
          <a:p>
            <a:pPr lvl="1"/>
            <a:r>
              <a:rPr lang="en-US" dirty="0" smtClean="0"/>
              <a:t>You may choose the language for the other projects</a:t>
            </a:r>
          </a:p>
          <a:p>
            <a:pPr lvl="2"/>
            <a:r>
              <a:rPr lang="en-US" dirty="0" smtClean="0">
                <a:solidFill>
                  <a:schemeClr val="accent1"/>
                </a:solidFill>
              </a:rPr>
              <a:t>Code must compile on the CCIS Linux machines</a:t>
            </a:r>
          </a:p>
          <a:p>
            <a:r>
              <a:rPr lang="en-US" dirty="0" smtClean="0"/>
              <a:t>Project 1 </a:t>
            </a:r>
            <a:r>
              <a:rPr lang="en-US" dirty="0" smtClean="0"/>
              <a:t>is out now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Project questions?</a:t>
            </a:r>
          </a:p>
          <a:p>
            <a:pPr lvl="1"/>
            <a:r>
              <a:rPr lang="en-US" dirty="0" smtClean="0"/>
              <a:t>Post them on Piazza!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Groups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Projects will be completed in groups of two</a:t>
            </a:r>
          </a:p>
          <a:p>
            <a:pPr lvl="1"/>
            <a:r>
              <a:rPr lang="en-US" dirty="0" smtClean="0"/>
              <a:t>Unless we have odd numbers…</a:t>
            </a:r>
          </a:p>
          <a:p>
            <a:pPr lvl="1"/>
            <a:r>
              <a:rPr lang="en-US" dirty="0" smtClean="0"/>
              <a:t>Don’t mix undergrads/grads (different grading scale)</a:t>
            </a:r>
          </a:p>
          <a:p>
            <a:r>
              <a:rPr lang="en-US" dirty="0" smtClean="0"/>
              <a:t>Partner selection</a:t>
            </a:r>
          </a:p>
          <a:p>
            <a:pPr lvl="1"/>
            <a:r>
              <a:rPr lang="en-US" dirty="0" smtClean="0"/>
              <a:t>Pick whoever you want</a:t>
            </a:r>
          </a:p>
          <a:p>
            <a:pPr lvl="1"/>
            <a:r>
              <a:rPr lang="en-US" dirty="0" smtClean="0"/>
              <a:t>You may switch partners between projects</a:t>
            </a:r>
          </a:p>
          <a:p>
            <a:pPr lvl="1"/>
            <a:r>
              <a:rPr lang="en-US" dirty="0" smtClean="0"/>
              <a:t>Do not complain to me about your lazy partner</a:t>
            </a:r>
          </a:p>
          <a:p>
            <a:pPr lvl="2"/>
            <a:r>
              <a:rPr lang="en-US" dirty="0" smtClean="0"/>
              <a:t>Hey, you picked them</a:t>
            </a:r>
          </a:p>
          <a:p>
            <a:r>
              <a:rPr lang="en-US" dirty="0" smtClean="0"/>
              <a:t>Can’t find a partner?</a:t>
            </a:r>
          </a:p>
          <a:p>
            <a:pPr lvl="1"/>
            <a:r>
              <a:rPr lang="en-US" dirty="0" smtClean="0"/>
              <a:t>Post a message on Piazza!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4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 Policy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student is given 4 slip days that they can use at any time to extend a deadline</a:t>
            </a:r>
          </a:p>
          <a:p>
            <a:pPr lvl="1"/>
            <a:r>
              <a:rPr lang="en-US" dirty="0" smtClean="0"/>
              <a:t>You don’t need to ask me, just turn-in stuff late</a:t>
            </a:r>
          </a:p>
          <a:p>
            <a:pPr lvl="1"/>
            <a:r>
              <a:rPr lang="en-US" dirty="0" smtClean="0"/>
              <a:t>All group members must have unused slip days</a:t>
            </a:r>
          </a:p>
          <a:p>
            <a:pPr lvl="2"/>
            <a:r>
              <a:rPr lang="en-US" dirty="0" smtClean="0"/>
              <a:t>i.e. if one member has zero slip days left, the whole group is late</a:t>
            </a:r>
          </a:p>
          <a:p>
            <a:r>
              <a:rPr lang="en-US" dirty="0" smtClean="0"/>
              <a:t>Assignments are due at 11:59:59, </a:t>
            </a:r>
            <a:r>
              <a:rPr lang="en-US" b="1" dirty="0" smtClean="0">
                <a:solidFill>
                  <a:schemeClr val="accent1"/>
                </a:solidFill>
              </a:rPr>
              <a:t>no exceptions</a:t>
            </a:r>
          </a:p>
          <a:p>
            <a:pPr lvl="1"/>
            <a:r>
              <a:rPr lang="en-US" dirty="0" smtClean="0"/>
              <a:t>1 second late = 1 hour late = 1 day late</a:t>
            </a:r>
          </a:p>
          <a:p>
            <a:pPr lvl="1"/>
            <a:r>
              <a:rPr lang="en-US" dirty="0" smtClean="0"/>
              <a:t>20% off per day 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CS 4700 / CS 5700</a:t>
            </a:r>
          </a:p>
          <a:p>
            <a:pPr lvl="1"/>
            <a:r>
              <a:rPr lang="en-US" dirty="0" smtClean="0"/>
              <a:t>Are you in the right classroom?</a:t>
            </a:r>
          </a:p>
          <a:p>
            <a:pPr lvl="1"/>
            <a:r>
              <a:rPr lang="en-US" dirty="0" smtClean="0"/>
              <a:t>Okay, good.</a:t>
            </a:r>
          </a:p>
          <a:p>
            <a:r>
              <a:rPr lang="en-US" dirty="0" smtClean="0"/>
              <a:t>Who am I?</a:t>
            </a:r>
          </a:p>
          <a:p>
            <a:pPr lvl="1"/>
            <a:r>
              <a:rPr lang="en-US" dirty="0" smtClean="0"/>
              <a:t>Professor David Choffnes</a:t>
            </a:r>
          </a:p>
          <a:p>
            <a:pPr lvl="1"/>
            <a:r>
              <a:rPr lang="en-US" dirty="0" smtClean="0">
                <a:hlinkClick r:id="rId2"/>
              </a:rPr>
              <a:t>choffnes@ccs.neu.edu</a:t>
            </a:r>
          </a:p>
          <a:p>
            <a:pPr lvl="1"/>
            <a:r>
              <a:rPr lang="en-US" dirty="0" smtClean="0"/>
              <a:t>West Village H 256 </a:t>
            </a:r>
          </a:p>
          <a:p>
            <a:pPr lvl="1"/>
            <a:r>
              <a:rPr lang="en-US" dirty="0" smtClean="0"/>
              <a:t>Office Hours: </a:t>
            </a:r>
            <a:r>
              <a:rPr lang="en-US" dirty="0" smtClean="0"/>
              <a:t>10am-11am </a:t>
            </a:r>
            <a:r>
              <a:rPr lang="en-US" dirty="0" smtClean="0"/>
              <a:t>Thursdays (WVH 256)</a:t>
            </a:r>
          </a:p>
          <a:p>
            <a:pPr lvl="2"/>
            <a:r>
              <a:rPr lang="en-US" dirty="0" smtClean="0"/>
              <a:t>Is it </a:t>
            </a:r>
            <a:r>
              <a:rPr lang="en-US" dirty="0" smtClean="0"/>
              <a:t>10am-11am </a:t>
            </a:r>
            <a:r>
              <a:rPr lang="en-US" dirty="0" smtClean="0"/>
              <a:t>on Thursday?</a:t>
            </a:r>
          </a:p>
          <a:p>
            <a:pPr lvl="3"/>
            <a:r>
              <a:rPr lang="en-US" dirty="0" smtClean="0"/>
              <a:t>YES: Feel free to interrupt me and come on in</a:t>
            </a:r>
          </a:p>
          <a:p>
            <a:pPr lvl="3"/>
            <a:r>
              <a:rPr lang="en-US" dirty="0" smtClean="0"/>
              <a:t>NO: Do not interrupt me. Urgent? E-mail the </a:t>
            </a:r>
            <a:r>
              <a:rPr lang="en-US" dirty="0" err="1" smtClean="0"/>
              <a:t>TAs.</a:t>
            </a:r>
            <a:r>
              <a:rPr lang="en-US" dirty="0" smtClean="0"/>
              <a:t> Personal? E-mail 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Reading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12900"/>
            <a:ext cx="8839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will read lots of papers in this class</a:t>
            </a:r>
          </a:p>
          <a:p>
            <a:pPr lvl="1"/>
            <a:r>
              <a:rPr lang="en-US" dirty="0" smtClean="0"/>
              <a:t>Some are classics, foundations of existing networks</a:t>
            </a:r>
          </a:p>
          <a:p>
            <a:pPr lvl="1"/>
            <a:r>
              <a:rPr lang="en-US" dirty="0" smtClean="0"/>
              <a:t>Others propose newer, more advanced designs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List of papers are on the website</a:t>
            </a:r>
          </a:p>
          <a:p>
            <a:pPr lvl="1"/>
            <a:r>
              <a:rPr lang="en-US" dirty="0" smtClean="0"/>
              <a:t>2+ papers per week</a:t>
            </a:r>
          </a:p>
          <a:p>
            <a:pPr lvl="1"/>
            <a:r>
              <a:rPr lang="en-US" dirty="0" smtClean="0"/>
              <a:t>If you have questions about them, ask on Piazza</a:t>
            </a:r>
          </a:p>
          <a:p>
            <a:pPr lvl="1"/>
            <a:endParaRPr lang="en-US" dirty="0"/>
          </a:p>
          <a:p>
            <a:r>
              <a:rPr lang="en-US" dirty="0" smtClean="0"/>
              <a:t>Questions about these papers will be on</a:t>
            </a:r>
          </a:p>
          <a:p>
            <a:pPr lvl="1"/>
            <a:r>
              <a:rPr lang="en-US" dirty="0" smtClean="0"/>
              <a:t>In-class exercises</a:t>
            </a:r>
          </a:p>
          <a:p>
            <a:pPr lvl="1"/>
            <a:r>
              <a:rPr lang="en-US" dirty="0" smtClean="0"/>
              <a:t>Exams</a:t>
            </a:r>
          </a:p>
        </p:txBody>
      </p:sp>
    </p:spTree>
    <p:extLst>
      <p:ext uri="{BB962C8B-B14F-4D97-AF65-F5344CB8AC3E}">
        <p14:creationId xmlns:p14="http://schemas.microsoft.com/office/powerpoint/2010/main" val="24417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Grade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people will be randomly assigned to lead discussion of each paper</a:t>
            </a:r>
          </a:p>
          <a:p>
            <a:pPr lvl="1"/>
            <a:r>
              <a:rPr lang="en-US" dirty="0"/>
              <a:t>One person is the champion</a:t>
            </a:r>
          </a:p>
          <a:p>
            <a:pPr lvl="1"/>
            <a:r>
              <a:rPr lang="en-US" dirty="0"/>
              <a:t>One person is the critic</a:t>
            </a:r>
          </a:p>
          <a:p>
            <a:r>
              <a:rPr lang="en-US" dirty="0"/>
              <a:t>Leaders will post summaries and discussion to Piazza</a:t>
            </a:r>
          </a:p>
          <a:p>
            <a:pPr lvl="1"/>
            <a:r>
              <a:rPr lang="en-US" dirty="0" smtClean="0"/>
              <a:t>A couple paragraphs summarizing the problem, the approach to solving it, and key results</a:t>
            </a:r>
          </a:p>
          <a:p>
            <a:pPr lvl="1"/>
            <a:r>
              <a:rPr lang="en-US" dirty="0" smtClean="0"/>
              <a:t>Champions: defend the solution, talk about why this paper is important</a:t>
            </a:r>
          </a:p>
          <a:p>
            <a:pPr lvl="1"/>
            <a:r>
              <a:rPr lang="en-US" dirty="0" smtClean="0"/>
              <a:t>Critics: point out shortcomings, and discuss alternative approaches</a:t>
            </a:r>
            <a:endParaRPr lang="en-US" dirty="0"/>
          </a:p>
          <a:p>
            <a:r>
              <a:rPr lang="en-US" dirty="0" smtClean="0"/>
              <a:t>Participation is </a:t>
            </a:r>
            <a:r>
              <a:rPr lang="en-US" dirty="0"/>
              <a:t>5</a:t>
            </a:r>
            <a:r>
              <a:rPr lang="en-US" dirty="0" smtClean="0"/>
              <a:t>% of your grade</a:t>
            </a:r>
          </a:p>
          <a:p>
            <a:r>
              <a:rPr lang="en-US" dirty="0" smtClean="0"/>
              <a:t>Discussion leads will be posted on Piazza shortly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7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Class Participation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This is a senior/masters level course</a:t>
            </a:r>
          </a:p>
          <a:p>
            <a:pPr lvl="1"/>
            <a:r>
              <a:rPr lang="en-US" dirty="0" smtClean="0"/>
              <a:t>I’m not taking attendance</a:t>
            </a:r>
          </a:p>
          <a:p>
            <a:pPr lvl="1"/>
            <a:r>
              <a:rPr lang="en-US" dirty="0" smtClean="0"/>
              <a:t>…but you will want to show up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In-class exercises:</a:t>
            </a:r>
          </a:p>
          <a:p>
            <a:pPr lvl="1"/>
            <a:r>
              <a:rPr lang="en-US" dirty="0" smtClean="0"/>
              <a:t>Meant to test knowledge of papers, prepare for exams</a:t>
            </a:r>
          </a:p>
          <a:p>
            <a:pPr lvl="1"/>
            <a:r>
              <a:rPr lang="en-US" dirty="0" smtClean="0"/>
              <a:t>Each lecture, at a fairly random time, I will distribute exercises</a:t>
            </a:r>
          </a:p>
          <a:p>
            <a:pPr lvl="2"/>
            <a:r>
              <a:rPr lang="en-US" dirty="0" smtClean="0"/>
              <a:t>Points awarded only to students who attend class</a:t>
            </a:r>
          </a:p>
          <a:p>
            <a:pPr lvl="2"/>
            <a:r>
              <a:rPr lang="en-US" dirty="0" smtClean="0"/>
              <a:t>At least one group will be asked to present their answer</a:t>
            </a:r>
          </a:p>
          <a:p>
            <a:pPr lvl="1"/>
            <a:r>
              <a:rPr lang="en-US" dirty="0" smtClean="0"/>
              <a:t>This will account for most of the participation grade</a:t>
            </a:r>
          </a:p>
        </p:txBody>
      </p:sp>
    </p:spTree>
    <p:extLst>
      <p:ext uri="{BB962C8B-B14F-4D97-AF65-F5344CB8AC3E}">
        <p14:creationId xmlns:p14="http://schemas.microsoft.com/office/powerpoint/2010/main" val="14515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Midterm and Final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 hours, midterm in class, final during finals week</a:t>
            </a:r>
          </a:p>
          <a:p>
            <a:pPr lvl="1"/>
            <a:r>
              <a:rPr lang="en-US" dirty="0" smtClean="0"/>
              <a:t>The final will be </a:t>
            </a:r>
            <a:r>
              <a:rPr lang="en-US" b="1" dirty="0" smtClean="0"/>
              <a:t>cumulative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All exams are: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losed book, closed notes, leave the laptop at home</a:t>
            </a:r>
          </a:p>
          <a:p>
            <a:pPr lvl="1"/>
            <a:r>
              <a:rPr lang="en-US" dirty="0" smtClean="0"/>
              <a:t>If I see a smartphone, I will take it and use it for research</a:t>
            </a:r>
          </a:p>
          <a:p>
            <a:pPr lvl="1"/>
            <a:r>
              <a:rPr lang="en-US" dirty="0" smtClean="0"/>
              <a:t>Reproducing figures from lectures will earn a 0</a:t>
            </a:r>
          </a:p>
          <a:p>
            <a:pPr lvl="2"/>
            <a:r>
              <a:rPr lang="en-US" dirty="0" smtClean="0"/>
              <a:t>Two students with the exact same figure will get a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Guessing is strongly discouraged</a:t>
            </a:r>
          </a:p>
          <a:p>
            <a:pPr lvl="1"/>
            <a:r>
              <a:rPr lang="en-US" dirty="0" smtClean="0"/>
              <a:t>You get 20% of points for leaving a question blank</a:t>
            </a:r>
          </a:p>
          <a:p>
            <a:pPr lvl="1"/>
            <a:r>
              <a:rPr lang="en-US" dirty="0" smtClean="0"/>
              <a:t>0% if you have both a right answer and a wrong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37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Grades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the end of the semester, all of your grades will sum to 100 points</a:t>
            </a:r>
          </a:p>
          <a:p>
            <a:endParaRPr lang="en-US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 algn="ctr">
              <a:buNone/>
            </a:pPr>
            <a:r>
              <a:rPr lang="en-US" dirty="0" smtClean="0"/>
              <a:t>4 + 8 + 12 + 16 + 20 + 15 + 20 + 5 = 100</a:t>
            </a:r>
          </a:p>
          <a:p>
            <a:r>
              <a:rPr lang="en-US" dirty="0" smtClean="0"/>
              <a:t>Final grades are based on a simple scale:</a:t>
            </a:r>
          </a:p>
          <a:p>
            <a:pPr lvl="1"/>
            <a:r>
              <a:rPr lang="en-US" dirty="0" smtClean="0"/>
              <a:t>A &gt;92, A- 90-92, B+ 87-89, B 83-86, B- 80-82, …</a:t>
            </a:r>
          </a:p>
          <a:p>
            <a:r>
              <a:rPr lang="en-US" dirty="0" smtClean="0"/>
              <a:t>I don’t curve grades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Left Brace 4"/>
          <p:cNvSpPr/>
          <p:nvPr/>
        </p:nvSpPr>
        <p:spPr>
          <a:xfrm rot="5400000">
            <a:off x="3094264" y="1978501"/>
            <a:ext cx="293914" cy="2944585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5400000">
            <a:off x="5505451" y="2843916"/>
            <a:ext cx="293913" cy="1213755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5400000">
            <a:off x="6512379" y="3306559"/>
            <a:ext cx="293913" cy="288470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2646" y="2863943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Projects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89592" y="2863942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259285" y="2875828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Participation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409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Changes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Each student gets two challenges</a:t>
            </a:r>
          </a:p>
          <a:p>
            <a:pPr lvl="1"/>
            <a:r>
              <a:rPr lang="en-US" dirty="0" smtClean="0"/>
              <a:t>Modeled after NFL system</a:t>
            </a:r>
          </a:p>
          <a:p>
            <a:pPr lvl="1"/>
            <a:r>
              <a:rPr lang="en-US" dirty="0" smtClean="0"/>
              <a:t>If you ask for a </a:t>
            </a:r>
            <a:r>
              <a:rPr lang="en-US" dirty="0" err="1" smtClean="0"/>
              <a:t>regrade</a:t>
            </a:r>
            <a:r>
              <a:rPr lang="en-US" dirty="0" smtClean="0"/>
              <a:t> and you are wrong, you lose a challenge</a:t>
            </a:r>
          </a:p>
          <a:p>
            <a:pPr lvl="1"/>
            <a:r>
              <a:rPr lang="en-US" dirty="0" smtClean="0"/>
              <a:t>When you are out of challenges, you cannot ask for </a:t>
            </a:r>
            <a:r>
              <a:rPr lang="en-US" dirty="0" err="1" smtClean="0"/>
              <a:t>regrading</a:t>
            </a:r>
            <a:endParaRPr lang="en-US" dirty="0" smtClean="0"/>
          </a:p>
          <a:p>
            <a:r>
              <a:rPr lang="en-US" dirty="0" smtClean="0"/>
              <a:t>Must come to office hours with the following in writing: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Specify the problem(s) you want </a:t>
            </a:r>
            <a:r>
              <a:rPr lang="en-US" dirty="0" err="1" smtClean="0"/>
              <a:t>regraded</a:t>
            </a:r>
            <a:endParaRPr lang="en-US" dirty="0" smtClean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For each problem, explain why the grade is in error</a:t>
            </a:r>
          </a:p>
          <a:p>
            <a:pPr marL="502920" indent="-457200"/>
            <a:r>
              <a:rPr lang="en-US" dirty="0" smtClean="0"/>
              <a:t>Don’t sweat the small stuff</a:t>
            </a:r>
          </a:p>
          <a:p>
            <a:pPr marL="822960" lvl="1" indent="-457200"/>
            <a:r>
              <a:rPr lang="en-US" dirty="0" err="1" smtClean="0"/>
              <a:t>Regrading</a:t>
            </a:r>
            <a:r>
              <a:rPr lang="en-US" dirty="0" smtClean="0"/>
              <a:t> does not make me a happy Professor</a:t>
            </a:r>
          </a:p>
          <a:p>
            <a:pPr marL="822960" lvl="1" indent="-457200"/>
            <a:r>
              <a:rPr lang="en-US" dirty="0" smtClean="0"/>
              <a:t>If the change is &lt;5% of the grade, don’t bother</a:t>
            </a:r>
          </a:p>
          <a:p>
            <a:pPr marL="502920" indent="-457200"/>
            <a:r>
              <a:rPr lang="en-US" dirty="0" smtClean="0"/>
              <a:t>More details on the website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272" y="609600"/>
            <a:ext cx="2362328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9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not do it</a:t>
            </a:r>
          </a:p>
          <a:p>
            <a:pPr lvl="1"/>
            <a:r>
              <a:rPr lang="en-US" dirty="0" smtClean="0"/>
              <a:t>Seriously, don’t make me say it again</a:t>
            </a:r>
          </a:p>
          <a:p>
            <a:r>
              <a:rPr lang="en-US" dirty="0" smtClean="0"/>
              <a:t>Cheating is an automatic zero</a:t>
            </a:r>
          </a:p>
          <a:p>
            <a:pPr lvl="1"/>
            <a:r>
              <a:rPr lang="en-US" dirty="0"/>
              <a:t>I will send </a:t>
            </a:r>
            <a:r>
              <a:rPr lang="en-US" dirty="0">
                <a:solidFill>
                  <a:schemeClr val="accent1"/>
                </a:solidFill>
              </a:rPr>
              <a:t>any and all</a:t>
            </a:r>
            <a:r>
              <a:rPr lang="en-US" dirty="0"/>
              <a:t> suspects to OSCCR </a:t>
            </a:r>
            <a:r>
              <a:rPr lang="en-US" dirty="0">
                <a:solidFill>
                  <a:schemeClr val="accent1"/>
                </a:solidFill>
              </a:rPr>
              <a:t>without </a:t>
            </a:r>
            <a:r>
              <a:rPr lang="en-US" dirty="0" smtClean="0">
                <a:solidFill>
                  <a:schemeClr val="accent1"/>
                </a:solidFill>
              </a:rPr>
              <a:t>exception</a:t>
            </a:r>
          </a:p>
          <a:p>
            <a:pPr lvl="1"/>
            <a:r>
              <a:rPr lang="en-US" dirty="0" smtClean="0"/>
              <a:t>CCIS is also tracking cheating, with stricter enforcement</a:t>
            </a:r>
          </a:p>
          <a:p>
            <a:r>
              <a:rPr lang="en-US" dirty="0" smtClean="0"/>
              <a:t>Project code must be </a:t>
            </a:r>
            <a:r>
              <a:rPr lang="en-US" dirty="0" smtClean="0">
                <a:solidFill>
                  <a:schemeClr val="accent1"/>
                </a:solidFill>
              </a:rPr>
              <a:t>original</a:t>
            </a:r>
          </a:p>
          <a:p>
            <a:pPr lvl="1"/>
            <a:r>
              <a:rPr lang="en-US" dirty="0" smtClean="0"/>
              <a:t>You </a:t>
            </a:r>
            <a:r>
              <a:rPr lang="en-US" dirty="0" smtClean="0"/>
              <a:t>and your </a:t>
            </a:r>
            <a:r>
              <a:rPr lang="en-US" dirty="0" err="1" smtClean="0"/>
              <a:t>groupmates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only</a:t>
            </a:r>
            <a:endParaRPr lang="en-US" dirty="0" smtClean="0"/>
          </a:p>
          <a:p>
            <a:pPr lvl="2"/>
            <a:r>
              <a:rPr lang="en-US" dirty="0" smtClean="0"/>
              <a:t>Unless we give you starter code, obviously</a:t>
            </a:r>
          </a:p>
          <a:p>
            <a:pPr lvl="1"/>
            <a:r>
              <a:rPr lang="en-US" dirty="0" err="1" smtClean="0"/>
              <a:t>StackOverflow</a:t>
            </a:r>
            <a:r>
              <a:rPr lang="en-US" dirty="0" smtClean="0"/>
              <a:t>/</a:t>
            </a:r>
            <a:r>
              <a:rPr lang="en-US" dirty="0" err="1" smtClean="0"/>
              <a:t>Quora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chemeClr val="accent1"/>
                </a:solidFill>
              </a:rPr>
              <a:t>not </a:t>
            </a:r>
            <a:r>
              <a:rPr lang="en-US" dirty="0" smtClean="0"/>
              <a:t>your friends</a:t>
            </a:r>
          </a:p>
          <a:p>
            <a:pPr lvl="1"/>
            <a:r>
              <a:rPr lang="en-US" dirty="0" smtClean="0"/>
              <a:t>If you have questions about an online resource, ask us</a:t>
            </a:r>
          </a:p>
        </p:txBody>
      </p:sp>
    </p:spTree>
    <p:extLst>
      <p:ext uri="{BB962C8B-B14F-4D97-AF65-F5344CB8AC3E}">
        <p14:creationId xmlns:p14="http://schemas.microsoft.com/office/powerpoint/2010/main" val="26051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Don’t friend me on Facebook</a:t>
            </a:r>
          </a:p>
          <a:p>
            <a:pPr lvl="1"/>
            <a:r>
              <a:rPr lang="en-US" dirty="0" smtClean="0"/>
              <a:t>It’s nothing personal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Choffnes on Twitter: @</a:t>
            </a:r>
            <a:r>
              <a:rPr lang="en-US" dirty="0" err="1" smtClean="0"/>
              <a:t>proffnes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LinkedIn: I probably won’t add you, so please don’t 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3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TAs</a:t>
            </a:r>
          </a:p>
          <a:p>
            <a:pPr lvl="1"/>
            <a:r>
              <a:rPr lang="en-US" dirty="0"/>
              <a:t>Abhishek </a:t>
            </a:r>
            <a:r>
              <a:rPr lang="en-US" dirty="0" err="1" smtClean="0"/>
              <a:t>Sawarkar</a:t>
            </a:r>
            <a:endParaRPr lang="en-US" dirty="0" smtClean="0"/>
          </a:p>
          <a:p>
            <a:pPr lvl="1"/>
            <a:r>
              <a:rPr lang="en-US" dirty="0" err="1"/>
              <a:t>Kovit</a:t>
            </a:r>
            <a:r>
              <a:rPr lang="en-US" dirty="0"/>
              <a:t> </a:t>
            </a:r>
            <a:r>
              <a:rPr lang="en-US" dirty="0" err="1" smtClean="0"/>
              <a:t>Nisar</a:t>
            </a:r>
            <a:endParaRPr lang="en-US" dirty="0" smtClean="0"/>
          </a:p>
          <a:p>
            <a:pPr lvl="1"/>
            <a:r>
              <a:rPr lang="en-US" dirty="0" err="1" smtClean="0"/>
              <a:t>Sahil</a:t>
            </a:r>
            <a:r>
              <a:rPr lang="en-US" dirty="0" smtClean="0"/>
              <a:t> Jain</a:t>
            </a:r>
            <a:endParaRPr lang="en-US" dirty="0" smtClean="0"/>
          </a:p>
          <a:p>
            <a:r>
              <a:rPr lang="en-US" dirty="0" smtClean="0"/>
              <a:t>Email</a:t>
            </a:r>
            <a:r>
              <a:rPr lang="en-US" dirty="0" smtClean="0"/>
              <a:t>: </a:t>
            </a:r>
            <a:r>
              <a:rPr lang="en-US" dirty="0" smtClean="0"/>
              <a:t>cs5700sp16@ccs.neu.edu</a:t>
            </a:r>
            <a:endParaRPr lang="en-US" dirty="0" smtClean="0"/>
          </a:p>
          <a:p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TBD</a:t>
            </a:r>
            <a:endParaRPr lang="en-US" dirty="0" smtClean="0"/>
          </a:p>
          <a:p>
            <a:pPr lvl="1"/>
            <a:r>
              <a:rPr lang="en-US" dirty="0" smtClean="0"/>
              <a:t>WVH Lab Area (but check Piazza)</a:t>
            </a:r>
          </a:p>
        </p:txBody>
      </p:sp>
    </p:spTree>
    <p:extLst>
      <p:ext uri="{BB962C8B-B14F-4D97-AF65-F5344CB8AC3E}">
        <p14:creationId xmlns:p14="http://schemas.microsoft.com/office/powerpoint/2010/main" val="40863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Take This Course?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How many of you have checked your e-mail, FB, text…</a:t>
            </a:r>
          </a:p>
          <a:p>
            <a:pPr lvl="1"/>
            <a:r>
              <a:rPr lang="en-US" dirty="0" smtClean="0"/>
              <a:t>Today?</a:t>
            </a:r>
          </a:p>
          <a:p>
            <a:pPr lvl="1"/>
            <a:r>
              <a:rPr lang="en-US" dirty="0" smtClean="0"/>
              <a:t>In the past hour?</a:t>
            </a:r>
          </a:p>
          <a:p>
            <a:pPr lvl="1"/>
            <a:r>
              <a:rPr lang="en-US" dirty="0" smtClean="0"/>
              <a:t>Since I started talking?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networks are ubiquitous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Networks touch every part of our daily life</a:t>
            </a:r>
          </a:p>
          <a:p>
            <a:pPr lvl="1"/>
            <a:r>
              <a:rPr lang="en-US" dirty="0" smtClean="0"/>
              <a:t>Web search</a:t>
            </a:r>
          </a:p>
          <a:p>
            <a:pPr lvl="1"/>
            <a:r>
              <a:rPr lang="en-US" dirty="0" smtClean="0"/>
              <a:t>Social networking</a:t>
            </a:r>
          </a:p>
          <a:p>
            <a:pPr lvl="1"/>
            <a:r>
              <a:rPr lang="en-US" dirty="0" smtClean="0"/>
              <a:t>Watching movies</a:t>
            </a:r>
          </a:p>
          <a:p>
            <a:pPr lvl="1"/>
            <a:r>
              <a:rPr lang="en-US" dirty="0" smtClean="0"/>
              <a:t>Ordering merchandise</a:t>
            </a:r>
          </a:p>
          <a:p>
            <a:pPr lvl="1"/>
            <a:r>
              <a:rPr lang="en-US" dirty="0" smtClean="0"/>
              <a:t>Wasting 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2146300"/>
            <a:ext cx="2628900" cy="928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800" y="2438400"/>
            <a:ext cx="1832131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946400"/>
            <a:ext cx="1752600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4500" y="4171130"/>
            <a:ext cx="2819400" cy="1023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385" y="3327400"/>
            <a:ext cx="2776615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networks are ubiquitous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Networking is one of the most critical topics in CS</a:t>
            </a:r>
          </a:p>
          <a:p>
            <a:pPr lvl="1"/>
            <a:r>
              <a:rPr lang="en-US" dirty="0" smtClean="0"/>
              <a:t>There would be no…</a:t>
            </a:r>
          </a:p>
          <a:p>
            <a:pPr lvl="2"/>
            <a:r>
              <a:rPr lang="en-US" dirty="0" smtClean="0"/>
              <a:t>Big Data</a:t>
            </a:r>
          </a:p>
          <a:p>
            <a:pPr lvl="2"/>
            <a:r>
              <a:rPr lang="en-US" dirty="0" smtClean="0"/>
              <a:t>Cloud</a:t>
            </a:r>
          </a:p>
          <a:p>
            <a:pPr lvl="2"/>
            <a:r>
              <a:rPr lang="en-US" dirty="0" smtClean="0"/>
              <a:t>Apps or Mobile </a:t>
            </a:r>
            <a:r>
              <a:rPr lang="en-US" dirty="0" smtClean="0"/>
              <a:t>Computing</a:t>
            </a:r>
          </a:p>
          <a:p>
            <a:pPr lvl="2"/>
            <a:r>
              <a:rPr lang="en-US" dirty="0" smtClean="0"/>
              <a:t>Streaming video, </a:t>
            </a:r>
            <a:r>
              <a:rPr lang="en-US" dirty="0" err="1" smtClean="0"/>
              <a:t>WoW</a:t>
            </a:r>
            <a:r>
              <a:rPr lang="en-US" dirty="0" smtClean="0"/>
              <a:t>, Social Networks, VoIP, 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… without networks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reasons to take the class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I’m doing research in this area</a:t>
            </a:r>
          </a:p>
          <a:p>
            <a:pPr lvl="1"/>
            <a:r>
              <a:rPr lang="en-US" dirty="0" smtClean="0"/>
              <a:t>I love what I do, and love to tell you about it</a:t>
            </a:r>
          </a:p>
          <a:p>
            <a:pPr lvl="1"/>
            <a:r>
              <a:rPr lang="en-US" dirty="0" smtClean="0"/>
              <a:t>I’m going to integrate both classical and new material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Getting a good job</a:t>
            </a:r>
          </a:p>
          <a:p>
            <a:pPr lvl="1"/>
            <a:r>
              <a:rPr lang="en-US" dirty="0" smtClean="0"/>
              <a:t>Manager of one of Amazon’s core services (think S3, EC2): “Can I take this class?”</a:t>
            </a:r>
          </a:p>
          <a:p>
            <a:pPr lvl="1"/>
            <a:r>
              <a:rPr lang="en-US" dirty="0" smtClean="0"/>
              <a:t>Akamai Manager: “I think your CDN project should be required each new hire for their first 3 months”</a:t>
            </a:r>
          </a:p>
          <a:p>
            <a:pPr lvl="1"/>
            <a:r>
              <a:rPr lang="en-US" dirty="0" smtClean="0"/>
              <a:t>Google Manager: “This is really cool.”</a:t>
            </a:r>
          </a:p>
        </p:txBody>
      </p:sp>
    </p:spTree>
    <p:extLst>
      <p:ext uri="{BB962C8B-B14F-4D97-AF65-F5344CB8AC3E}">
        <p14:creationId xmlns:p14="http://schemas.microsoft.com/office/powerpoint/2010/main" val="22741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Fundamental understanding about computer networks</a:t>
            </a:r>
          </a:p>
          <a:p>
            <a:pPr lvl="1"/>
            <a:r>
              <a:rPr lang="en-US" dirty="0" smtClean="0"/>
              <a:t>All the way from bits on a wire…</a:t>
            </a:r>
          </a:p>
          <a:p>
            <a:pPr lvl="1"/>
            <a:r>
              <a:rPr lang="en-US" dirty="0" smtClean="0"/>
              <a:t>… across the ever-evolving Internet…</a:t>
            </a:r>
          </a:p>
          <a:p>
            <a:pPr lvl="1"/>
            <a:r>
              <a:rPr lang="en-US" dirty="0" smtClean="0"/>
              <a:t>… to a distributed applications</a:t>
            </a:r>
          </a:p>
          <a:p>
            <a:r>
              <a:rPr lang="en-US" dirty="0" smtClean="0"/>
              <a:t>Focus on software and protocols</a:t>
            </a:r>
          </a:p>
          <a:p>
            <a:pPr lvl="1"/>
            <a:r>
              <a:rPr lang="en-US" dirty="0" smtClean="0"/>
              <a:t>Not hardware</a:t>
            </a:r>
          </a:p>
          <a:p>
            <a:pPr lvl="1"/>
            <a:r>
              <a:rPr lang="en-US" dirty="0" smtClean="0"/>
              <a:t>Minimal theory</a:t>
            </a:r>
          </a:p>
          <a:p>
            <a:r>
              <a:rPr lang="en-US" dirty="0" smtClean="0"/>
              <a:t>Project-centric, hands on experience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rogramming APIs</a:t>
            </a:r>
          </a:p>
          <a:p>
            <a:pPr lvl="1"/>
            <a:r>
              <a:rPr lang="en-US" dirty="0" smtClean="0"/>
              <a:t>Network Simulation</a:t>
            </a:r>
          </a:p>
          <a:p>
            <a:pPr lvl="1"/>
            <a:r>
              <a:rPr lang="en-US" dirty="0" smtClean="0"/>
              <a:t>Application-level protocols</a:t>
            </a:r>
          </a:p>
          <a:p>
            <a:pPr lvl="1"/>
            <a:r>
              <a:rPr lang="en-US" dirty="0" smtClean="0"/>
              <a:t>Globally distributed systems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66274</TotalTime>
  <Words>1535</Words>
  <Application>Microsoft Macintosh PowerPoint</Application>
  <PresentationFormat>On-screen Show (4:3)</PresentationFormat>
  <Paragraphs>304</Paragraphs>
  <Slides>28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Tw Cen MT</vt:lpstr>
      <vt:lpstr>Wingdings</vt:lpstr>
      <vt:lpstr>Wingdings 2</vt:lpstr>
      <vt:lpstr>Median</vt:lpstr>
      <vt:lpstr>CS 4700 / CS 5700 Network Fundamentals</vt:lpstr>
      <vt:lpstr>Hello!</vt:lpstr>
      <vt:lpstr>Anti-Social Media</vt:lpstr>
      <vt:lpstr>Your TAs</vt:lpstr>
      <vt:lpstr>Why Take This Course?</vt:lpstr>
      <vt:lpstr>Computer networks are ubiquitous</vt:lpstr>
      <vt:lpstr>Computer networks are ubiquitous</vt:lpstr>
      <vt:lpstr>Other reasons to take the class</vt:lpstr>
      <vt:lpstr>Goals</vt:lpstr>
      <vt:lpstr>Online Resources</vt:lpstr>
      <vt:lpstr>Misnomer</vt:lpstr>
      <vt:lpstr>PowerPoint Presentation</vt:lpstr>
      <vt:lpstr>Teaching Style</vt:lpstr>
      <vt:lpstr>Textbook</vt:lpstr>
      <vt:lpstr>Workload</vt:lpstr>
      <vt:lpstr>Projects</vt:lpstr>
      <vt:lpstr>Project Logistics</vt:lpstr>
      <vt:lpstr>Project Groups</vt:lpstr>
      <vt:lpstr>Late Policy</vt:lpstr>
      <vt:lpstr>Paper Reading</vt:lpstr>
      <vt:lpstr>Participation Grade</vt:lpstr>
      <vt:lpstr>In Class Participation</vt:lpstr>
      <vt:lpstr>Exams</vt:lpstr>
      <vt:lpstr>Exams (cont)</vt:lpstr>
      <vt:lpstr>Final Grades</vt:lpstr>
      <vt:lpstr>Grade Changes</vt:lpstr>
      <vt:lpstr>Cheating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Choffnes, David</cp:lastModifiedBy>
  <cp:revision>883</cp:revision>
  <cp:lastPrinted>2012-08-22T04:00:45Z</cp:lastPrinted>
  <dcterms:created xsi:type="dcterms:W3CDTF">2012-01-03T02:22:46Z</dcterms:created>
  <dcterms:modified xsi:type="dcterms:W3CDTF">2016-01-11T13:29:37Z</dcterms:modified>
</cp:coreProperties>
</file>