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75"/>
  </p:notesMasterIdLst>
  <p:handoutMasterIdLst>
    <p:handoutMasterId r:id="rId76"/>
  </p:handoutMasterIdLst>
  <p:sldIdLst>
    <p:sldId id="388" r:id="rId2"/>
    <p:sldId id="392" r:id="rId3"/>
    <p:sldId id="393" r:id="rId4"/>
    <p:sldId id="394" r:id="rId5"/>
    <p:sldId id="391" r:id="rId6"/>
    <p:sldId id="396" r:id="rId7"/>
    <p:sldId id="413" r:id="rId8"/>
    <p:sldId id="402" r:id="rId9"/>
    <p:sldId id="403" r:id="rId10"/>
    <p:sldId id="404" r:id="rId11"/>
    <p:sldId id="395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399" r:id="rId21"/>
    <p:sldId id="400" r:id="rId22"/>
    <p:sldId id="453" r:id="rId23"/>
    <p:sldId id="414" r:id="rId24"/>
    <p:sldId id="415" r:id="rId25"/>
    <p:sldId id="416" r:id="rId26"/>
    <p:sldId id="417" r:id="rId27"/>
    <p:sldId id="418" r:id="rId28"/>
    <p:sldId id="447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50" r:id="rId41"/>
    <p:sldId id="452" r:id="rId42"/>
    <p:sldId id="430" r:id="rId43"/>
    <p:sldId id="431" r:id="rId44"/>
    <p:sldId id="454" r:id="rId45"/>
    <p:sldId id="459" r:id="rId46"/>
    <p:sldId id="465" r:id="rId47"/>
    <p:sldId id="458" r:id="rId48"/>
    <p:sldId id="456" r:id="rId49"/>
    <p:sldId id="457" r:id="rId50"/>
    <p:sldId id="460" r:id="rId51"/>
    <p:sldId id="461" r:id="rId52"/>
    <p:sldId id="462" r:id="rId53"/>
    <p:sldId id="464" r:id="rId54"/>
    <p:sldId id="463" r:id="rId55"/>
    <p:sldId id="466" r:id="rId56"/>
    <p:sldId id="455" r:id="rId57"/>
    <p:sldId id="432" r:id="rId58"/>
    <p:sldId id="433" r:id="rId59"/>
    <p:sldId id="434" r:id="rId60"/>
    <p:sldId id="435" r:id="rId61"/>
    <p:sldId id="436" r:id="rId62"/>
    <p:sldId id="437" r:id="rId63"/>
    <p:sldId id="438" r:id="rId64"/>
    <p:sldId id="439" r:id="rId65"/>
    <p:sldId id="440" r:id="rId66"/>
    <p:sldId id="441" r:id="rId67"/>
    <p:sldId id="442" r:id="rId68"/>
    <p:sldId id="443" r:id="rId69"/>
    <p:sldId id="444" r:id="rId70"/>
    <p:sldId id="445" r:id="rId71"/>
    <p:sldId id="446" r:id="rId72"/>
    <p:sldId id="448" r:id="rId73"/>
    <p:sldId id="449" r:id="rId7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2"/>
            <p14:sldId id="393"/>
            <p14:sldId id="394"/>
            <p14:sldId id="391"/>
            <p14:sldId id="396"/>
            <p14:sldId id="413"/>
            <p14:sldId id="402"/>
            <p14:sldId id="403"/>
            <p14:sldId id="404"/>
            <p14:sldId id="395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399"/>
            <p14:sldId id="400"/>
            <p14:sldId id="453"/>
            <p14:sldId id="414"/>
            <p14:sldId id="415"/>
            <p14:sldId id="416"/>
            <p14:sldId id="417"/>
            <p14:sldId id="418"/>
            <p14:sldId id="447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50"/>
            <p14:sldId id="452"/>
            <p14:sldId id="430"/>
            <p14:sldId id="431"/>
            <p14:sldId id="454"/>
            <p14:sldId id="459"/>
            <p14:sldId id="465"/>
            <p14:sldId id="458"/>
            <p14:sldId id="456"/>
            <p14:sldId id="457"/>
            <p14:sldId id="460"/>
            <p14:sldId id="461"/>
            <p14:sldId id="462"/>
            <p14:sldId id="464"/>
            <p14:sldId id="463"/>
            <p14:sldId id="466"/>
            <p14:sldId id="455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8"/>
            <p14:sldId id="44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232" autoAdjust="0"/>
  </p:normalViewPr>
  <p:slideViewPr>
    <p:cSldViewPr snapToGrid="0">
      <p:cViewPr>
        <p:scale>
          <a:sx n="70" d="100"/>
          <a:sy n="70" d="100"/>
        </p:scale>
        <p:origin x="-1912" y="-6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70716-F029-4D38-8D13-A7A57A249B78}" type="slidenum">
              <a:rPr lang="en-US"/>
              <a:pPr/>
              <a:t>12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B7646-A273-4C89-A8FD-87A8EC8ED1D2}" type="slidenum">
              <a:rPr lang="en-US"/>
              <a:pPr/>
              <a:t>13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64720-8C92-4A7F-96CF-3EF10FBB8090}" type="slidenum">
              <a:rPr lang="en-US"/>
              <a:pPr/>
              <a:t>14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9DD74-1130-4E35-BF5A-D2C933C42461}" type="slidenum">
              <a:rPr lang="en-US"/>
              <a:pPr/>
              <a:t>15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00C13-7662-42A6-8EE3-E22222385DA5}" type="slidenum">
              <a:rPr lang="en-US"/>
              <a:pPr/>
              <a:t>16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EAC20-212A-480B-8A30-87D07CD3B7E3}" type="slidenum">
              <a:rPr lang="en-US"/>
              <a:pPr/>
              <a:t>17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8F12A-161A-49FB-BA7A-CDDA675899C3}" type="slidenum">
              <a:rPr lang="en-US"/>
              <a:pPr/>
              <a:t>18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D3E52-C740-41FA-8A6D-82B0A70DA300}" type="slidenum">
              <a:rPr lang="en-US"/>
              <a:pPr/>
              <a:t>19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C5070-ED4E-490E-9846-B5DFAC2E7FC7}" type="slidenum">
              <a:rPr lang="en-US"/>
              <a:pPr/>
              <a:t>20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6096E-A111-4FC5-B152-6DB6BFD97E78}" type="slidenum">
              <a:rPr lang="en-US"/>
              <a:pPr/>
              <a:t>21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058C3-E666-4321-B6ED-864E022E7AA9}" type="slidenum">
              <a:rPr lang="en-US"/>
              <a:pPr/>
              <a:t>2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5FABF-0762-4848-A4C3-5364E597DA7C}" type="slidenum">
              <a:rPr lang="en-US"/>
              <a:pPr/>
              <a:t>3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174BB-05DA-4A3B-9937-64874F33B394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778BA-8383-4815-90FC-7B8AF658A427}" type="slidenum">
              <a:rPr lang="en-US"/>
              <a:pPr/>
              <a:t>6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526F0-6E5E-4CAB-96E8-BB3B2D6E3603}" type="slidenum">
              <a:rPr lang="en-US"/>
              <a:pPr/>
              <a:t>8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54DEF-B27F-48FE-A4D0-68FF32949F4F}" type="slidenum">
              <a:rPr lang="en-US"/>
              <a:pPr/>
              <a:t>9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4C38D-23EF-4A8F-ADBA-4E20A2AC4A20}" type="slidenum">
              <a:rPr lang="en-US"/>
              <a:pPr/>
              <a:t>10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F7B3D-40F2-4622-9FCB-3534B467FF83}" type="slidenum">
              <a:rPr lang="en-US"/>
              <a:pPr/>
              <a:t>11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png"/><Relationship Id="rId5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4700 / CS 5700</a:t>
            </a:r>
            <a:br>
              <a:rPr lang="en-US" sz="6000" cap="none" dirty="0" smtClean="0"/>
            </a:br>
            <a:r>
              <a:rPr lang="en-US" sz="4900" cap="none" dirty="0" smtClean="0"/>
              <a:t>Network Fundamentals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7141030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</a:t>
            </a:r>
            <a:r>
              <a:rPr lang="en-US" sz="3600" b="1" dirty="0" smtClean="0">
                <a:solidFill>
                  <a:schemeClr val="tx1"/>
                </a:solidFill>
              </a:rPr>
              <a:t>18: </a:t>
            </a:r>
            <a:r>
              <a:rPr lang="en-US" sz="3600" b="1" dirty="0" smtClean="0">
                <a:solidFill>
                  <a:schemeClr val="tx1"/>
                </a:solidFill>
              </a:rPr>
              <a:t>P2P and BitTorrent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(I swear I only use it for Linux ISOs)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Revised 3</a:t>
            </a:r>
            <a:r>
              <a:rPr lang="en-US" dirty="0" smtClean="0"/>
              <a:t>/30/15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Colluding Users</a:t>
            </a:r>
            <a:endParaRPr lang="en-US" dirty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163286" y="1611086"/>
            <a:ext cx="8523514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Why and How of collusion</a:t>
            </a:r>
          </a:p>
          <a:p>
            <a:pPr lvl="1"/>
            <a:r>
              <a:rPr lang="en-US" dirty="0" smtClean="0"/>
              <a:t>Collusion gets you points in Maze (incentive system)</a:t>
            </a:r>
          </a:p>
          <a:p>
            <a:pPr lvl="1"/>
            <a:r>
              <a:rPr lang="en-US" dirty="0" smtClean="0"/>
              <a:t>Spawn fake users/identities for free</a:t>
            </a:r>
          </a:p>
          <a:p>
            <a:r>
              <a:rPr lang="en-US" dirty="0" smtClean="0"/>
              <a:t>Collusion detectors (ICDCS 2007)</a:t>
            </a:r>
          </a:p>
          <a:p>
            <a:pPr lvl="1"/>
            <a:r>
              <a:rPr lang="en-US" dirty="0" smtClean="0"/>
              <a:t>Duplicate traffic across links</a:t>
            </a:r>
          </a:p>
          <a:p>
            <a:pPr lvl="1"/>
            <a:r>
              <a:rPr lang="en-US" dirty="0" smtClean="0"/>
              <a:t>Pair-wise mutual upload behavior</a:t>
            </a:r>
          </a:p>
          <a:p>
            <a:pPr lvl="1"/>
            <a:r>
              <a:rPr lang="en-US" dirty="0" smtClean="0"/>
              <a:t>Peer-to-IP ratio of clients</a:t>
            </a:r>
          </a:p>
          <a:p>
            <a:pPr lvl="1"/>
            <a:r>
              <a:rPr lang="en-US" dirty="0" smtClean="0"/>
              <a:t>Traffic concentration</a:t>
            </a:r>
          </a:p>
        </p:txBody>
      </p:sp>
      <p:pic>
        <p:nvPicPr>
          <p:cNvPr id="2631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6515" y="3897906"/>
            <a:ext cx="3178628" cy="2698836"/>
          </a:xfrm>
          <a:prstGeom prst="rect">
            <a:avLst/>
          </a:prstGeom>
          <a:noFill/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 flipH="1">
            <a:off x="2002969" y="5657279"/>
            <a:ext cx="3581398" cy="1015663"/>
            <a:chOff x="1219200" y="4860997"/>
            <a:chExt cx="5181605" cy="1474350"/>
          </a:xfrm>
        </p:grpSpPr>
        <p:sp>
          <p:nvSpPr>
            <p:cNvPr id="7" name="Rectangular Callout 6"/>
            <p:cNvSpPr/>
            <p:nvPr/>
          </p:nvSpPr>
          <p:spPr>
            <a:xfrm>
              <a:off x="1219200" y="4876799"/>
              <a:ext cx="5181601" cy="1384994"/>
            </a:xfrm>
            <a:prstGeom prst="wedgeRectCallout">
              <a:avLst>
                <a:gd name="adj1" fmla="val -62133"/>
                <a:gd name="adj2" fmla="val -3190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4" y="4860997"/>
              <a:ext cx="5181601" cy="1474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2000" dirty="0">
                  <a:solidFill>
                    <a:schemeClr val="bg1"/>
                  </a:solidFill>
                </a:rPr>
                <a:t>Duplicate transfer </a:t>
              </a:r>
              <a:r>
                <a:rPr lang="en-US" sz="2000" dirty="0" smtClean="0">
                  <a:solidFill>
                    <a:schemeClr val="bg1"/>
                  </a:solidFill>
                </a:rPr>
                <a:t>graph</a:t>
              </a:r>
              <a:r>
                <a:rPr lang="en-US" sz="2000" dirty="0" smtClean="0">
                  <a:solidFill>
                    <a:schemeClr val="bg1"/>
                  </a:solidFill>
                  <a:sym typeface="Wingdings" pitchFamily="2" charset="2"/>
                </a:rPr>
                <a:t>: 100 links </a:t>
              </a:r>
              <a:r>
                <a:rPr lang="en-US" sz="2000" dirty="0">
                  <a:solidFill>
                    <a:schemeClr val="bg1"/>
                  </a:solidFill>
                  <a:sym typeface="Wingdings" pitchFamily="2" charset="2"/>
                </a:rPr>
                <a:t>w/ highest duplicate</a:t>
              </a:r>
            </a:p>
            <a:p>
              <a:pPr marL="0" lvl="1" algn="ctr"/>
              <a:r>
                <a:rPr lang="en-US" sz="2000" dirty="0" smtClean="0">
                  <a:solidFill>
                    <a:schemeClr val="bg1"/>
                  </a:solidFill>
                </a:rPr>
                <a:t>transfer rates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72772" y="2583770"/>
            <a:ext cx="5699428" cy="51866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flipH="1">
            <a:off x="5475513" y="1367389"/>
            <a:ext cx="3015344" cy="584910"/>
            <a:chOff x="1219200" y="4876799"/>
            <a:chExt cx="5181601" cy="1384994"/>
          </a:xfrm>
        </p:grpSpPr>
        <p:sp>
          <p:nvSpPr>
            <p:cNvPr id="11" name="Rectangular Callout 10"/>
            <p:cNvSpPr/>
            <p:nvPr/>
          </p:nvSpPr>
          <p:spPr>
            <a:xfrm>
              <a:off x="1219200" y="4876799"/>
              <a:ext cx="5181601" cy="1384994"/>
            </a:xfrm>
            <a:prstGeom prst="wedgeRectCallout">
              <a:avLst>
                <a:gd name="adj1" fmla="val 41211"/>
                <a:gd name="adj2" fmla="val 16547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53729" y="5022711"/>
              <a:ext cx="4312544" cy="109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2400" dirty="0" smtClean="0">
                  <a:solidFill>
                    <a:schemeClr val="bg1"/>
                  </a:solidFill>
                </a:rPr>
                <a:t>The Sybil Attack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61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Unstructured P2P Applications</a:t>
            </a:r>
            <a:endParaRPr lang="en-US" dirty="0"/>
          </a:p>
        </p:txBody>
      </p:sp>
      <p:sp>
        <p:nvSpPr>
          <p:cNvPr id="191493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00199"/>
            <a:ext cx="8839200" cy="5148943"/>
          </a:xfrm>
        </p:spPr>
        <p:txBody>
          <a:bodyPr>
            <a:normAutofit/>
          </a:bodyPr>
          <a:lstStyle/>
          <a:p>
            <a:r>
              <a:rPr lang="en-US" dirty="0" smtClean="0"/>
              <a:t>Centralized systems have single points of failure</a:t>
            </a:r>
          </a:p>
          <a:p>
            <a:r>
              <a:rPr lang="en-US" dirty="0" smtClean="0"/>
              <a:t>Response: fully unstructured P2P</a:t>
            </a:r>
          </a:p>
          <a:p>
            <a:pPr lvl="1"/>
            <a:r>
              <a:rPr lang="en-US" dirty="0" smtClean="0"/>
              <a:t>No central server, peers only connect to each other</a:t>
            </a:r>
          </a:p>
          <a:p>
            <a:pPr lvl="1"/>
            <a:r>
              <a:rPr lang="en-US" dirty="0" smtClean="0"/>
              <a:t>Queries sent as controlled flood</a:t>
            </a:r>
          </a:p>
          <a:p>
            <a:pPr lvl="1"/>
            <a:r>
              <a:rPr lang="en-US" dirty="0" smtClean="0"/>
              <a:t>Later systems are hierarchical for performance reasons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Bootstrapping: how to join without central knowledge?</a:t>
            </a:r>
          </a:p>
          <a:p>
            <a:pPr lvl="1"/>
            <a:r>
              <a:rPr lang="en-US" dirty="0" smtClean="0"/>
              <a:t>Floods of traffic = high network overhead</a:t>
            </a:r>
          </a:p>
          <a:p>
            <a:pPr lvl="1"/>
            <a:r>
              <a:rPr lang="en-US" dirty="0" smtClean="0"/>
              <a:t>Probabilistic: </a:t>
            </a:r>
            <a:r>
              <a:rPr lang="en-US" dirty="0"/>
              <a:t>c</a:t>
            </a:r>
            <a:r>
              <a:rPr lang="en-US" dirty="0" smtClean="0"/>
              <a:t>an only search a small portion of the system</a:t>
            </a:r>
          </a:p>
          <a:p>
            <a:pPr lvl="1"/>
            <a:r>
              <a:rPr lang="en-US" dirty="0" smtClean="0"/>
              <a:t>Uncommon files are easily lost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3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Gnutella</a:t>
            </a: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massively popular unstructured P2P application</a:t>
            </a:r>
          </a:p>
          <a:p>
            <a:pPr lvl="1"/>
            <a:r>
              <a:rPr lang="en-US" dirty="0" smtClean="0"/>
              <a:t>Justin Frankel, </a:t>
            </a:r>
            <a:r>
              <a:rPr lang="en-US" dirty="0" err="1" smtClean="0"/>
              <a:t>Nullsoft</a:t>
            </a:r>
            <a:r>
              <a:rPr lang="en-US" dirty="0" smtClean="0"/>
              <a:t>, 2000</a:t>
            </a:r>
          </a:p>
          <a:p>
            <a:pPr lvl="1"/>
            <a:r>
              <a:rPr lang="en-US" dirty="0" smtClean="0"/>
              <a:t>AOL was not happy at all</a:t>
            </a:r>
          </a:p>
          <a:p>
            <a:r>
              <a:rPr lang="en-US" dirty="0" smtClean="0"/>
              <a:t>Original design: flat network</a:t>
            </a:r>
          </a:p>
          <a:p>
            <a:pPr lvl="1"/>
            <a:r>
              <a:rPr lang="en-US" dirty="0" smtClean="0"/>
              <a:t>Join via bootstrap node</a:t>
            </a:r>
          </a:p>
          <a:p>
            <a:pPr lvl="1"/>
            <a:r>
              <a:rPr lang="en-US" dirty="0" smtClean="0"/>
              <a:t>Connect to random set of existing hosts</a:t>
            </a:r>
          </a:p>
          <a:p>
            <a:pPr lvl="1"/>
            <a:r>
              <a:rPr lang="en-US" dirty="0" smtClean="0"/>
              <a:t>Resolve queries by localized flooding</a:t>
            </a:r>
          </a:p>
          <a:p>
            <a:pPr lvl="2"/>
            <a:r>
              <a:rPr lang="en-US" dirty="0" smtClean="0"/>
              <a:t>Time to live fields limit hops</a:t>
            </a:r>
          </a:p>
          <a:p>
            <a:r>
              <a:rPr lang="en-US" dirty="0" smtClean="0"/>
              <a:t>Recent incarnations use hierarchical structure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High bandwidth costs in control messages</a:t>
            </a:r>
          </a:p>
          <a:p>
            <a:pPr lvl="1"/>
            <a:r>
              <a:rPr lang="en-US" dirty="0" smtClean="0"/>
              <a:t>Flood of queries took up all avail b/w for dialup users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 descr="D:\Classes\CS 4700\assets\Gnutella-Logo-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31" y="2133600"/>
            <a:ext cx="2078037" cy="20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5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40"/>
          <p:cNvSpPr/>
          <p:nvPr/>
        </p:nvSpPr>
        <p:spPr>
          <a:xfrm>
            <a:off x="152399" y="1665515"/>
            <a:ext cx="8697685" cy="5028522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5856738" y="2575890"/>
            <a:ext cx="1005566" cy="10194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Search via Flooding in Gnutella</a:t>
            </a:r>
          </a:p>
        </p:txBody>
      </p: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156466" y="2715691"/>
            <a:ext cx="1295787" cy="1848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743794" y="2884199"/>
            <a:ext cx="1412672" cy="3426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383865" y="3226859"/>
            <a:ext cx="359929" cy="12845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743794" y="3226859"/>
            <a:ext cx="1086327" cy="10999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383865" y="4359092"/>
            <a:ext cx="1446256" cy="1200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177431" y="4359092"/>
            <a:ext cx="652690" cy="1284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383865" y="4479176"/>
            <a:ext cx="793566" cy="11529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830121" y="4032747"/>
            <a:ext cx="1412672" cy="3426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4121250" y="3711754"/>
            <a:ext cx="1412672" cy="3426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405738" y="2584716"/>
            <a:ext cx="1467330" cy="1472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3156466" y="2884406"/>
            <a:ext cx="1086327" cy="1148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3156466" y="2911062"/>
            <a:ext cx="2377456" cy="7953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533922" y="2584716"/>
            <a:ext cx="339146" cy="11542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827586" y="3633715"/>
            <a:ext cx="706336" cy="1672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242794" y="4065293"/>
            <a:ext cx="1940289" cy="10330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2177432" y="5523979"/>
            <a:ext cx="1497174" cy="1081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830122" y="4391638"/>
            <a:ext cx="844484" cy="1132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3674606" y="4054414"/>
            <a:ext cx="568187" cy="14695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2830122" y="2911062"/>
            <a:ext cx="326344" cy="14157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873068" y="2584716"/>
            <a:ext cx="310015" cy="2470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873068" y="2584716"/>
            <a:ext cx="1603825" cy="368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6797672" y="2621538"/>
            <a:ext cx="679221" cy="10848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797672" y="3633716"/>
            <a:ext cx="1005566" cy="10194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76893" y="2584716"/>
            <a:ext cx="326345" cy="19970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199413" y="4653121"/>
            <a:ext cx="1603825" cy="4451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533922" y="3706402"/>
            <a:ext cx="2269316" cy="8753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4242793" y="4065293"/>
            <a:ext cx="584793" cy="12405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86" y="531703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20" y="4185028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76" y="4032747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49" y="290051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21" y="2574169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96" y="240022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51" y="3738948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261" y="519763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53" y="4979466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3" y="2258371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42" y="341260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38" y="477195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27" y="3380057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3" y="4326776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48" y="229519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Arrow Connector 69"/>
          <p:cNvCxnSpPr/>
          <p:nvPr/>
        </p:nvCxnSpPr>
        <p:spPr>
          <a:xfrm flipV="1">
            <a:off x="6959363" y="2732007"/>
            <a:ext cx="432037" cy="726569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7237407" y="245825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237407" y="245825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7243074" y="245825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7638472" y="444538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674980" y="354254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638471" y="4445381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5719532" y="2421430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719531" y="2421430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636878" y="4450521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371903" y="2565529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5229901" y="3548468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229900" y="3548467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229901" y="3561661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46103" y="493501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/>
          <p:cNvGrpSpPr/>
          <p:nvPr/>
        </p:nvGrpSpPr>
        <p:grpSpPr>
          <a:xfrm>
            <a:off x="1812471" y="2322305"/>
            <a:ext cx="1465098" cy="702911"/>
            <a:chOff x="1703764" y="2862944"/>
            <a:chExt cx="6842645" cy="3282897"/>
          </a:xfrm>
        </p:grpSpPr>
        <p:sp>
          <p:nvSpPr>
            <p:cNvPr id="157" name="Oval 156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3764" y="3286529"/>
              <a:ext cx="6842645" cy="2859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Group 158"/>
          <p:cNvGrpSpPr/>
          <p:nvPr/>
        </p:nvGrpSpPr>
        <p:grpSpPr>
          <a:xfrm>
            <a:off x="3572088" y="4767166"/>
            <a:ext cx="1367675" cy="702911"/>
            <a:chOff x="2158767" y="2862944"/>
            <a:chExt cx="6387637" cy="3282897"/>
          </a:xfrm>
        </p:grpSpPr>
        <p:sp>
          <p:nvSpPr>
            <p:cNvPr id="160" name="Oval 159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8767" y="3476662"/>
              <a:ext cx="6387637" cy="2669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2" name="Group 161"/>
          <p:cNvGrpSpPr/>
          <p:nvPr/>
        </p:nvGrpSpPr>
        <p:grpSpPr>
          <a:xfrm>
            <a:off x="-138204" y="4031926"/>
            <a:ext cx="1561967" cy="702911"/>
            <a:chOff x="1251338" y="2862944"/>
            <a:chExt cx="7295066" cy="3282897"/>
          </a:xfrm>
        </p:grpSpPr>
        <p:sp>
          <p:nvSpPr>
            <p:cNvPr id="163" name="Oval 162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1338" y="3097479"/>
              <a:ext cx="7295066" cy="3048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5" name="Oval 164"/>
          <p:cNvSpPr/>
          <p:nvPr/>
        </p:nvSpPr>
        <p:spPr>
          <a:xfrm>
            <a:off x="6668580" y="352429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 165"/>
          <p:cNvGrpSpPr/>
          <p:nvPr/>
        </p:nvGrpSpPr>
        <p:grpSpPr>
          <a:xfrm flipH="1">
            <a:off x="186141" y="1680089"/>
            <a:ext cx="2263721" cy="1556325"/>
            <a:chOff x="1219200" y="4876799"/>
            <a:chExt cx="5181605" cy="1491538"/>
          </a:xfrm>
        </p:grpSpPr>
        <p:sp>
          <p:nvSpPr>
            <p:cNvPr id="167" name="Rectangular Callout 16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2508"/>
                <a:gd name="adj2" fmla="val 1177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219205" y="4876799"/>
              <a:ext cx="5181600" cy="1491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What if the file is rare or far away?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 flipH="1">
            <a:off x="5006230" y="1421513"/>
            <a:ext cx="2263721" cy="517151"/>
            <a:chOff x="1219200" y="4876799"/>
            <a:chExt cx="5181605" cy="1384995"/>
          </a:xfrm>
        </p:grpSpPr>
        <p:sp>
          <p:nvSpPr>
            <p:cNvPr id="170" name="Rectangular Callout 16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2508"/>
                <a:gd name="adj2" fmla="val 1556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219205" y="4876799"/>
              <a:ext cx="5181600" cy="501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Redundancy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 flipH="1">
            <a:off x="6674980" y="5335877"/>
            <a:ext cx="2029106" cy="954107"/>
            <a:chOff x="1219200" y="4876799"/>
            <a:chExt cx="5181605" cy="1414760"/>
          </a:xfrm>
        </p:grpSpPr>
        <p:sp>
          <p:nvSpPr>
            <p:cNvPr id="173" name="Rectangular Callout 172"/>
            <p:cNvSpPr/>
            <p:nvPr/>
          </p:nvSpPr>
          <p:spPr>
            <a:xfrm>
              <a:off x="1219200" y="4876799"/>
              <a:ext cx="5181600" cy="1384996"/>
            </a:xfrm>
            <a:prstGeom prst="wedgeRectCallout">
              <a:avLst>
                <a:gd name="adj1" fmla="val 40418"/>
                <a:gd name="adj2" fmla="val -1988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219205" y="4876799"/>
              <a:ext cx="5181600" cy="1414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Traffic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Overhead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70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15712 -0.0069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3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6076 0.1564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78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4166 0.2835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25 L -0.17066 0.0629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344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92 L -0.09723 -0.15371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773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62 L 0.10678 0.13125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664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25 L -0.2599 -0.1384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662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162 L 0.03611 0.36273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1821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0162 L -0.13524 0.0169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92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694 L -0.10972 -0.1423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231 L -0.14514 0.0287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31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0764 L -0.22621 -0.12106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567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09 L -0.12275 0.04584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217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L -0.06441 0.23935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1194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0301 L -0.2085 -0.14537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0.00087 -0.00162 0.00139 -0.00347 0.00243 -0.00486 C 0.00347 -0.00625 0.00504 -0.00648 0.0059 -0.00787 C 0.00677 -0.00926 0.00643 -0.01134 0.00712 -0.01273 C 0.01042 -0.01921 0.01615 -0.02639 0.02014 -0.03171 C 0.03698 -0.05417 0.05139 -0.075 0.07136 -0.09213 C 0.08264 -0.10185 0.09427 -0.11643 0.10712 -0.12222 C 0.11893 -0.13449 0.13351 -0.14375 0.14757 -0.15069 C 0.15677 -0.15532 0.1665 -0.1625 0.17622 -0.16505 C 0.18386 -0.16921 0.19184 -0.17268 0.2 -0.17454 C 0.2092 -0.17893 0.21875 -0.18241 0.22847 -0.18403 C 0.24913 -0.19329 0.27327 -0.19236 0.29514 -0.19514 C 0.32448 -0.19467 0.354 -0.19467 0.38316 -0.19375 C 0.38872 -0.19352 0.39479 -0.19028 0.4 -0.18889 C 0.43386 -0.18055 0.46684 -0.15185 0.48681 -0.11435 C 0.49236 -0.1037 0.49497 -0.0919 0.5 -0.08102 C 0.50174 -0.07176 0.50573 -0.06435 0.50834 -0.05555 C 0.50972 -0.05092 0.51025 -0.04583 0.51181 -0.0412 " pathEditMode="relative" ptsTypes="fffffffffffffffffA">
                                      <p:cBhvr>
                                        <p:cTn id="12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C 0.01459 0.0125 0.02987 0.02153 0.04532 0.03171 C 0.05209 0.03611 0.05764 0.04328 0.06441 0.04745 C 0.06667 0.04884 0.0691 0.04977 0.07153 0.05069 C 0.07309 0.05139 0.07466 0.05139 0.07622 0.05231 C 0.07952 0.05416 0.08282 0.05602 0.08577 0.05856 C 0.08698 0.05972 0.08803 0.06111 0.08941 0.0618 C 0.09688 0.0662 0.1066 0.06643 0.11441 0.06805 C 0.12205 0.07153 0.129 0.07291 0.13698 0.07453 C 0.15573 0.08287 0.17726 0.08426 0.19653 0.08565 C 0.22136 0.0912 0.24688 0.08495 0.27153 0.08078 C 0.27622 0.07916 0.28108 0.07824 0.28577 0.07616 C 0.29115 0.07384 0.29601 0.06944 0.30122 0.06666 C 0.30851 0.06273 0.31407 0.05555 0.32153 0.05231 C 0.34445 0.03148 0.31563 0.05671 0.33455 0.04282 C 0.34063 0.03842 0.34462 0.03171 0.35 0.02685 C 0.35469 0.02268 0.36164 0.01921 0.36667 0.01574 C 0.37101 0.00833 0.37553 0.00671 0.38108 0.00139 C 0.38768 -0.00486 0.39184 -0.01459 0.39896 -0.01922 C 0.40018 -0.02176 0.40087 -0.02477 0.40243 -0.02709 C 0.40573 -0.03218 0.4132 -0.04144 0.4132 -0.04144 C 0.4158 -0.05162 0.42396 -0.06528 0.42987 -0.07315 C 0.43264 -0.0838 0.43837 -0.09213 0.44289 -0.10162 C 0.44566 -0.10718 0.44757 -0.11343 0.45 -0.11922 C 0.45191 -0.12871 0.45417 -0.1382 0.45608 -0.14769 C 0.45834 -0.17523 0.46077 -0.20625 0.45122 -0.23195 C 0.44862 -0.24861 0.44428 -0.2581 0.4382 -0.27315 C 0.43351 -0.28496 0.42969 -0.29838 0.42275 -0.3081 C 0.41684 -0.33079 0.4 -0.34144 0.38698 -0.35556 C 0.38125 -0.36181 0.37535 -0.36736 0.36789 -0.36991 C 0.36077 -0.37986 0.34549 -0.38403 0.33577 -0.3875 C 0.33091 -0.38935 0.32674 -0.39213 0.32153 -0.39213 " pathEditMode="relative" ptsTypes="fffffffffffffffffffffffffffffffA">
                                      <p:cBhvr>
                                        <p:cTn id="1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65" grpId="0" animBg="1"/>
      <p:bldP spid="16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 Lifetimes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5759"/>
            <a:ext cx="8229600" cy="118567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Study of host uptime and application </a:t>
            </a:r>
            <a:r>
              <a:rPr lang="en-US" dirty="0" smtClean="0"/>
              <a:t>uptime (MMCN 2002)</a:t>
            </a:r>
            <a:endParaRPr lang="en-US" dirty="0"/>
          </a:p>
          <a:p>
            <a:pPr lvl="1"/>
            <a:r>
              <a:rPr lang="en-US" dirty="0" smtClean="0"/>
              <a:t>Sessions are short (median is 60 minutes)</a:t>
            </a:r>
          </a:p>
          <a:p>
            <a:pPr lvl="1"/>
            <a:r>
              <a:rPr lang="en-US" dirty="0" smtClean="0"/>
              <a:t>Hosts are frequently offline</a:t>
            </a:r>
            <a:endParaRPr lang="en-US" dirty="0"/>
          </a:p>
        </p:txBody>
      </p:sp>
      <p:pic>
        <p:nvPicPr>
          <p:cNvPr id="270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916" y="2928886"/>
            <a:ext cx="6400798" cy="389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26972" y="6488668"/>
            <a:ext cx="2660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Host Uptime (out of 100%)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30631" y="4530095"/>
            <a:ext cx="2274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Percentage of Hosts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5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Resilience to Failures and Attacks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152399" y="1557531"/>
            <a:ext cx="8704263" cy="15666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Previous studies (</a:t>
            </a:r>
            <a:r>
              <a:rPr lang="en-US" dirty="0" err="1"/>
              <a:t>Barabasi</a:t>
            </a:r>
            <a:r>
              <a:rPr lang="en-US" dirty="0"/>
              <a:t>) show interesting dichotomy of resilience for “scale-free networks”</a:t>
            </a:r>
          </a:p>
          <a:p>
            <a:pPr lvl="1"/>
            <a:r>
              <a:rPr lang="en-US" dirty="0"/>
              <a:t>Resilient to random failures, but not </a:t>
            </a:r>
            <a:r>
              <a:rPr lang="en-US" dirty="0" smtClean="0"/>
              <a:t>attacks</a:t>
            </a:r>
            <a:endParaRPr lang="en-US" dirty="0"/>
          </a:p>
          <a:p>
            <a:r>
              <a:rPr lang="en-US" dirty="0"/>
              <a:t>Here’s what it looks like for Gnutella</a:t>
            </a:r>
          </a:p>
        </p:txBody>
      </p:sp>
      <p:pic>
        <p:nvPicPr>
          <p:cNvPr id="274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34893"/>
            <a:ext cx="43830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4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526980"/>
            <a:ext cx="36274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4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2175" y="3419030"/>
            <a:ext cx="38782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1447800" y="6422580"/>
            <a:ext cx="270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1771 Peers in Feb, 2001</a:t>
            </a:r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4724400" y="6422580"/>
            <a:ext cx="413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After random 30% of peers removed</a:t>
            </a:r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4724400" y="6391623"/>
            <a:ext cx="3984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After top 4% of peers are removed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7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9" grpId="0"/>
      <p:bldP spid="274440" grpId="0"/>
      <p:bldP spid="274440" grpId="1"/>
      <p:bldP spid="27444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P2P Networks</a:t>
            </a:r>
          </a:p>
        </p:txBody>
      </p:sp>
      <p:sp>
        <p:nvSpPr>
          <p:cNvPr id="193661" name="Rectangle 12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FastTrack network (Kazaa, Grokster, Morpheus, Gnutella++)</a:t>
            </a:r>
          </a:p>
        </p:txBody>
      </p:sp>
      <p:sp>
        <p:nvSpPr>
          <p:cNvPr id="193539" name="Oval 3"/>
          <p:cNvSpPr>
            <a:spLocks noChangeArrowheads="1"/>
          </p:cNvSpPr>
          <p:nvPr/>
        </p:nvSpPr>
        <p:spPr bwMode="auto">
          <a:xfrm>
            <a:off x="381000" y="1676400"/>
            <a:ext cx="8458200" cy="48006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PerspectiveFront">
              <a:rot lat="19499999" lon="300000" rev="0"/>
            </a:camera>
            <a:lightRig rig="legacyFlat4" dir="b"/>
          </a:scene3d>
          <a:sp3d extrusionH="2778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193540" name="Group 4"/>
          <p:cNvGrpSpPr>
            <a:grpSpLocks/>
          </p:cNvGrpSpPr>
          <p:nvPr/>
        </p:nvGrpSpPr>
        <p:grpSpPr bwMode="auto">
          <a:xfrm>
            <a:off x="1676400" y="4495800"/>
            <a:ext cx="1219200" cy="1524000"/>
            <a:chOff x="1056" y="2832"/>
            <a:chExt cx="768" cy="960"/>
          </a:xfrm>
        </p:grpSpPr>
        <p:sp>
          <p:nvSpPr>
            <p:cNvPr id="193541" name="Line 5"/>
            <p:cNvSpPr>
              <a:spLocks noChangeShapeType="1"/>
            </p:cNvSpPr>
            <p:nvPr/>
          </p:nvSpPr>
          <p:spPr bwMode="auto">
            <a:xfrm flipV="1">
              <a:off x="1440" y="3072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 flipH="1" flipV="1">
              <a:off x="1488" y="3072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3" name="Oval 7"/>
            <p:cNvSpPr>
              <a:spLocks noChangeArrowheads="1"/>
            </p:cNvSpPr>
            <p:nvPr/>
          </p:nvSpPr>
          <p:spPr bwMode="auto">
            <a:xfrm>
              <a:off x="1056" y="2832"/>
              <a:ext cx="768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544" name="Line 8"/>
            <p:cNvSpPr>
              <a:spLocks noChangeShapeType="1"/>
            </p:cNvSpPr>
            <p:nvPr/>
          </p:nvSpPr>
          <p:spPr bwMode="auto">
            <a:xfrm flipV="1">
              <a:off x="1056" y="3024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5" name="Line 9"/>
            <p:cNvSpPr>
              <a:spLocks noChangeShapeType="1"/>
            </p:cNvSpPr>
            <p:nvPr/>
          </p:nvSpPr>
          <p:spPr bwMode="auto">
            <a:xfrm flipV="1">
              <a:off x="1296" y="30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6" name="Line 10"/>
            <p:cNvSpPr>
              <a:spLocks noChangeShapeType="1"/>
            </p:cNvSpPr>
            <p:nvPr/>
          </p:nvSpPr>
          <p:spPr bwMode="auto">
            <a:xfrm flipH="1" flipV="1">
              <a:off x="1200" y="3024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7" name="Line 11"/>
            <p:cNvSpPr>
              <a:spLocks noChangeShapeType="1"/>
            </p:cNvSpPr>
            <p:nvPr/>
          </p:nvSpPr>
          <p:spPr bwMode="auto">
            <a:xfrm flipH="1" flipV="1">
              <a:off x="1632" y="307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3548" name="Group 12"/>
          <p:cNvGrpSpPr>
            <a:grpSpLocks/>
          </p:cNvGrpSpPr>
          <p:nvPr/>
        </p:nvGrpSpPr>
        <p:grpSpPr bwMode="auto">
          <a:xfrm>
            <a:off x="1600200" y="5200650"/>
            <a:ext cx="1143000" cy="895350"/>
            <a:chOff x="1008" y="3276"/>
            <a:chExt cx="720" cy="564"/>
          </a:xfrm>
        </p:grpSpPr>
        <p:sp>
          <p:nvSpPr>
            <p:cNvPr id="193549" name="Oval 13"/>
            <p:cNvSpPr>
              <a:spLocks noChangeArrowheads="1"/>
            </p:cNvSpPr>
            <p:nvPr/>
          </p:nvSpPr>
          <p:spPr bwMode="auto">
            <a:xfrm rot="1555494">
              <a:off x="1632" y="33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0" name="Oval 14"/>
            <p:cNvSpPr>
              <a:spLocks noChangeArrowheads="1"/>
            </p:cNvSpPr>
            <p:nvPr/>
          </p:nvSpPr>
          <p:spPr bwMode="auto">
            <a:xfrm rot="1555494">
              <a:off x="1008" y="32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1" name="Oval 15"/>
            <p:cNvSpPr>
              <a:spLocks noChangeArrowheads="1"/>
            </p:cNvSpPr>
            <p:nvPr/>
          </p:nvSpPr>
          <p:spPr bwMode="auto">
            <a:xfrm rot="1555494">
              <a:off x="1248" y="33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2" name="Oval 16"/>
            <p:cNvSpPr>
              <a:spLocks noChangeArrowheads="1"/>
            </p:cNvSpPr>
            <p:nvPr/>
          </p:nvSpPr>
          <p:spPr bwMode="auto">
            <a:xfrm rot="1555494">
              <a:off x="1392" y="374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3" name="Oval 17"/>
            <p:cNvSpPr>
              <a:spLocks noChangeArrowheads="1"/>
            </p:cNvSpPr>
            <p:nvPr/>
          </p:nvSpPr>
          <p:spPr bwMode="auto">
            <a:xfrm rot="1555494">
              <a:off x="1183" y="355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4" name="Oval 18"/>
            <p:cNvSpPr>
              <a:spLocks noChangeArrowheads="1"/>
            </p:cNvSpPr>
            <p:nvPr/>
          </p:nvSpPr>
          <p:spPr bwMode="auto">
            <a:xfrm rot="1555494">
              <a:off x="1528" y="361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555" name="Group 19"/>
          <p:cNvGrpSpPr>
            <a:grpSpLocks/>
          </p:cNvGrpSpPr>
          <p:nvPr/>
        </p:nvGrpSpPr>
        <p:grpSpPr bwMode="auto">
          <a:xfrm>
            <a:off x="3962400" y="4572000"/>
            <a:ext cx="1219200" cy="1371600"/>
            <a:chOff x="2496" y="2880"/>
            <a:chExt cx="768" cy="864"/>
          </a:xfrm>
        </p:grpSpPr>
        <p:sp>
          <p:nvSpPr>
            <p:cNvPr id="193556" name="Oval 20"/>
            <p:cNvSpPr>
              <a:spLocks noChangeArrowheads="1"/>
            </p:cNvSpPr>
            <p:nvPr/>
          </p:nvSpPr>
          <p:spPr bwMode="auto">
            <a:xfrm rot="1555494">
              <a:off x="2784" y="29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7" name="Line 21"/>
            <p:cNvSpPr>
              <a:spLocks noChangeShapeType="1"/>
            </p:cNvSpPr>
            <p:nvPr/>
          </p:nvSpPr>
          <p:spPr bwMode="auto">
            <a:xfrm flipV="1">
              <a:off x="2640" y="3024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58" name="Line 22"/>
            <p:cNvSpPr>
              <a:spLocks noChangeShapeType="1"/>
            </p:cNvSpPr>
            <p:nvPr/>
          </p:nvSpPr>
          <p:spPr bwMode="auto">
            <a:xfrm flipV="1">
              <a:off x="2592" y="307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59" name="Line 23"/>
            <p:cNvSpPr>
              <a:spLocks noChangeShapeType="1"/>
            </p:cNvSpPr>
            <p:nvPr/>
          </p:nvSpPr>
          <p:spPr bwMode="auto">
            <a:xfrm flipH="1" flipV="1">
              <a:off x="2784" y="3120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0" name="Line 24"/>
            <p:cNvSpPr>
              <a:spLocks noChangeShapeType="1"/>
            </p:cNvSpPr>
            <p:nvPr/>
          </p:nvSpPr>
          <p:spPr bwMode="auto">
            <a:xfrm flipV="1">
              <a:off x="2880" y="2976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1" name="Line 25"/>
            <p:cNvSpPr>
              <a:spLocks noChangeShapeType="1"/>
            </p:cNvSpPr>
            <p:nvPr/>
          </p:nvSpPr>
          <p:spPr bwMode="auto">
            <a:xfrm flipH="1" flipV="1">
              <a:off x="2880" y="297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2" name="Line 26"/>
            <p:cNvSpPr>
              <a:spLocks noChangeShapeType="1"/>
            </p:cNvSpPr>
            <p:nvPr/>
          </p:nvSpPr>
          <p:spPr bwMode="auto">
            <a:xfrm flipV="1">
              <a:off x="3024" y="302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3" name="Line 27"/>
            <p:cNvSpPr>
              <a:spLocks noChangeShapeType="1"/>
            </p:cNvSpPr>
            <p:nvPr/>
          </p:nvSpPr>
          <p:spPr bwMode="auto">
            <a:xfrm flipV="1">
              <a:off x="3072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4" name="Line 28"/>
            <p:cNvSpPr>
              <a:spLocks noChangeShapeType="1"/>
            </p:cNvSpPr>
            <p:nvPr/>
          </p:nvSpPr>
          <p:spPr bwMode="auto">
            <a:xfrm flipV="1">
              <a:off x="316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5" name="Oval 29"/>
            <p:cNvSpPr>
              <a:spLocks noChangeArrowheads="1"/>
            </p:cNvSpPr>
            <p:nvPr/>
          </p:nvSpPr>
          <p:spPr bwMode="auto">
            <a:xfrm>
              <a:off x="2496" y="2880"/>
              <a:ext cx="768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566" name="Oval 30"/>
            <p:cNvSpPr>
              <a:spLocks noChangeArrowheads="1"/>
            </p:cNvSpPr>
            <p:nvPr/>
          </p:nvSpPr>
          <p:spPr bwMode="auto">
            <a:xfrm rot="1555494">
              <a:off x="2867" y="313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7" name="Oval 31"/>
            <p:cNvSpPr>
              <a:spLocks noChangeArrowheads="1"/>
            </p:cNvSpPr>
            <p:nvPr/>
          </p:nvSpPr>
          <p:spPr bwMode="auto">
            <a:xfrm rot="1555494">
              <a:off x="3120" y="33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8" name="Oval 32"/>
            <p:cNvSpPr>
              <a:spLocks noChangeArrowheads="1"/>
            </p:cNvSpPr>
            <p:nvPr/>
          </p:nvSpPr>
          <p:spPr bwMode="auto">
            <a:xfrm rot="1555494">
              <a:off x="2611" y="322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9" name="Oval 33"/>
            <p:cNvSpPr>
              <a:spLocks noChangeArrowheads="1"/>
            </p:cNvSpPr>
            <p:nvPr/>
          </p:nvSpPr>
          <p:spPr bwMode="auto">
            <a:xfrm rot="1555494">
              <a:off x="2784" y="331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0" name="Oval 34"/>
            <p:cNvSpPr>
              <a:spLocks noChangeArrowheads="1"/>
            </p:cNvSpPr>
            <p:nvPr/>
          </p:nvSpPr>
          <p:spPr bwMode="auto">
            <a:xfrm rot="1555494">
              <a:off x="2956" y="3395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1" name="Oval 35"/>
            <p:cNvSpPr>
              <a:spLocks noChangeArrowheads="1"/>
            </p:cNvSpPr>
            <p:nvPr/>
          </p:nvSpPr>
          <p:spPr bwMode="auto">
            <a:xfrm rot="1555494">
              <a:off x="2544" y="364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2" name="Oval 36"/>
            <p:cNvSpPr>
              <a:spLocks noChangeArrowheads="1"/>
            </p:cNvSpPr>
            <p:nvPr/>
          </p:nvSpPr>
          <p:spPr bwMode="auto">
            <a:xfrm rot="1555494">
              <a:off x="2832" y="360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3" name="Oval 37"/>
            <p:cNvSpPr>
              <a:spLocks noChangeArrowheads="1"/>
            </p:cNvSpPr>
            <p:nvPr/>
          </p:nvSpPr>
          <p:spPr bwMode="auto">
            <a:xfrm rot="1555494">
              <a:off x="3024" y="356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574" name="Group 38"/>
          <p:cNvGrpSpPr>
            <a:grpSpLocks/>
          </p:cNvGrpSpPr>
          <p:nvPr/>
        </p:nvGrpSpPr>
        <p:grpSpPr bwMode="auto">
          <a:xfrm>
            <a:off x="6145213" y="4038600"/>
            <a:ext cx="1246187" cy="1295400"/>
            <a:chOff x="3871" y="2544"/>
            <a:chExt cx="785" cy="816"/>
          </a:xfrm>
        </p:grpSpPr>
        <p:sp>
          <p:nvSpPr>
            <p:cNvPr id="193575" name="Line 39"/>
            <p:cNvSpPr>
              <a:spLocks noChangeShapeType="1"/>
            </p:cNvSpPr>
            <p:nvPr/>
          </p:nvSpPr>
          <p:spPr bwMode="auto">
            <a:xfrm flipV="1">
              <a:off x="4032" y="268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76" name="Line 40"/>
            <p:cNvSpPr>
              <a:spLocks noChangeShapeType="1"/>
            </p:cNvSpPr>
            <p:nvPr/>
          </p:nvSpPr>
          <p:spPr bwMode="auto">
            <a:xfrm flipV="1">
              <a:off x="3936" y="2736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77" name="Line 41"/>
            <p:cNvSpPr>
              <a:spLocks noChangeShapeType="1"/>
            </p:cNvSpPr>
            <p:nvPr/>
          </p:nvSpPr>
          <p:spPr bwMode="auto">
            <a:xfrm flipV="1">
              <a:off x="4176" y="2640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78" name="Line 42"/>
            <p:cNvSpPr>
              <a:spLocks noChangeShapeType="1"/>
            </p:cNvSpPr>
            <p:nvPr/>
          </p:nvSpPr>
          <p:spPr bwMode="auto">
            <a:xfrm flipH="1" flipV="1">
              <a:off x="4272" y="26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79" name="Line 43"/>
            <p:cNvSpPr>
              <a:spLocks noChangeShapeType="1"/>
            </p:cNvSpPr>
            <p:nvPr/>
          </p:nvSpPr>
          <p:spPr bwMode="auto">
            <a:xfrm flipH="1" flipV="1">
              <a:off x="4416" y="273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80" name="Line 44"/>
            <p:cNvSpPr>
              <a:spLocks noChangeShapeType="1"/>
            </p:cNvSpPr>
            <p:nvPr/>
          </p:nvSpPr>
          <p:spPr bwMode="auto">
            <a:xfrm flipV="1">
              <a:off x="4416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81" name="Line 45"/>
            <p:cNvSpPr>
              <a:spLocks noChangeShapeType="1"/>
            </p:cNvSpPr>
            <p:nvPr/>
          </p:nvSpPr>
          <p:spPr bwMode="auto">
            <a:xfrm flipH="1" flipV="1">
              <a:off x="4272" y="2784"/>
              <a:ext cx="9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82" name="Oval 46"/>
            <p:cNvSpPr>
              <a:spLocks noChangeArrowheads="1"/>
            </p:cNvSpPr>
            <p:nvPr/>
          </p:nvSpPr>
          <p:spPr bwMode="auto">
            <a:xfrm>
              <a:off x="3936" y="2544"/>
              <a:ext cx="624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583" name="Oval 47"/>
            <p:cNvSpPr>
              <a:spLocks noChangeArrowheads="1"/>
            </p:cNvSpPr>
            <p:nvPr/>
          </p:nvSpPr>
          <p:spPr bwMode="auto">
            <a:xfrm rot="1555494">
              <a:off x="3984" y="278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4" name="Oval 48"/>
            <p:cNvSpPr>
              <a:spLocks noChangeArrowheads="1"/>
            </p:cNvSpPr>
            <p:nvPr/>
          </p:nvSpPr>
          <p:spPr bwMode="auto">
            <a:xfrm rot="1555494">
              <a:off x="4320" y="278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5" name="Oval 49"/>
            <p:cNvSpPr>
              <a:spLocks noChangeArrowheads="1"/>
            </p:cNvSpPr>
            <p:nvPr/>
          </p:nvSpPr>
          <p:spPr bwMode="auto">
            <a:xfrm rot="1555494">
              <a:off x="4560" y="292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6" name="Oval 50"/>
            <p:cNvSpPr>
              <a:spLocks noChangeArrowheads="1"/>
            </p:cNvSpPr>
            <p:nvPr/>
          </p:nvSpPr>
          <p:spPr bwMode="auto">
            <a:xfrm rot="1555494">
              <a:off x="4128" y="288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7" name="Oval 51"/>
            <p:cNvSpPr>
              <a:spLocks noChangeArrowheads="1"/>
            </p:cNvSpPr>
            <p:nvPr/>
          </p:nvSpPr>
          <p:spPr bwMode="auto">
            <a:xfrm rot="1555494">
              <a:off x="4368" y="30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8" name="Oval 52"/>
            <p:cNvSpPr>
              <a:spLocks noChangeArrowheads="1"/>
            </p:cNvSpPr>
            <p:nvPr/>
          </p:nvSpPr>
          <p:spPr bwMode="auto">
            <a:xfrm rot="1555494">
              <a:off x="3871" y="31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9" name="Oval 53"/>
            <p:cNvSpPr>
              <a:spLocks noChangeArrowheads="1"/>
            </p:cNvSpPr>
            <p:nvPr/>
          </p:nvSpPr>
          <p:spPr bwMode="auto">
            <a:xfrm rot="1555494">
              <a:off x="4320" y="32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590" name="Group 54"/>
          <p:cNvGrpSpPr>
            <a:grpSpLocks/>
          </p:cNvGrpSpPr>
          <p:nvPr/>
        </p:nvGrpSpPr>
        <p:grpSpPr bwMode="auto">
          <a:xfrm>
            <a:off x="2286000" y="2590800"/>
            <a:ext cx="1371600" cy="1752600"/>
            <a:chOff x="1440" y="1632"/>
            <a:chExt cx="864" cy="1104"/>
          </a:xfrm>
        </p:grpSpPr>
        <p:sp>
          <p:nvSpPr>
            <p:cNvPr id="193591" name="Line 55"/>
            <p:cNvSpPr>
              <a:spLocks noChangeShapeType="1"/>
            </p:cNvSpPr>
            <p:nvPr/>
          </p:nvSpPr>
          <p:spPr bwMode="auto">
            <a:xfrm flipV="1">
              <a:off x="1680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2" name="Line 56"/>
            <p:cNvSpPr>
              <a:spLocks noChangeShapeType="1"/>
            </p:cNvSpPr>
            <p:nvPr/>
          </p:nvSpPr>
          <p:spPr bwMode="auto">
            <a:xfrm flipV="1">
              <a:off x="1488" y="1824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3" name="Line 57"/>
            <p:cNvSpPr>
              <a:spLocks noChangeShapeType="1"/>
            </p:cNvSpPr>
            <p:nvPr/>
          </p:nvSpPr>
          <p:spPr bwMode="auto">
            <a:xfrm flipV="1">
              <a:off x="1872" y="1776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4" name="Line 58"/>
            <p:cNvSpPr>
              <a:spLocks noChangeShapeType="1"/>
            </p:cNvSpPr>
            <p:nvPr/>
          </p:nvSpPr>
          <p:spPr bwMode="auto">
            <a:xfrm flipV="1">
              <a:off x="1776" y="1872"/>
              <a:ext cx="4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5" name="Line 59"/>
            <p:cNvSpPr>
              <a:spLocks noChangeShapeType="1"/>
            </p:cNvSpPr>
            <p:nvPr/>
          </p:nvSpPr>
          <p:spPr bwMode="auto">
            <a:xfrm flipV="1">
              <a:off x="1920" y="1872"/>
              <a:ext cx="4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6" name="Line 60"/>
            <p:cNvSpPr>
              <a:spLocks noChangeShapeType="1"/>
            </p:cNvSpPr>
            <p:nvPr/>
          </p:nvSpPr>
          <p:spPr bwMode="auto">
            <a:xfrm flipH="1" flipV="1">
              <a:off x="2016" y="1872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7" name="Line 61"/>
            <p:cNvSpPr>
              <a:spLocks noChangeShapeType="1"/>
            </p:cNvSpPr>
            <p:nvPr/>
          </p:nvSpPr>
          <p:spPr bwMode="auto">
            <a:xfrm flipH="1" flipV="1">
              <a:off x="2016" y="1728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8" name="Oval 62"/>
            <p:cNvSpPr>
              <a:spLocks noChangeArrowheads="1"/>
            </p:cNvSpPr>
            <p:nvPr/>
          </p:nvSpPr>
          <p:spPr bwMode="auto">
            <a:xfrm>
              <a:off x="1536" y="1632"/>
              <a:ext cx="768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599" name="Oval 63"/>
            <p:cNvSpPr>
              <a:spLocks noChangeArrowheads="1"/>
            </p:cNvSpPr>
            <p:nvPr/>
          </p:nvSpPr>
          <p:spPr bwMode="auto">
            <a:xfrm rot="1555494">
              <a:off x="1632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0" name="Oval 64"/>
            <p:cNvSpPr>
              <a:spLocks noChangeArrowheads="1"/>
            </p:cNvSpPr>
            <p:nvPr/>
          </p:nvSpPr>
          <p:spPr bwMode="auto">
            <a:xfrm rot="1555494">
              <a:off x="1824" y="20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1" name="Oval 65"/>
            <p:cNvSpPr>
              <a:spLocks noChangeArrowheads="1"/>
            </p:cNvSpPr>
            <p:nvPr/>
          </p:nvSpPr>
          <p:spPr bwMode="auto">
            <a:xfrm rot="1555494">
              <a:off x="2112" y="196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2" name="Oval 66"/>
            <p:cNvSpPr>
              <a:spLocks noChangeArrowheads="1"/>
            </p:cNvSpPr>
            <p:nvPr/>
          </p:nvSpPr>
          <p:spPr bwMode="auto">
            <a:xfrm rot="1555494">
              <a:off x="2064" y="2387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3" name="Oval 67"/>
            <p:cNvSpPr>
              <a:spLocks noChangeArrowheads="1"/>
            </p:cNvSpPr>
            <p:nvPr/>
          </p:nvSpPr>
          <p:spPr bwMode="auto">
            <a:xfrm rot="1555494">
              <a:off x="1440" y="230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4" name="Oval 68"/>
            <p:cNvSpPr>
              <a:spLocks noChangeArrowheads="1"/>
            </p:cNvSpPr>
            <p:nvPr/>
          </p:nvSpPr>
          <p:spPr bwMode="auto">
            <a:xfrm rot="1555494">
              <a:off x="1728" y="24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5" name="Oval 69"/>
            <p:cNvSpPr>
              <a:spLocks noChangeArrowheads="1"/>
            </p:cNvSpPr>
            <p:nvPr/>
          </p:nvSpPr>
          <p:spPr bwMode="auto">
            <a:xfrm rot="1555494">
              <a:off x="1872" y="264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606" name="Group 70"/>
          <p:cNvGrpSpPr>
            <a:grpSpLocks/>
          </p:cNvGrpSpPr>
          <p:nvPr/>
        </p:nvGrpSpPr>
        <p:grpSpPr bwMode="auto">
          <a:xfrm>
            <a:off x="4495800" y="2133600"/>
            <a:ext cx="1219200" cy="1473200"/>
            <a:chOff x="2832" y="1344"/>
            <a:chExt cx="768" cy="928"/>
          </a:xfrm>
        </p:grpSpPr>
        <p:sp>
          <p:nvSpPr>
            <p:cNvPr id="193607" name="Line 71"/>
            <p:cNvSpPr>
              <a:spLocks noChangeShapeType="1"/>
            </p:cNvSpPr>
            <p:nvPr/>
          </p:nvSpPr>
          <p:spPr bwMode="auto">
            <a:xfrm flipV="1">
              <a:off x="2880" y="1536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08" name="Line 72"/>
            <p:cNvSpPr>
              <a:spLocks noChangeShapeType="1"/>
            </p:cNvSpPr>
            <p:nvPr/>
          </p:nvSpPr>
          <p:spPr bwMode="auto">
            <a:xfrm flipH="1" flipV="1">
              <a:off x="3120" y="1440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09" name="Line 73"/>
            <p:cNvSpPr>
              <a:spLocks noChangeShapeType="1"/>
            </p:cNvSpPr>
            <p:nvPr/>
          </p:nvSpPr>
          <p:spPr bwMode="auto">
            <a:xfrm flipH="1" flipV="1">
              <a:off x="3216" y="144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0" name="Line 74"/>
            <p:cNvSpPr>
              <a:spLocks noChangeShapeType="1"/>
            </p:cNvSpPr>
            <p:nvPr/>
          </p:nvSpPr>
          <p:spPr bwMode="auto">
            <a:xfrm flipH="1" flipV="1">
              <a:off x="3264" y="1584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1" name="Line 75"/>
            <p:cNvSpPr>
              <a:spLocks noChangeShapeType="1"/>
            </p:cNvSpPr>
            <p:nvPr/>
          </p:nvSpPr>
          <p:spPr bwMode="auto">
            <a:xfrm flipH="1" flipV="1">
              <a:off x="3024" y="1536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2" name="Line 76"/>
            <p:cNvSpPr>
              <a:spLocks noChangeShapeType="1"/>
            </p:cNvSpPr>
            <p:nvPr/>
          </p:nvSpPr>
          <p:spPr bwMode="auto">
            <a:xfrm flipH="1" flipV="1">
              <a:off x="3216" y="158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3" name="Line 77"/>
            <p:cNvSpPr>
              <a:spLocks noChangeShapeType="1"/>
            </p:cNvSpPr>
            <p:nvPr/>
          </p:nvSpPr>
          <p:spPr bwMode="auto">
            <a:xfrm flipH="1" flipV="1">
              <a:off x="3264" y="1584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4" name="Oval 78"/>
            <p:cNvSpPr>
              <a:spLocks noChangeArrowheads="1"/>
            </p:cNvSpPr>
            <p:nvPr/>
          </p:nvSpPr>
          <p:spPr bwMode="auto">
            <a:xfrm rot="1555494">
              <a:off x="3127" y="166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5" name="Oval 79"/>
            <p:cNvSpPr>
              <a:spLocks noChangeArrowheads="1"/>
            </p:cNvSpPr>
            <p:nvPr/>
          </p:nvSpPr>
          <p:spPr bwMode="auto">
            <a:xfrm rot="1555494">
              <a:off x="3360" y="163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6" name="Oval 80"/>
            <p:cNvSpPr>
              <a:spLocks noChangeArrowheads="1"/>
            </p:cNvSpPr>
            <p:nvPr/>
          </p:nvSpPr>
          <p:spPr bwMode="auto">
            <a:xfrm rot="1555494">
              <a:off x="3216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7" name="Oval 81"/>
            <p:cNvSpPr>
              <a:spLocks noChangeArrowheads="1"/>
            </p:cNvSpPr>
            <p:nvPr/>
          </p:nvSpPr>
          <p:spPr bwMode="auto">
            <a:xfrm rot="1555494">
              <a:off x="3504" y="200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8" name="Oval 82"/>
            <p:cNvSpPr>
              <a:spLocks noChangeArrowheads="1"/>
            </p:cNvSpPr>
            <p:nvPr/>
          </p:nvSpPr>
          <p:spPr bwMode="auto">
            <a:xfrm rot="1555494">
              <a:off x="2832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9" name="Oval 83"/>
            <p:cNvSpPr>
              <a:spLocks noChangeArrowheads="1"/>
            </p:cNvSpPr>
            <p:nvPr/>
          </p:nvSpPr>
          <p:spPr bwMode="auto">
            <a:xfrm rot="1555494">
              <a:off x="3072" y="21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20" name="Oval 84"/>
            <p:cNvSpPr>
              <a:spLocks noChangeArrowheads="1"/>
            </p:cNvSpPr>
            <p:nvPr/>
          </p:nvSpPr>
          <p:spPr bwMode="auto">
            <a:xfrm rot="1555494">
              <a:off x="3304" y="21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21" name="Oval 85"/>
            <p:cNvSpPr>
              <a:spLocks noChangeArrowheads="1"/>
            </p:cNvSpPr>
            <p:nvPr/>
          </p:nvSpPr>
          <p:spPr bwMode="auto">
            <a:xfrm>
              <a:off x="2832" y="1344"/>
              <a:ext cx="67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193622" name="Group 86"/>
          <p:cNvGrpSpPr>
            <a:grpSpLocks/>
          </p:cNvGrpSpPr>
          <p:nvPr/>
        </p:nvGrpSpPr>
        <p:grpSpPr bwMode="auto">
          <a:xfrm>
            <a:off x="2286000" y="2286000"/>
            <a:ext cx="5143500" cy="2438400"/>
            <a:chOff x="1440" y="1440"/>
            <a:chExt cx="3240" cy="1536"/>
          </a:xfrm>
        </p:grpSpPr>
        <p:cxnSp>
          <p:nvCxnSpPr>
            <p:cNvPr id="193623" name="AutoShape 87"/>
            <p:cNvCxnSpPr>
              <a:cxnSpLocks noChangeShapeType="1"/>
              <a:stCxn id="193598" idx="7"/>
              <a:endCxn id="193621" idx="2"/>
            </p:cNvCxnSpPr>
            <p:nvPr/>
          </p:nvCxnSpPr>
          <p:spPr bwMode="auto">
            <a:xfrm flipV="1">
              <a:off x="2192" y="1440"/>
              <a:ext cx="640" cy="22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4" name="AutoShape 88"/>
            <p:cNvCxnSpPr>
              <a:cxnSpLocks noChangeShapeType="1"/>
              <a:stCxn id="193598" idx="4"/>
              <a:endCxn id="193543" idx="0"/>
            </p:cNvCxnSpPr>
            <p:nvPr/>
          </p:nvCxnSpPr>
          <p:spPr bwMode="auto">
            <a:xfrm flipH="1">
              <a:off x="1440" y="1824"/>
              <a:ext cx="480" cy="1008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5" name="AutoShape 89"/>
            <p:cNvCxnSpPr>
              <a:cxnSpLocks noChangeShapeType="1"/>
              <a:stCxn id="193543" idx="6"/>
              <a:endCxn id="193565" idx="2"/>
            </p:cNvCxnSpPr>
            <p:nvPr/>
          </p:nvCxnSpPr>
          <p:spPr bwMode="auto">
            <a:xfrm>
              <a:off x="1824" y="2928"/>
              <a:ext cx="672" cy="48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6" name="AutoShape 90"/>
            <p:cNvCxnSpPr>
              <a:cxnSpLocks noChangeShapeType="1"/>
              <a:stCxn id="193565" idx="0"/>
              <a:endCxn id="193621" idx="4"/>
            </p:cNvCxnSpPr>
            <p:nvPr/>
          </p:nvCxnSpPr>
          <p:spPr bwMode="auto">
            <a:xfrm flipV="1">
              <a:off x="2880" y="1536"/>
              <a:ext cx="288" cy="134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7" name="AutoShape 91"/>
            <p:cNvCxnSpPr>
              <a:cxnSpLocks noChangeShapeType="1"/>
              <a:stCxn id="193565" idx="6"/>
              <a:endCxn id="193582" idx="3"/>
            </p:cNvCxnSpPr>
            <p:nvPr/>
          </p:nvCxnSpPr>
          <p:spPr bwMode="auto">
            <a:xfrm flipV="1">
              <a:off x="3264" y="2708"/>
              <a:ext cx="763" cy="268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8" name="AutoShape 92"/>
            <p:cNvCxnSpPr>
              <a:cxnSpLocks noChangeShapeType="1"/>
              <a:stCxn id="193582" idx="0"/>
              <a:endCxn id="193650" idx="4"/>
            </p:cNvCxnSpPr>
            <p:nvPr/>
          </p:nvCxnSpPr>
          <p:spPr bwMode="auto">
            <a:xfrm flipV="1">
              <a:off x="4248" y="1632"/>
              <a:ext cx="432" cy="912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9" name="AutoShape 93"/>
            <p:cNvCxnSpPr>
              <a:cxnSpLocks noChangeShapeType="1"/>
              <a:stCxn id="193621" idx="6"/>
              <a:endCxn id="193650" idx="2"/>
            </p:cNvCxnSpPr>
            <p:nvPr/>
          </p:nvCxnSpPr>
          <p:spPr bwMode="auto">
            <a:xfrm>
              <a:off x="3504" y="1440"/>
              <a:ext cx="864" cy="96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0" name="AutoShape 94"/>
            <p:cNvCxnSpPr>
              <a:cxnSpLocks noChangeShapeType="1"/>
              <a:stCxn id="193650" idx="3"/>
              <a:endCxn id="193565" idx="7"/>
            </p:cNvCxnSpPr>
            <p:nvPr/>
          </p:nvCxnSpPr>
          <p:spPr bwMode="auto">
            <a:xfrm flipH="1">
              <a:off x="3152" y="1604"/>
              <a:ext cx="1307" cy="130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1" name="AutoShape 95"/>
            <p:cNvCxnSpPr>
              <a:cxnSpLocks noChangeShapeType="1"/>
              <a:stCxn id="193621" idx="5"/>
              <a:endCxn id="193582" idx="1"/>
            </p:cNvCxnSpPr>
            <p:nvPr/>
          </p:nvCxnSpPr>
          <p:spPr bwMode="auto">
            <a:xfrm>
              <a:off x="3406" y="1508"/>
              <a:ext cx="621" cy="106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2" name="AutoShape 96"/>
            <p:cNvCxnSpPr>
              <a:cxnSpLocks noChangeShapeType="1"/>
              <a:stCxn id="193598" idx="5"/>
              <a:endCxn id="193582" idx="2"/>
            </p:cNvCxnSpPr>
            <p:nvPr/>
          </p:nvCxnSpPr>
          <p:spPr bwMode="auto">
            <a:xfrm>
              <a:off x="2192" y="1796"/>
              <a:ext cx="1744" cy="84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3" name="AutoShape 97"/>
            <p:cNvCxnSpPr>
              <a:cxnSpLocks noChangeShapeType="1"/>
              <a:stCxn id="193598" idx="5"/>
              <a:endCxn id="193565" idx="1"/>
            </p:cNvCxnSpPr>
            <p:nvPr/>
          </p:nvCxnSpPr>
          <p:spPr bwMode="auto">
            <a:xfrm>
              <a:off x="2192" y="1796"/>
              <a:ext cx="416" cy="1112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4" name="AutoShape 98"/>
            <p:cNvCxnSpPr>
              <a:cxnSpLocks noChangeShapeType="1"/>
              <a:stCxn id="193621" idx="3"/>
              <a:endCxn id="193543" idx="7"/>
            </p:cNvCxnSpPr>
            <p:nvPr/>
          </p:nvCxnSpPr>
          <p:spPr bwMode="auto">
            <a:xfrm flipH="1">
              <a:off x="1712" y="1508"/>
              <a:ext cx="1218" cy="1352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5" name="AutoShape 99"/>
            <p:cNvCxnSpPr>
              <a:cxnSpLocks noChangeShapeType="1"/>
              <a:stCxn id="193543" idx="7"/>
              <a:endCxn id="193650" idx="3"/>
            </p:cNvCxnSpPr>
            <p:nvPr/>
          </p:nvCxnSpPr>
          <p:spPr bwMode="auto">
            <a:xfrm flipV="1">
              <a:off x="1712" y="1604"/>
              <a:ext cx="2747" cy="1256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193636" name="Group 100"/>
          <p:cNvGrpSpPr>
            <a:grpSpLocks/>
          </p:cNvGrpSpPr>
          <p:nvPr/>
        </p:nvGrpSpPr>
        <p:grpSpPr bwMode="auto">
          <a:xfrm>
            <a:off x="6781800" y="2286000"/>
            <a:ext cx="1143000" cy="1676400"/>
            <a:chOff x="4272" y="1440"/>
            <a:chExt cx="720" cy="1056"/>
          </a:xfrm>
        </p:grpSpPr>
        <p:sp>
          <p:nvSpPr>
            <p:cNvPr id="193637" name="Line 101"/>
            <p:cNvSpPr>
              <a:spLocks noChangeShapeType="1"/>
            </p:cNvSpPr>
            <p:nvPr/>
          </p:nvSpPr>
          <p:spPr bwMode="auto">
            <a:xfrm flipV="1">
              <a:off x="4320" y="163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38" name="Line 102"/>
            <p:cNvSpPr>
              <a:spLocks noChangeShapeType="1"/>
            </p:cNvSpPr>
            <p:nvPr/>
          </p:nvSpPr>
          <p:spPr bwMode="auto">
            <a:xfrm flipV="1">
              <a:off x="4368" y="1632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39" name="Line 103"/>
            <p:cNvSpPr>
              <a:spLocks noChangeShapeType="1"/>
            </p:cNvSpPr>
            <p:nvPr/>
          </p:nvSpPr>
          <p:spPr bwMode="auto">
            <a:xfrm flipH="1" flipV="1">
              <a:off x="4608" y="1680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0" name="Line 104"/>
            <p:cNvSpPr>
              <a:spLocks noChangeShapeType="1"/>
            </p:cNvSpPr>
            <p:nvPr/>
          </p:nvSpPr>
          <p:spPr bwMode="auto">
            <a:xfrm flipH="1" flipV="1">
              <a:off x="4656" y="1536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1" name="Line 105"/>
            <p:cNvSpPr>
              <a:spLocks noChangeShapeType="1"/>
            </p:cNvSpPr>
            <p:nvPr/>
          </p:nvSpPr>
          <p:spPr bwMode="auto">
            <a:xfrm flipH="1" flipV="1">
              <a:off x="4752" y="1536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2" name="Line 106"/>
            <p:cNvSpPr>
              <a:spLocks noChangeShapeType="1"/>
            </p:cNvSpPr>
            <p:nvPr/>
          </p:nvSpPr>
          <p:spPr bwMode="auto">
            <a:xfrm flipH="1" flipV="1">
              <a:off x="4656" y="1536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3" name="Line 107"/>
            <p:cNvSpPr>
              <a:spLocks noChangeShapeType="1"/>
            </p:cNvSpPr>
            <p:nvPr/>
          </p:nvSpPr>
          <p:spPr bwMode="auto">
            <a:xfrm flipH="1" flipV="1">
              <a:off x="4800" y="1632"/>
              <a:ext cx="9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4" name="Oval 108"/>
            <p:cNvSpPr>
              <a:spLocks noChangeArrowheads="1"/>
            </p:cNvSpPr>
            <p:nvPr/>
          </p:nvSpPr>
          <p:spPr bwMode="auto">
            <a:xfrm rot="1555494">
              <a:off x="4704" y="18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5" name="Oval 109"/>
            <p:cNvSpPr>
              <a:spLocks noChangeArrowheads="1"/>
            </p:cNvSpPr>
            <p:nvPr/>
          </p:nvSpPr>
          <p:spPr bwMode="auto">
            <a:xfrm rot="1555494">
              <a:off x="4864" y="1975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6" name="Oval 110"/>
            <p:cNvSpPr>
              <a:spLocks noChangeArrowheads="1"/>
            </p:cNvSpPr>
            <p:nvPr/>
          </p:nvSpPr>
          <p:spPr bwMode="auto">
            <a:xfrm rot="1555494">
              <a:off x="4272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7" name="Oval 111"/>
            <p:cNvSpPr>
              <a:spLocks noChangeArrowheads="1"/>
            </p:cNvSpPr>
            <p:nvPr/>
          </p:nvSpPr>
          <p:spPr bwMode="auto">
            <a:xfrm rot="1555494">
              <a:off x="4656" y="20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8" name="Oval 112"/>
            <p:cNvSpPr>
              <a:spLocks noChangeArrowheads="1"/>
            </p:cNvSpPr>
            <p:nvPr/>
          </p:nvSpPr>
          <p:spPr bwMode="auto">
            <a:xfrm rot="1555494">
              <a:off x="4351" y="215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9" name="Oval 113"/>
            <p:cNvSpPr>
              <a:spLocks noChangeArrowheads="1"/>
            </p:cNvSpPr>
            <p:nvPr/>
          </p:nvSpPr>
          <p:spPr bwMode="auto">
            <a:xfrm rot="1555494">
              <a:off x="4608" y="235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50" name="Oval 114"/>
            <p:cNvSpPr>
              <a:spLocks noChangeArrowheads="1"/>
            </p:cNvSpPr>
            <p:nvPr/>
          </p:nvSpPr>
          <p:spPr bwMode="auto">
            <a:xfrm>
              <a:off x="4368" y="1440"/>
              <a:ext cx="624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651" name="Oval 115"/>
            <p:cNvSpPr>
              <a:spLocks noChangeArrowheads="1"/>
            </p:cNvSpPr>
            <p:nvPr/>
          </p:nvSpPr>
          <p:spPr bwMode="auto">
            <a:xfrm rot="1555494">
              <a:off x="4848" y="240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3652" name="Oval 116"/>
          <p:cNvSpPr>
            <a:spLocks noChangeArrowheads="1"/>
          </p:cNvSpPr>
          <p:nvPr/>
        </p:nvSpPr>
        <p:spPr bwMode="auto">
          <a:xfrm>
            <a:off x="2347913" y="5715000"/>
            <a:ext cx="304800" cy="228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653" name="Oval 117"/>
          <p:cNvSpPr>
            <a:spLocks noChangeArrowheads="1"/>
          </p:cNvSpPr>
          <p:nvPr/>
        </p:nvSpPr>
        <p:spPr bwMode="auto">
          <a:xfrm>
            <a:off x="7239000" y="3700463"/>
            <a:ext cx="3048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654" name="Line 118"/>
          <p:cNvSpPr>
            <a:spLocks noChangeShapeType="1"/>
          </p:cNvSpPr>
          <p:nvPr/>
        </p:nvSpPr>
        <p:spPr bwMode="auto">
          <a:xfrm flipH="1" flipV="1">
            <a:off x="6781800" y="4419600"/>
            <a:ext cx="152400" cy="83820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5" name="Line 119"/>
          <p:cNvSpPr>
            <a:spLocks noChangeShapeType="1"/>
          </p:cNvSpPr>
          <p:nvPr/>
        </p:nvSpPr>
        <p:spPr bwMode="auto">
          <a:xfrm flipV="1">
            <a:off x="6705600" y="2438400"/>
            <a:ext cx="762000" cy="1752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6" name="Line 120"/>
          <p:cNvSpPr>
            <a:spLocks noChangeShapeType="1"/>
          </p:cNvSpPr>
          <p:nvPr/>
        </p:nvSpPr>
        <p:spPr bwMode="auto">
          <a:xfrm flipH="1" flipV="1">
            <a:off x="5029200" y="2286000"/>
            <a:ext cx="1676400" cy="1905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7" name="Line 121"/>
          <p:cNvSpPr>
            <a:spLocks noChangeShapeType="1"/>
          </p:cNvSpPr>
          <p:nvPr/>
        </p:nvSpPr>
        <p:spPr bwMode="auto">
          <a:xfrm flipH="1" flipV="1">
            <a:off x="3048000" y="2743200"/>
            <a:ext cx="3657600" cy="1447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8" name="Line 122"/>
          <p:cNvSpPr>
            <a:spLocks noChangeShapeType="1"/>
          </p:cNvSpPr>
          <p:nvPr/>
        </p:nvSpPr>
        <p:spPr bwMode="auto">
          <a:xfrm flipH="1">
            <a:off x="4572000" y="4191000"/>
            <a:ext cx="213360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9" name="Text Box 123"/>
          <p:cNvSpPr txBox="1">
            <a:spLocks noChangeArrowheads="1"/>
          </p:cNvSpPr>
          <p:nvPr/>
        </p:nvSpPr>
        <p:spPr bwMode="auto">
          <a:xfrm>
            <a:off x="1695450" y="4448175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latin typeface="Calibri"/>
                <a:cs typeface="Calibri"/>
              </a:rPr>
              <a:t>supernode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193660" name="Line 124"/>
          <p:cNvSpPr>
            <a:spLocks noChangeShapeType="1"/>
          </p:cNvSpPr>
          <p:nvPr/>
        </p:nvSpPr>
        <p:spPr bwMode="auto">
          <a:xfrm flipV="1">
            <a:off x="6934200" y="3810000"/>
            <a:ext cx="4572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 flipH="1">
            <a:off x="1070673" y="4860581"/>
            <a:ext cx="7206345" cy="1815882"/>
            <a:chOff x="1219200" y="4876799"/>
            <a:chExt cx="5181605" cy="1400392"/>
          </a:xfrm>
        </p:grpSpPr>
        <p:sp>
          <p:nvSpPr>
            <p:cNvPr id="128" name="Rectangular Callout 12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48454"/>
                <a:gd name="adj2" fmla="val 203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219206" y="4876799"/>
              <a:ext cx="5181599" cy="140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Improves scalability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Limits flooding</a:t>
              </a:r>
              <a:endPara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Still no guarantees of performance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What if a </a:t>
              </a: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supernode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leaves the network?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14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52" grpId="0" animBg="1"/>
      <p:bldP spid="193653" grpId="0" animBg="1"/>
      <p:bldP spid="193654" grpId="0" animBg="1"/>
      <p:bldP spid="193655" grpId="0" animBg="1"/>
      <p:bldP spid="193656" grpId="0" animBg="1"/>
      <p:bldP spid="193657" grpId="0" animBg="1"/>
      <p:bldP spid="193658" grpId="0" animBg="1"/>
      <p:bldP spid="193659" grpId="0"/>
      <p:bldP spid="1936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Kazaa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56656"/>
            <a:ext cx="8839200" cy="5246914"/>
          </a:xfrm>
        </p:spPr>
        <p:txBody>
          <a:bodyPr>
            <a:normAutofit/>
          </a:bodyPr>
          <a:lstStyle/>
          <a:p>
            <a:r>
              <a:rPr lang="en-US" dirty="0"/>
              <a:t>Very popular from its inception</a:t>
            </a:r>
          </a:p>
          <a:p>
            <a:pPr lvl="1"/>
            <a:r>
              <a:rPr lang="en-US" dirty="0"/>
              <a:t>Hierarchical flooding helps improve scale</a:t>
            </a:r>
          </a:p>
          <a:p>
            <a:pPr lvl="1"/>
            <a:r>
              <a:rPr lang="en-US" dirty="0"/>
              <a:t>Large shift to broadband helped quite a bit as well</a:t>
            </a:r>
          </a:p>
          <a:p>
            <a:pPr lvl="1"/>
            <a:r>
              <a:rPr lang="en-US" dirty="0"/>
              <a:t>Based in Europe, more relaxed copyright laws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 problem: poison </a:t>
            </a:r>
            <a:r>
              <a:rPr lang="en-US" dirty="0"/>
              <a:t>attacks</a:t>
            </a:r>
          </a:p>
          <a:p>
            <a:pPr lvl="1"/>
            <a:r>
              <a:rPr lang="en-US" dirty="0"/>
              <a:t>Mainly used by RIAA-like organizations</a:t>
            </a:r>
          </a:p>
          <a:p>
            <a:pPr lvl="1"/>
            <a:r>
              <a:rPr lang="en-US" dirty="0" smtClean="0"/>
              <a:t>Create many </a:t>
            </a:r>
            <a:r>
              <a:rPr lang="en-US" dirty="0" err="1" smtClean="0"/>
              <a:t>Sybils</a:t>
            </a:r>
            <a:r>
              <a:rPr lang="en-US" dirty="0" smtClean="0"/>
              <a:t> that distribute “popular content”</a:t>
            </a:r>
          </a:p>
          <a:p>
            <a:pPr lvl="2"/>
            <a:r>
              <a:rPr lang="en-US" dirty="0" smtClean="0"/>
              <a:t>Files are corrupted, truncated, scrambled</a:t>
            </a:r>
          </a:p>
          <a:p>
            <a:pPr lvl="2"/>
            <a:r>
              <a:rPr lang="en-US" dirty="0" smtClean="0"/>
              <a:t>In some cases, audio/video about copyright infringement</a:t>
            </a:r>
            <a:endParaRPr lang="en-US" dirty="0"/>
          </a:p>
          <a:p>
            <a:pPr lvl="1"/>
            <a:r>
              <a:rPr lang="en-US" dirty="0"/>
              <a:t>Quite effective in dissuading </a:t>
            </a:r>
            <a:r>
              <a:rPr lang="en-US" dirty="0" err="1"/>
              <a:t>downloaders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9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Poisoning on Kazaa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5759"/>
            <a:ext cx="8229600" cy="1261871"/>
          </a:xfrm>
        </p:spPr>
        <p:txBody>
          <a:bodyPr>
            <a:normAutofit/>
          </a:bodyPr>
          <a:lstStyle/>
          <a:p>
            <a:r>
              <a:rPr lang="en-US" sz="2000" dirty="0"/>
              <a:t>Why is </a:t>
            </a:r>
            <a:r>
              <a:rPr lang="en-US" sz="2000" dirty="0" smtClean="0"/>
              <a:t>poisoning </a:t>
            </a:r>
            <a:r>
              <a:rPr lang="en-US" sz="2000" dirty="0"/>
              <a:t>effective</a:t>
            </a:r>
            <a:r>
              <a:rPr lang="en-US" sz="2000" dirty="0" smtClean="0"/>
              <a:t>? (IPTPS 2006) </a:t>
            </a:r>
            <a:endParaRPr lang="en-US" sz="2000" dirty="0"/>
          </a:p>
          <a:p>
            <a:pPr lvl="1"/>
            <a:r>
              <a:rPr lang="en-US" sz="1800" dirty="0"/>
              <a:t>People don’t check their songs!</a:t>
            </a:r>
          </a:p>
          <a:p>
            <a:pPr lvl="1"/>
            <a:r>
              <a:rPr lang="en-US" sz="1800" dirty="0" smtClean="0"/>
              <a:t>Apparently </a:t>
            </a:r>
            <a:r>
              <a:rPr lang="en-US" sz="1800" dirty="0"/>
              <a:t>not easy to detect file pollution!</a:t>
            </a:r>
          </a:p>
        </p:txBody>
      </p:sp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56149"/>
            <a:ext cx="8686800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6019800" y="2855457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oise</a:t>
            </a:r>
            <a:endParaRPr lang="en-US" dirty="0"/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7511140" y="2855457"/>
            <a:ext cx="898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huffle</a:t>
            </a:r>
            <a:endParaRPr lang="en-US" dirty="0"/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4343400" y="2855457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ncomplete</a:t>
            </a:r>
            <a:endParaRPr lang="en-US" dirty="0"/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2498725" y="2820532"/>
            <a:ext cx="159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Down.Quality</a:t>
            </a: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1050925" y="2820532"/>
            <a:ext cx="1214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Metadata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2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Poisoned Files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359225" y="1492215"/>
            <a:ext cx="8490857" cy="9570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are poisoned files so widely distributed?</a:t>
            </a:r>
          </a:p>
          <a:p>
            <a:pPr lvl="1"/>
            <a:r>
              <a:rPr lang="en-US" dirty="0" smtClean="0"/>
              <a:t>“Slackness</a:t>
            </a:r>
            <a:r>
              <a:rPr lang="en-US" dirty="0"/>
              <a:t>”, even when users are “asked” to check files</a:t>
            </a:r>
          </a:p>
        </p:txBody>
      </p:sp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452687"/>
            <a:ext cx="54483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0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Internet Services Model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Client-server</a:t>
            </a:r>
            <a:endParaRPr lang="en-US" dirty="0"/>
          </a:p>
          <a:p>
            <a:pPr lvl="1"/>
            <a:r>
              <a:rPr lang="en-US" dirty="0"/>
              <a:t>Many clients, 1 (or more) server(s)</a:t>
            </a:r>
          </a:p>
          <a:p>
            <a:pPr lvl="1"/>
            <a:r>
              <a:rPr lang="en-US" dirty="0"/>
              <a:t>Web servers, DNS, file downloads, video </a:t>
            </a:r>
            <a:r>
              <a:rPr lang="en-US" dirty="0" smtClean="0"/>
              <a:t>streaming</a:t>
            </a:r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Scalability: how many users can a server </a:t>
            </a:r>
            <a:r>
              <a:rPr lang="en-US" dirty="0" smtClean="0"/>
              <a:t>support?</a:t>
            </a:r>
          </a:p>
          <a:p>
            <a:pPr lvl="2"/>
            <a:r>
              <a:rPr lang="en-US" dirty="0" smtClean="0"/>
              <a:t>What </a:t>
            </a:r>
            <a:r>
              <a:rPr lang="en-US" dirty="0"/>
              <a:t>happens when user traffic overload </a:t>
            </a:r>
            <a:r>
              <a:rPr lang="en-US" dirty="0" smtClean="0"/>
              <a:t>servers?</a:t>
            </a:r>
          </a:p>
          <a:p>
            <a:pPr lvl="2"/>
            <a:r>
              <a:rPr lang="en-US" dirty="0" smtClean="0"/>
              <a:t>Limited </a:t>
            </a:r>
            <a:r>
              <a:rPr lang="en-US" dirty="0"/>
              <a:t>resources (bandwidth, CPU, storage)</a:t>
            </a:r>
          </a:p>
          <a:p>
            <a:pPr lvl="1"/>
            <a:r>
              <a:rPr lang="en-US" dirty="0"/>
              <a:t>Reliability: if # of servers is small, what happens when they break, fail, get disconnected, are mismanaged by humans?</a:t>
            </a:r>
          </a:p>
          <a:p>
            <a:pPr lvl="1"/>
            <a:r>
              <a:rPr lang="en-US" dirty="0"/>
              <a:t>Efficiency</a:t>
            </a:r>
            <a:r>
              <a:rPr lang="en-US" dirty="0" smtClean="0"/>
              <a:t>: </a:t>
            </a:r>
            <a:r>
              <a:rPr lang="en-US" dirty="0"/>
              <a:t>if your users are spread across the entire globe, how do you make sure you answer their requests quickly?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9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Skype: P2P VoIP</a:t>
            </a:r>
            <a:endParaRPr lang="en-US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P2P client supporting VoIP, video, and text based conversation, buddy lists, etc.</a:t>
            </a:r>
          </a:p>
          <a:p>
            <a:pPr lvl="1"/>
            <a:r>
              <a:rPr lang="en-US" sz="2000" dirty="0" smtClean="0"/>
              <a:t>Based on </a:t>
            </a:r>
            <a:r>
              <a:rPr lang="en-US" sz="2000" dirty="0" err="1" smtClean="0"/>
              <a:t>Kazaa</a:t>
            </a:r>
            <a:r>
              <a:rPr lang="en-US" sz="2000" dirty="0" smtClean="0"/>
              <a:t> network (</a:t>
            </a:r>
            <a:r>
              <a:rPr lang="en-US" sz="2000" dirty="0" err="1" smtClean="0"/>
              <a:t>FastTrack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Overlay P2P network consisting of ordinary and Super Nodes (SN)</a:t>
            </a:r>
          </a:p>
          <a:p>
            <a:pPr lvl="1"/>
            <a:r>
              <a:rPr lang="en-US" sz="2000" dirty="0" smtClean="0"/>
              <a:t>Ordinary node connects to network through a Super Node</a:t>
            </a:r>
          </a:p>
          <a:p>
            <a:r>
              <a:rPr lang="en-US" sz="2400" dirty="0" smtClean="0"/>
              <a:t>Each user registers with a central server</a:t>
            </a:r>
          </a:p>
          <a:p>
            <a:pPr lvl="1"/>
            <a:r>
              <a:rPr lang="en-US" sz="2000" dirty="0" smtClean="0"/>
              <a:t>User information propagated in a decentralized fashion</a:t>
            </a:r>
          </a:p>
          <a:p>
            <a:r>
              <a:rPr lang="en-US" sz="2400" dirty="0" smtClean="0"/>
              <a:t>Uses a variant of STUN to identify the type of NAT and firewall</a:t>
            </a:r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098" name="Picture 2" descr="D:\Classes\CS 4700\assets\sk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77" y="0"/>
            <a:ext cx="1742394" cy="17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5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New About Skype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MSN, Yahoo, </a:t>
            </a:r>
            <a:r>
              <a:rPr lang="en-US" dirty="0" err="1"/>
              <a:t>GoogleTalk</a:t>
            </a:r>
            <a:r>
              <a:rPr lang="en-US" dirty="0"/>
              <a:t> all provide similar functionality</a:t>
            </a:r>
          </a:p>
          <a:p>
            <a:pPr lvl="1"/>
            <a:r>
              <a:rPr lang="en-US" dirty="0"/>
              <a:t>But generally rely on centralized </a:t>
            </a:r>
            <a:r>
              <a:rPr lang="en-US" dirty="0" smtClean="0"/>
              <a:t>servers</a:t>
            </a:r>
          </a:p>
          <a:p>
            <a:pPr lvl="1"/>
            <a:endParaRPr lang="en-US" dirty="0"/>
          </a:p>
          <a:p>
            <a:r>
              <a:rPr lang="en-US" dirty="0"/>
              <a:t>So why peer-to-peer for Skype?</a:t>
            </a:r>
          </a:p>
          <a:p>
            <a:pPr lvl="1"/>
            <a:r>
              <a:rPr lang="en-US" dirty="0"/>
              <a:t>One reason: cost</a:t>
            </a:r>
          </a:p>
          <a:p>
            <a:pPr lvl="2"/>
            <a:r>
              <a:rPr lang="en-US" dirty="0"/>
              <a:t>If redirect VoIP through peers, can leverage geographic distribution</a:t>
            </a:r>
          </a:p>
          <a:p>
            <a:pPr lvl="2"/>
            <a:r>
              <a:rPr lang="en-US" dirty="0"/>
              <a:t>i.e. traffic to a phone in </a:t>
            </a:r>
            <a:r>
              <a:rPr lang="en-US" dirty="0" smtClean="0"/>
              <a:t>Berlin goes </a:t>
            </a:r>
            <a:r>
              <a:rPr lang="en-US" dirty="0"/>
              <a:t>to peer in </a:t>
            </a:r>
            <a:r>
              <a:rPr lang="en-US" dirty="0" smtClean="0"/>
              <a:t>Berlin, thus </a:t>
            </a:r>
            <a:r>
              <a:rPr lang="en-US" dirty="0"/>
              <a:t>becomes </a:t>
            </a:r>
            <a:r>
              <a:rPr lang="en-US" dirty="0" smtClean="0"/>
              <a:t>a local </a:t>
            </a:r>
            <a:r>
              <a:rPr lang="en-US" dirty="0"/>
              <a:t>call</a:t>
            </a:r>
          </a:p>
          <a:p>
            <a:pPr lvl="1"/>
            <a:r>
              <a:rPr lang="en-US" dirty="0"/>
              <a:t>Another reason: NAT traversal</a:t>
            </a:r>
          </a:p>
          <a:p>
            <a:pPr lvl="2"/>
            <a:r>
              <a:rPr lang="en-US" dirty="0"/>
              <a:t>Choose peers to do P2P rendezvous of </a:t>
            </a:r>
            <a:r>
              <a:rPr lang="en-US" dirty="0" err="1"/>
              <a:t>NAT’ed</a:t>
            </a:r>
            <a:r>
              <a:rPr lang="en-US" dirty="0"/>
              <a:t> </a:t>
            </a:r>
            <a:r>
              <a:rPr lang="en-US" dirty="0" smtClean="0"/>
              <a:t>clients</a:t>
            </a:r>
          </a:p>
          <a:p>
            <a:r>
              <a:rPr lang="en-US" dirty="0" smtClean="0"/>
              <a:t>Increasingly, MS is using infrastructure instead of P2P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7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604" y="2286000"/>
            <a:ext cx="8338782" cy="343111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Unstructured P2P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BitTorrent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µTP: Micro Transport Protocol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Cheating on BitTorrent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5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BitTorrent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Designed for fast, efficient content distribution</a:t>
            </a:r>
          </a:p>
          <a:p>
            <a:pPr lvl="1"/>
            <a:r>
              <a:rPr lang="en-US" dirty="0" smtClean="0"/>
              <a:t>Ideal for large files, e.g. movies, DVDs, ISOs, etc.</a:t>
            </a:r>
          </a:p>
          <a:p>
            <a:pPr lvl="1"/>
            <a:r>
              <a:rPr lang="en-US" dirty="0" smtClean="0"/>
              <a:t>Uses P2P file swarming</a:t>
            </a:r>
          </a:p>
          <a:p>
            <a:r>
              <a:rPr lang="en-US" dirty="0" smtClean="0"/>
              <a:t>Not a full fledged P2P system</a:t>
            </a:r>
          </a:p>
          <a:p>
            <a:pPr lvl="1"/>
            <a:r>
              <a:rPr lang="en-US" dirty="0" smtClean="0"/>
              <a:t>Does not support searching for files</a:t>
            </a:r>
          </a:p>
          <a:p>
            <a:pPr lvl="1"/>
            <a:r>
              <a:rPr lang="en-US" dirty="0" smtClean="0"/>
              <a:t>File swarms must be located out-of-band</a:t>
            </a:r>
          </a:p>
          <a:p>
            <a:pPr lvl="1"/>
            <a:r>
              <a:rPr lang="en-US" dirty="0" smtClean="0"/>
              <a:t>Trackers acts a centralized swarm coordinators</a:t>
            </a:r>
          </a:p>
          <a:p>
            <a:pPr lvl="2"/>
            <a:r>
              <a:rPr lang="en-US" dirty="0" smtClean="0"/>
              <a:t>Fully P2P, </a:t>
            </a:r>
            <a:r>
              <a:rPr lang="en-US" dirty="0" err="1" smtClean="0"/>
              <a:t>trackerless</a:t>
            </a:r>
            <a:r>
              <a:rPr lang="en-US" dirty="0" smtClean="0"/>
              <a:t> torrents are now possible</a:t>
            </a:r>
          </a:p>
          <a:p>
            <a:r>
              <a:rPr lang="en-US" dirty="0" smtClean="0"/>
              <a:t>Insanely popular</a:t>
            </a:r>
          </a:p>
          <a:p>
            <a:pPr lvl="1"/>
            <a:r>
              <a:rPr lang="en-US" dirty="0" smtClean="0"/>
              <a:t>35-70% of all Internet traffic (in 2007ish)</a:t>
            </a:r>
            <a:endParaRPr lang="en-US" dirty="0"/>
          </a:p>
        </p:txBody>
      </p:sp>
      <p:pic>
        <p:nvPicPr>
          <p:cNvPr id="7" name="Picture 2" descr="D:\Classes\CS 4700\assets\bitto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90" y="-98651"/>
            <a:ext cx="190500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22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H="1" flipV="1">
            <a:off x="5497285" y="2655661"/>
            <a:ext cx="1947864" cy="152445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232499" y="2655661"/>
            <a:ext cx="3264786" cy="28131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330484" y="2655662"/>
            <a:ext cx="1166801" cy="353830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800358" y="2655663"/>
            <a:ext cx="3696927" cy="140656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5496089" y="2808061"/>
            <a:ext cx="1516918" cy="34749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147" name="Picture 3" descr="D:\Classes\CS 4700\assets\the_pirate_bay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92" y="1525697"/>
            <a:ext cx="1760538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asses\CS 4700\assets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5" y="198074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7685" y="1519080"/>
            <a:ext cx="121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Tracker</a:t>
            </a:r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144659" y="3638670"/>
            <a:ext cx="8846942" cy="3119291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9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43" y="5850825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Classes\CS 4700\assets\User Coat Red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58" y="4989389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08" y="3916186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49" y="4289417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Pictures\soft-scraps icons\User Administrator Red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31" y="3472539"/>
            <a:ext cx="875167" cy="8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D:\Pictures\soft-scraps icons\User Executive Red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4" y="5882795"/>
            <a:ext cx="875167" cy="8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39" y="2648289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/>
          <p:cNvCxnSpPr>
            <a:endCxn id="6150" idx="3"/>
          </p:cNvCxnSpPr>
          <p:nvPr/>
        </p:nvCxnSpPr>
        <p:spPr>
          <a:xfrm flipH="1">
            <a:off x="2664639" y="4545513"/>
            <a:ext cx="4487275" cy="876017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89" y="2644777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Arrow Connector 69"/>
          <p:cNvCxnSpPr>
            <a:endCxn id="6149" idx="3"/>
          </p:cNvCxnSpPr>
          <p:nvPr/>
        </p:nvCxnSpPr>
        <p:spPr>
          <a:xfrm flipH="1">
            <a:off x="4762624" y="4545513"/>
            <a:ext cx="2389290" cy="1737453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719069" y="5850825"/>
            <a:ext cx="1200253" cy="615289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39" y="2655663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Arrow Connector 81"/>
          <p:cNvCxnSpPr>
            <a:endCxn id="6154" idx="3"/>
          </p:cNvCxnSpPr>
          <p:nvPr/>
        </p:nvCxnSpPr>
        <p:spPr>
          <a:xfrm flipH="1" flipV="1">
            <a:off x="2232498" y="3910123"/>
            <a:ext cx="4919416" cy="635390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6154" idx="2"/>
          </p:cNvCxnSpPr>
          <p:nvPr/>
        </p:nvCxnSpPr>
        <p:spPr>
          <a:xfrm flipV="1">
            <a:off x="1794914" y="4347706"/>
            <a:ext cx="1" cy="855665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2298361" y="4347706"/>
            <a:ext cx="1762011" cy="1503119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39" y="2644777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Arrow Connector 91"/>
          <p:cNvCxnSpPr>
            <a:endCxn id="6157" idx="0"/>
          </p:cNvCxnSpPr>
          <p:nvPr/>
        </p:nvCxnSpPr>
        <p:spPr>
          <a:xfrm flipH="1">
            <a:off x="7013008" y="4545513"/>
            <a:ext cx="47340" cy="1337282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083629" y="6466114"/>
            <a:ext cx="1387589" cy="0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2613194" y="4200377"/>
            <a:ext cx="3962230" cy="1958092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 flipH="1">
            <a:off x="6675546" y="2723458"/>
            <a:ext cx="1423424" cy="612235"/>
            <a:chOff x="1219200" y="4876799"/>
            <a:chExt cx="5181605" cy="1384995"/>
          </a:xfrm>
        </p:grpSpPr>
        <p:sp>
          <p:nvSpPr>
            <p:cNvPr id="102" name="Rectangular Callout 101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2508"/>
                <a:gd name="adj2" fmla="val 1177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19204" y="4975304"/>
              <a:ext cx="5181601" cy="501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Swarm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 flipH="1">
            <a:off x="176774" y="6160587"/>
            <a:ext cx="1706454" cy="612235"/>
            <a:chOff x="1219200" y="4876799"/>
            <a:chExt cx="5181605" cy="1384995"/>
          </a:xfrm>
        </p:grpSpPr>
        <p:sp>
          <p:nvSpPr>
            <p:cNvPr id="108" name="Rectangular Callout 10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55928"/>
                <a:gd name="adj2" fmla="val -1169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219203" y="4975304"/>
              <a:ext cx="5181602" cy="118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Leechers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7288025" y="4780467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357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48333 -0.2356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00591 0.380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7 L 0.23229 0.5097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05 0.167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417 L 0.40938 0.50972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.torrent 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 smtClean="0"/>
              <a:t>Contains all meta-data related to a torrent</a:t>
            </a:r>
          </a:p>
          <a:p>
            <a:pPr lvl="1"/>
            <a:r>
              <a:rPr lang="en-US" dirty="0" smtClean="0"/>
              <a:t>File name(s), sizes</a:t>
            </a:r>
          </a:p>
          <a:p>
            <a:pPr lvl="1"/>
            <a:r>
              <a:rPr lang="en-US" dirty="0" smtClean="0"/>
              <a:t>Torrent hash: hash of the whole file</a:t>
            </a:r>
          </a:p>
          <a:p>
            <a:pPr lvl="1"/>
            <a:r>
              <a:rPr lang="en-US" dirty="0" smtClean="0"/>
              <a:t>URL of tracker(s)</a:t>
            </a:r>
          </a:p>
          <a:p>
            <a:r>
              <a:rPr lang="en-US" dirty="0" smtClean="0"/>
              <a:t>BitTorrent breaks files into pieces</a:t>
            </a:r>
          </a:p>
          <a:p>
            <a:pPr lvl="1"/>
            <a:r>
              <a:rPr lang="en-US" dirty="0" smtClean="0"/>
              <a:t>64 KB – 1 MB per piece</a:t>
            </a:r>
          </a:p>
          <a:p>
            <a:pPr lvl="1"/>
            <a:r>
              <a:rPr lang="en-US" dirty="0" smtClean="0"/>
              <a:t>.torrent contains the size and SHA-1 hash of each piece</a:t>
            </a:r>
          </a:p>
          <a:p>
            <a:r>
              <a:rPr lang="en-US" dirty="0" smtClean="0"/>
              <a:t>Basically, a .torrent tells you</a:t>
            </a:r>
          </a:p>
          <a:p>
            <a:pPr lvl="1"/>
            <a:r>
              <a:rPr lang="en-US" dirty="0" smtClean="0"/>
              <a:t>Everything about a given file</a:t>
            </a:r>
          </a:p>
          <a:p>
            <a:pPr lvl="1"/>
            <a:r>
              <a:rPr lang="en-US" dirty="0" smtClean="0"/>
              <a:t>Where to go to start downloading</a:t>
            </a:r>
            <a:endParaRPr lang="en-US" dirty="0"/>
          </a:p>
        </p:txBody>
      </p:sp>
      <p:pic>
        <p:nvPicPr>
          <p:cNvPr id="5" name="Picture 2" descr="D:\Classes\CS 4700\assets\bittor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96" y="97519"/>
            <a:ext cx="1094732" cy="10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Torrent Sites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20683" y="1600200"/>
            <a:ext cx="6923318" cy="5105400"/>
          </a:xfrm>
        </p:spPr>
        <p:txBody>
          <a:bodyPr/>
          <a:lstStyle/>
          <a:p>
            <a:r>
              <a:rPr lang="en-US" dirty="0" smtClean="0"/>
              <a:t>Just standard web servers</a:t>
            </a:r>
          </a:p>
          <a:p>
            <a:pPr lvl="1"/>
            <a:r>
              <a:rPr lang="en-US" dirty="0" smtClean="0"/>
              <a:t>Allow users to upload .torrent files</a:t>
            </a:r>
          </a:p>
          <a:p>
            <a:pPr lvl="1"/>
            <a:r>
              <a:rPr lang="en-US" dirty="0" smtClean="0"/>
              <a:t>Search, ratings, comments, etc.</a:t>
            </a:r>
          </a:p>
          <a:p>
            <a:r>
              <a:rPr lang="en-US" dirty="0" smtClean="0"/>
              <a:t>Some also host trackers</a:t>
            </a:r>
          </a:p>
          <a:p>
            <a:r>
              <a:rPr lang="en-US" dirty="0" smtClean="0"/>
              <a:t>Many famous ones</a:t>
            </a:r>
          </a:p>
          <a:p>
            <a:pPr lvl="1"/>
            <a:r>
              <a:rPr lang="en-US" dirty="0" smtClean="0"/>
              <a:t>Mostly because they host illegal content</a:t>
            </a:r>
          </a:p>
          <a:p>
            <a:r>
              <a:rPr lang="en-US" dirty="0" smtClean="0"/>
              <a:t>Legitimate .torrents</a:t>
            </a:r>
          </a:p>
          <a:p>
            <a:pPr lvl="1"/>
            <a:r>
              <a:rPr lang="en-US" dirty="0" smtClean="0"/>
              <a:t>Linux </a:t>
            </a:r>
            <a:r>
              <a:rPr lang="en-US" dirty="0" err="1" smtClean="0"/>
              <a:t>distros</a:t>
            </a:r>
            <a:endParaRPr lang="en-US" dirty="0" smtClean="0"/>
          </a:p>
          <a:p>
            <a:pPr lvl="1"/>
            <a:r>
              <a:rPr lang="en-US" dirty="0" smtClean="0"/>
              <a:t>World of </a:t>
            </a:r>
            <a:r>
              <a:rPr lang="en-US" dirty="0" err="1" smtClean="0"/>
              <a:t>Warcraft</a:t>
            </a:r>
            <a:r>
              <a:rPr lang="en-US" dirty="0" smtClean="0"/>
              <a:t> patches</a:t>
            </a:r>
          </a:p>
        </p:txBody>
      </p:sp>
      <p:pic>
        <p:nvPicPr>
          <p:cNvPr id="5" name="Picture 3" descr="D:\Classes\CS 4700\assets\the_pirate_bay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" y="2603412"/>
            <a:ext cx="2206851" cy="22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Torrent Trackers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Really, just a highly specialized webserver</a:t>
            </a:r>
          </a:p>
          <a:p>
            <a:pPr lvl="1"/>
            <a:r>
              <a:rPr lang="en-US" dirty="0" smtClean="0"/>
              <a:t>BitTorrent protocol is built on top of HTTP</a:t>
            </a:r>
          </a:p>
          <a:p>
            <a:r>
              <a:rPr lang="en-US" dirty="0" smtClean="0"/>
              <a:t>Keeps a database of swarms</a:t>
            </a:r>
          </a:p>
          <a:p>
            <a:pPr lvl="1"/>
            <a:r>
              <a:rPr lang="en-US" dirty="0" smtClean="0"/>
              <a:t>Swarms identified by torrent hash</a:t>
            </a:r>
          </a:p>
          <a:p>
            <a:pPr lvl="1"/>
            <a:r>
              <a:rPr lang="en-US" dirty="0" smtClean="0"/>
              <a:t>State of each peer in each swarm</a:t>
            </a:r>
          </a:p>
          <a:p>
            <a:pPr lvl="2"/>
            <a:r>
              <a:rPr lang="en-US" dirty="0" smtClean="0"/>
              <a:t>IP address, port, peer ID, TTL</a:t>
            </a:r>
          </a:p>
          <a:p>
            <a:pPr lvl="2"/>
            <a:r>
              <a:rPr lang="en-US" dirty="0" smtClean="0"/>
              <a:t>Status: leeching or seeding</a:t>
            </a:r>
          </a:p>
          <a:p>
            <a:pPr lvl="2"/>
            <a:r>
              <a:rPr lang="en-US" dirty="0" smtClean="0"/>
              <a:t>Optional: upload/download stats (to track fairness)</a:t>
            </a:r>
          </a:p>
          <a:p>
            <a:pPr lvl="1"/>
            <a:r>
              <a:rPr lang="en-US" dirty="0" smtClean="0"/>
              <a:t>Returns a random list of peers to new </a:t>
            </a:r>
            <a:r>
              <a:rPr lang="en-US" dirty="0" err="1" smtClean="0"/>
              <a:t>leechers</a:t>
            </a:r>
            <a:endParaRPr lang="en-US" dirty="0"/>
          </a:p>
        </p:txBody>
      </p:sp>
      <p:pic>
        <p:nvPicPr>
          <p:cNvPr id="5" name="Picture 4" descr="D:\Classes\CS 4700\assets\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7" y="63091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76457" y="169251"/>
            <a:ext cx="121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Tracker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947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Tracker provides each client with a list of peers</a:t>
            </a:r>
          </a:p>
          <a:p>
            <a:pPr lvl="1"/>
            <a:r>
              <a:rPr lang="en-US" dirty="0" smtClean="0"/>
              <a:t>Which peers are best?</a:t>
            </a:r>
          </a:p>
          <a:p>
            <a:pPr lvl="2"/>
            <a:r>
              <a:rPr lang="en-US" dirty="0" smtClean="0"/>
              <a:t>Truthful (not cheating)</a:t>
            </a:r>
          </a:p>
          <a:p>
            <a:pPr lvl="2"/>
            <a:r>
              <a:rPr lang="en-US" dirty="0" smtClean="0"/>
              <a:t>Fastest bandwidth</a:t>
            </a:r>
          </a:p>
          <a:p>
            <a:r>
              <a:rPr lang="en-US" dirty="0" smtClean="0"/>
              <a:t>Option 1: learn dynamically</a:t>
            </a:r>
          </a:p>
          <a:p>
            <a:pPr lvl="1"/>
            <a:r>
              <a:rPr lang="en-US" dirty="0" smtClean="0"/>
              <a:t>Try downloading from many peers</a:t>
            </a:r>
          </a:p>
          <a:p>
            <a:pPr lvl="1"/>
            <a:r>
              <a:rPr lang="en-US" dirty="0" smtClean="0"/>
              <a:t>Keep only the best peers</a:t>
            </a:r>
          </a:p>
          <a:p>
            <a:pPr lvl="1"/>
            <a:r>
              <a:rPr lang="en-US" dirty="0" smtClean="0"/>
              <a:t>Strategy used by BitTorrent</a:t>
            </a:r>
          </a:p>
          <a:p>
            <a:r>
              <a:rPr lang="en-US" dirty="0" smtClean="0"/>
              <a:t>Option 2: use external information</a:t>
            </a:r>
          </a:p>
          <a:p>
            <a:pPr lvl="1"/>
            <a:r>
              <a:rPr lang="en-US" dirty="0" smtClean="0"/>
              <a:t>E.g. Some torrent clients prefer peers in the same ISP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3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Pieces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52" y="2020086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25" y="5369867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38865" y="1558421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Initial Seeder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95885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979397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465726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938352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6815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900327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364884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837510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89290" y="6234148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Leecher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74648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36388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090059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21" name="Down Arrow 20"/>
          <p:cNvSpPr/>
          <p:nvPr/>
        </p:nvSpPr>
        <p:spPr>
          <a:xfrm rot="2680512">
            <a:off x="2206539" y="3740061"/>
            <a:ext cx="541236" cy="903514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11252" y="6234147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Leecher</a:t>
            </a:r>
            <a:endParaRPr lang="en-US" sz="2400" dirty="0"/>
          </a:p>
        </p:txBody>
      </p:sp>
      <p:sp>
        <p:nvSpPr>
          <p:cNvPr id="23" name="Down Arrow 22"/>
          <p:cNvSpPr/>
          <p:nvPr/>
        </p:nvSpPr>
        <p:spPr>
          <a:xfrm rot="18900000">
            <a:off x="5994740" y="3739342"/>
            <a:ext cx="541236" cy="903514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04939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26" name="Left-Right Arrow 25"/>
          <p:cNvSpPr/>
          <p:nvPr/>
        </p:nvSpPr>
        <p:spPr>
          <a:xfrm>
            <a:off x="2477157" y="5796564"/>
            <a:ext cx="3788201" cy="4375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44629" y="4710463"/>
            <a:ext cx="357469" cy="5412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9611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2455385" y="4713514"/>
            <a:ext cx="357469" cy="5412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3338865" y="4713514"/>
            <a:ext cx="394345" cy="5412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5364294" y="4713514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5826034" y="4713514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6279705" y="4713514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7194585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6734275" y="4710463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089257" y="4713514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7645031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8528511" y="4713514"/>
            <a:ext cx="394345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032572" y="623414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Seeder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42" name="Picture 6" descr="D:\Classes\CS 4700\assets\User Coat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487" y="5369867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767223" y="623414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Seeder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8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animBg="1"/>
      <p:bldP spid="19" grpId="0" animBg="1"/>
      <p:bldP spid="20" grpId="0" animBg="1"/>
      <p:bldP spid="21" grpId="0" animBg="1"/>
      <p:bldP spid="22" grpId="0"/>
      <p:bldP spid="22" grpId="1"/>
      <p:bldP spid="23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Alternative: Peer-to-Peer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simple idea</a:t>
            </a:r>
          </a:p>
          <a:p>
            <a:pPr lvl="1"/>
            <a:r>
              <a:rPr lang="en-US" dirty="0"/>
              <a:t>Users bring their own resources to the table</a:t>
            </a:r>
          </a:p>
          <a:p>
            <a:pPr lvl="1"/>
            <a:r>
              <a:rPr lang="en-US" dirty="0"/>
              <a:t>A cooperative model: clients = peers = </a:t>
            </a:r>
            <a:r>
              <a:rPr lang="en-US" dirty="0" smtClean="0"/>
              <a:t>servers</a:t>
            </a:r>
            <a:endParaRPr lang="en-US" dirty="0"/>
          </a:p>
          <a:p>
            <a:r>
              <a:rPr lang="en-US" dirty="0"/>
              <a:t>The benefits</a:t>
            </a:r>
          </a:p>
          <a:p>
            <a:pPr lvl="1"/>
            <a:r>
              <a:rPr lang="en-US" dirty="0"/>
              <a:t>Scalability: # of “servers” grows with </a:t>
            </a:r>
            <a:r>
              <a:rPr lang="en-US" dirty="0" smtClean="0"/>
              <a:t>users</a:t>
            </a:r>
          </a:p>
          <a:p>
            <a:pPr lvl="2"/>
            <a:r>
              <a:rPr lang="en-US" dirty="0" smtClean="0"/>
              <a:t>BYOR</a:t>
            </a:r>
            <a:r>
              <a:rPr lang="en-US" dirty="0"/>
              <a:t>: bring your own resources (storage, CPU, B/W)</a:t>
            </a:r>
          </a:p>
          <a:p>
            <a:pPr lvl="1"/>
            <a:r>
              <a:rPr lang="en-US" dirty="0"/>
              <a:t>Reliability: load spread across many </a:t>
            </a:r>
            <a:r>
              <a:rPr lang="en-US" dirty="0" smtClean="0"/>
              <a:t>peers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robability </a:t>
            </a:r>
            <a:r>
              <a:rPr lang="en-US" dirty="0"/>
              <a:t>of them all failing is </a:t>
            </a:r>
            <a:r>
              <a:rPr lang="en-US" b="1" dirty="0" smtClean="0"/>
              <a:t>very </a:t>
            </a:r>
            <a:r>
              <a:rPr lang="en-US" dirty="0" smtClean="0"/>
              <a:t>low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Efficiency: peers are </a:t>
            </a:r>
            <a:r>
              <a:rPr lang="en-US" dirty="0" smtClean="0"/>
              <a:t>distributed</a:t>
            </a:r>
          </a:p>
          <a:p>
            <a:pPr lvl="2"/>
            <a:r>
              <a:rPr lang="en-US" dirty="0" smtClean="0"/>
              <a:t>Peers can try and get </a:t>
            </a:r>
            <a:r>
              <a:rPr lang="en-US" dirty="0"/>
              <a:t>service from nearby </a:t>
            </a:r>
            <a:r>
              <a:rPr lang="en-US" dirty="0" smtClean="0"/>
              <a:t>peers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6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Beauty of BitTorrent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leechers</a:t>
            </a:r>
            <a:r>
              <a:rPr lang="en-US" dirty="0" smtClean="0"/>
              <a:t> = more replicas of pieces</a:t>
            </a:r>
          </a:p>
          <a:p>
            <a:r>
              <a:rPr lang="en-US" dirty="0" smtClean="0"/>
              <a:t>More replicas = faster downloads</a:t>
            </a:r>
          </a:p>
          <a:p>
            <a:pPr lvl="1"/>
            <a:r>
              <a:rPr lang="en-US" dirty="0" smtClean="0"/>
              <a:t>Multiple, redundant sources for each piece</a:t>
            </a:r>
          </a:p>
          <a:p>
            <a:r>
              <a:rPr lang="en-US" dirty="0" smtClean="0"/>
              <a:t>Even while downloading, </a:t>
            </a:r>
            <a:r>
              <a:rPr lang="en-US" dirty="0" err="1" smtClean="0"/>
              <a:t>leechers</a:t>
            </a:r>
            <a:r>
              <a:rPr lang="en-US" dirty="0" smtClean="0"/>
              <a:t> take load off the seed(s)</a:t>
            </a:r>
          </a:p>
          <a:p>
            <a:pPr lvl="1"/>
            <a:r>
              <a:rPr lang="en-US" dirty="0" smtClean="0"/>
              <a:t>Great for content distribution</a:t>
            </a:r>
          </a:p>
          <a:p>
            <a:pPr lvl="1"/>
            <a:r>
              <a:rPr lang="en-US" dirty="0" smtClean="0"/>
              <a:t>Cost is shared among the swarm</a:t>
            </a:r>
          </a:p>
        </p:txBody>
      </p:sp>
    </p:spTree>
    <p:extLst>
      <p:ext uri="{BB962C8B-B14F-4D97-AF65-F5344CB8AC3E}">
        <p14:creationId xmlns:p14="http://schemas.microsoft.com/office/powerpoint/2010/main" val="137878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Swarm Behavior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170" name="Picture 2" descr="D:\Classes\CS 4700\assets\torrent_st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8" y="1906819"/>
            <a:ext cx="8900688" cy="427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Sub-Pieces and Pipelining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piece is broken into sub-pieces</a:t>
            </a:r>
          </a:p>
          <a:p>
            <a:pPr lvl="1"/>
            <a:r>
              <a:rPr lang="en-US" dirty="0" smtClean="0"/>
              <a:t>~16 KB in size</a:t>
            </a:r>
          </a:p>
          <a:p>
            <a:r>
              <a:rPr lang="en-US" dirty="0" smtClean="0"/>
              <a:t>TCP Pipelining</a:t>
            </a:r>
          </a:p>
          <a:p>
            <a:pPr lvl="1"/>
            <a:r>
              <a:rPr lang="en-US" dirty="0" smtClean="0"/>
              <a:t>For performance, you want long lived TCP connections (to get out of slow start)</a:t>
            </a:r>
          </a:p>
          <a:p>
            <a:pPr lvl="1"/>
            <a:r>
              <a:rPr lang="en-US" dirty="0" smtClean="0"/>
              <a:t>Peers generally request 5 sub-pieces at a time</a:t>
            </a:r>
          </a:p>
          <a:p>
            <a:pPr lvl="1"/>
            <a:r>
              <a:rPr lang="en-US" dirty="0" smtClean="0"/>
              <a:t>When one finished, immediately request another</a:t>
            </a:r>
          </a:p>
          <a:p>
            <a:pPr lvl="1"/>
            <a:r>
              <a:rPr lang="en-US" dirty="0" smtClean="0"/>
              <a:t>Don’t start a new piece until previous is complete</a:t>
            </a:r>
          </a:p>
          <a:p>
            <a:pPr lvl="2"/>
            <a:r>
              <a:rPr lang="en-US" dirty="0" smtClean="0"/>
              <a:t>Prioritizes complete pieces</a:t>
            </a:r>
          </a:p>
          <a:p>
            <a:pPr lvl="2"/>
            <a:r>
              <a:rPr lang="en-US" dirty="0" smtClean="0"/>
              <a:t>Only complete pieces can be shared with other peers</a:t>
            </a:r>
          </a:p>
        </p:txBody>
      </p:sp>
    </p:spTree>
    <p:extLst>
      <p:ext uri="{BB962C8B-B14F-4D97-AF65-F5344CB8AC3E}">
        <p14:creationId xmlns:p14="http://schemas.microsoft.com/office/powerpoint/2010/main" val="98940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Piece download order is </a:t>
            </a:r>
            <a:r>
              <a:rPr lang="en-US" dirty="0" smtClean="0">
                <a:solidFill>
                  <a:schemeClr val="accent1"/>
                </a:solidFill>
              </a:rPr>
              <a:t>critical</a:t>
            </a:r>
          </a:p>
          <a:p>
            <a:pPr lvl="1"/>
            <a:r>
              <a:rPr lang="en-US" dirty="0" smtClean="0"/>
              <a:t>Worst-case scenario: all leeches have identical pieces</a:t>
            </a:r>
          </a:p>
          <a:p>
            <a:pPr lvl="2"/>
            <a:r>
              <a:rPr lang="en-US" dirty="0" smtClean="0"/>
              <a:t>Nobody can share anything :(</a:t>
            </a:r>
          </a:p>
          <a:p>
            <a:pPr lvl="1"/>
            <a:r>
              <a:rPr lang="en-US" dirty="0" smtClean="0"/>
              <a:t>Worst-case scenario: the initial seed disappears</a:t>
            </a:r>
          </a:p>
          <a:p>
            <a:pPr lvl="2"/>
            <a:r>
              <a:rPr lang="en-US" dirty="0" smtClean="0"/>
              <a:t>If a piece is missing from the swarm, the torrent is broken</a:t>
            </a:r>
          </a:p>
          <a:p>
            <a:r>
              <a:rPr lang="en-US" dirty="0" smtClean="0"/>
              <a:t>What is the best strategy for selecting pieces?</a:t>
            </a:r>
          </a:p>
          <a:p>
            <a:pPr lvl="1"/>
            <a:r>
              <a:rPr lang="en-US" dirty="0" smtClean="0"/>
              <a:t>Trick question</a:t>
            </a:r>
          </a:p>
          <a:p>
            <a:pPr lvl="1"/>
            <a:r>
              <a:rPr lang="en-US" dirty="0" smtClean="0"/>
              <a:t>It depends on how many pieces you already have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6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Phases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349829" y="1600200"/>
            <a:ext cx="7794171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Bootstrap: random selection</a:t>
            </a:r>
          </a:p>
          <a:p>
            <a:pPr lvl="1"/>
            <a:r>
              <a:rPr lang="en-US" dirty="0" smtClean="0"/>
              <a:t>Initially, you have no pieces to trade</a:t>
            </a:r>
          </a:p>
          <a:p>
            <a:pPr lvl="1"/>
            <a:r>
              <a:rPr lang="en-US" dirty="0" smtClean="0"/>
              <a:t>Essentially, beg for free pieces at random</a:t>
            </a:r>
          </a:p>
          <a:p>
            <a:r>
              <a:rPr lang="en-US" dirty="0" smtClean="0"/>
              <a:t>Steady-state: rarest piece first</a:t>
            </a:r>
          </a:p>
          <a:p>
            <a:pPr lvl="1"/>
            <a:r>
              <a:rPr lang="en-US" dirty="0" smtClean="0"/>
              <a:t>Ensures that common pieces are saved for last</a:t>
            </a:r>
          </a:p>
          <a:p>
            <a:r>
              <a:rPr lang="en-US" dirty="0" smtClean="0"/>
              <a:t>Endgame</a:t>
            </a:r>
          </a:p>
          <a:p>
            <a:pPr lvl="1"/>
            <a:r>
              <a:rPr lang="en-US" dirty="0" smtClean="0"/>
              <a:t>Simultaneously request final pieces from multiple peers</a:t>
            </a:r>
          </a:p>
          <a:p>
            <a:pPr lvl="1"/>
            <a:r>
              <a:rPr lang="en-US" dirty="0" smtClean="0"/>
              <a:t>Cancel connections to slow peers</a:t>
            </a:r>
          </a:p>
          <a:p>
            <a:pPr lvl="1"/>
            <a:r>
              <a:rPr lang="en-US" dirty="0" smtClean="0"/>
              <a:t>Ensures that final pieces arrive quickly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149" y="168728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0%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0629" y="5954486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100%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512177" y="3842658"/>
            <a:ext cx="2258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% Downloaded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97429" y="1687286"/>
            <a:ext cx="0" cy="47288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20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and Download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does each peer decide who to trade with?</a:t>
            </a:r>
          </a:p>
          <a:p>
            <a:r>
              <a:rPr lang="en-US" dirty="0" smtClean="0"/>
              <a:t>Incentive mechanism</a:t>
            </a:r>
          </a:p>
          <a:p>
            <a:pPr lvl="1"/>
            <a:r>
              <a:rPr lang="en-US" dirty="0" smtClean="0"/>
              <a:t>Based on tit-for-tat, game theory</a:t>
            </a:r>
          </a:p>
          <a:p>
            <a:pPr lvl="1"/>
            <a:r>
              <a:rPr lang="en-US" dirty="0" smtClean="0"/>
              <a:t>“If you give a piece to me, I’ll give a piece to you”</a:t>
            </a:r>
          </a:p>
          <a:p>
            <a:pPr lvl="1"/>
            <a:r>
              <a:rPr lang="en-US" dirty="0" smtClean="0"/>
              <a:t>“If you screw me over, you get </a:t>
            </a:r>
            <a:r>
              <a:rPr lang="en-US" dirty="0" smtClean="0">
                <a:solidFill>
                  <a:schemeClr val="accent2"/>
                </a:solidFill>
              </a:rPr>
              <a:t>nothing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Two mechanisms: </a:t>
            </a:r>
            <a:r>
              <a:rPr lang="en-US" dirty="0" smtClean="0">
                <a:solidFill>
                  <a:schemeClr val="accent1"/>
                </a:solidFill>
              </a:rPr>
              <a:t>choking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optimistic </a:t>
            </a:r>
            <a:r>
              <a:rPr lang="en-US" dirty="0" err="1" smtClean="0">
                <a:solidFill>
                  <a:schemeClr val="accent1"/>
                </a:solidFill>
              </a:rPr>
              <a:t>unchoke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7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Game 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199"/>
            <a:ext cx="8839200" cy="50836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Iterated prisoner’s </a:t>
            </a:r>
            <a:r>
              <a:rPr lang="en-US" dirty="0" smtClean="0"/>
              <a:t>dilemma</a:t>
            </a:r>
            <a:endParaRPr lang="en-US" dirty="0"/>
          </a:p>
          <a:p>
            <a:r>
              <a:rPr lang="en-US" dirty="0" smtClean="0"/>
              <a:t>Very simple game, two players, multiple rounds</a:t>
            </a:r>
          </a:p>
          <a:p>
            <a:pPr lvl="1"/>
            <a:r>
              <a:rPr lang="en-US" dirty="0" smtClean="0"/>
              <a:t>Both players agree: +2 points each</a:t>
            </a:r>
          </a:p>
          <a:p>
            <a:pPr lvl="1"/>
            <a:r>
              <a:rPr lang="en-US" dirty="0" smtClean="0"/>
              <a:t>One player defects: +5 for defector, +0 to other</a:t>
            </a:r>
          </a:p>
          <a:p>
            <a:pPr lvl="1"/>
            <a:r>
              <a:rPr lang="en-US" dirty="0" smtClean="0"/>
              <a:t>Both players defect: +0 for each</a:t>
            </a:r>
          </a:p>
          <a:p>
            <a:r>
              <a:rPr lang="en-US" dirty="0" smtClean="0"/>
              <a:t>Maps well to trading pieces in BitTorrent</a:t>
            </a:r>
          </a:p>
          <a:p>
            <a:pPr lvl="1"/>
            <a:r>
              <a:rPr lang="en-US" dirty="0" smtClean="0"/>
              <a:t>Both peers trade, they both get useful data</a:t>
            </a:r>
          </a:p>
          <a:p>
            <a:pPr lvl="1"/>
            <a:r>
              <a:rPr lang="en-US" dirty="0" smtClean="0"/>
              <a:t>If both peers do nothing, they both get nothing</a:t>
            </a:r>
          </a:p>
          <a:p>
            <a:pPr lvl="1"/>
            <a:r>
              <a:rPr lang="en-US" dirty="0" smtClean="0"/>
              <a:t>If one peer defects, he gets a free piece, other peer gets nothing</a:t>
            </a:r>
          </a:p>
          <a:p>
            <a:r>
              <a:rPr lang="en-US" dirty="0" smtClean="0"/>
              <a:t>What is the best strategy for this game?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0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Tit-for-Tat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Best general strategy for iterated prisoner’s dilemma</a:t>
            </a:r>
          </a:p>
          <a:p>
            <a:r>
              <a:rPr lang="en-US" dirty="0" smtClean="0"/>
              <a:t>Meaning: “Equivalent Retaliation”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60190"/>
              </p:ext>
            </p:extLst>
          </p:nvPr>
        </p:nvGraphicFramePr>
        <p:xfrm>
          <a:off x="4223728" y="3280223"/>
          <a:ext cx="480822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280"/>
                <a:gridCol w="1313180"/>
                <a:gridCol w="1313180"/>
                <a:gridCol w="1211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+2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+2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+0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+5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+5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+2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+2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+0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+5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+0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+5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+0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+14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 +14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69" y="2699302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Classes\CS 4700\assets\User Coat Red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07" y="2699301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-1" y="2939142"/>
            <a:ext cx="4212772" cy="37664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Rules</a:t>
            </a:r>
          </a:p>
          <a:p>
            <a:pPr marL="282575" indent="-282575">
              <a:buFont typeface="+mj-lt"/>
              <a:buAutoNum type="arabicPeriod"/>
            </a:pPr>
            <a:r>
              <a:rPr lang="en-US" dirty="0" smtClean="0"/>
              <a:t>Initially: cooperate</a:t>
            </a:r>
          </a:p>
          <a:p>
            <a:pPr marL="282575" indent="-282575">
              <a:buFont typeface="+mj-lt"/>
              <a:buAutoNum type="arabicPeriod"/>
            </a:pPr>
            <a:r>
              <a:rPr lang="en-US" dirty="0" smtClean="0"/>
              <a:t>If opponent cooperates, cooperate next round</a:t>
            </a:r>
          </a:p>
          <a:p>
            <a:pPr marL="282575" indent="-282575">
              <a:buFont typeface="+mj-lt"/>
              <a:buAutoNum type="arabicPeriod"/>
            </a:pPr>
            <a:r>
              <a:rPr lang="en-US" dirty="0" smtClean="0"/>
              <a:t>If opponent defects, defect next round</a:t>
            </a: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12771" y="4027714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23653" y="440872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12763" y="477884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12759" y="514896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23641" y="551908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23637" y="588920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23633" y="6259320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6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Choke is a temporary refusal to upload</a:t>
            </a:r>
          </a:p>
          <a:p>
            <a:pPr lvl="1"/>
            <a:r>
              <a:rPr lang="en-US" dirty="0" smtClean="0"/>
              <a:t>Tit-for-tat: choke free riders</a:t>
            </a:r>
          </a:p>
          <a:p>
            <a:pPr lvl="1"/>
            <a:r>
              <a:rPr lang="en-US" dirty="0" smtClean="0"/>
              <a:t>Cap the number of simultaneous uploads</a:t>
            </a:r>
          </a:p>
          <a:p>
            <a:pPr lvl="2"/>
            <a:r>
              <a:rPr lang="en-US" dirty="0" smtClean="0"/>
              <a:t>Too many connections congests your network</a:t>
            </a:r>
          </a:p>
          <a:p>
            <a:pPr lvl="1"/>
            <a:r>
              <a:rPr lang="en-US" dirty="0" smtClean="0"/>
              <a:t>Periodically </a:t>
            </a:r>
            <a:r>
              <a:rPr lang="en-US" dirty="0" err="1" smtClean="0"/>
              <a:t>unchoke</a:t>
            </a:r>
            <a:r>
              <a:rPr lang="en-US" dirty="0" smtClean="0"/>
              <a:t> to test the network connection</a:t>
            </a:r>
          </a:p>
          <a:p>
            <a:pPr lvl="2"/>
            <a:r>
              <a:rPr lang="en-US" dirty="0" smtClean="0"/>
              <a:t>Choked peer might have better bandwidth</a:t>
            </a:r>
          </a:p>
        </p:txBody>
      </p:sp>
    </p:spTree>
    <p:extLst>
      <p:ext uri="{BB962C8B-B14F-4D97-AF65-F5344CB8AC3E}">
        <p14:creationId xmlns:p14="http://schemas.microsoft.com/office/powerpoint/2010/main" val="202684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Optimistic </a:t>
            </a:r>
            <a:r>
              <a:rPr lang="en-US" dirty="0" err="1" smtClean="0"/>
              <a:t>Unchoke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peer has one optimistic </a:t>
            </a:r>
            <a:r>
              <a:rPr lang="en-US" dirty="0" err="1" smtClean="0"/>
              <a:t>unchoke</a:t>
            </a:r>
            <a:r>
              <a:rPr lang="en-US" dirty="0" smtClean="0"/>
              <a:t> slot</a:t>
            </a:r>
          </a:p>
          <a:p>
            <a:pPr lvl="1"/>
            <a:r>
              <a:rPr lang="en-US" dirty="0" smtClean="0"/>
              <a:t>Uploads to one random peer</a:t>
            </a:r>
          </a:p>
          <a:p>
            <a:pPr lvl="1"/>
            <a:r>
              <a:rPr lang="en-US" dirty="0" smtClean="0"/>
              <a:t>Peer rotates every 30 seconds</a:t>
            </a:r>
          </a:p>
          <a:p>
            <a:r>
              <a:rPr lang="en-US" dirty="0" smtClean="0"/>
              <a:t>Reasons for optimistic </a:t>
            </a:r>
            <a:r>
              <a:rPr lang="en-US" dirty="0" err="1" smtClean="0"/>
              <a:t>unchoke</a:t>
            </a:r>
            <a:endParaRPr lang="en-US" dirty="0" smtClean="0"/>
          </a:p>
          <a:p>
            <a:pPr lvl="1"/>
            <a:r>
              <a:rPr lang="en-US" dirty="0" smtClean="0"/>
              <a:t>Help to bootstrap peers without pieces</a:t>
            </a:r>
          </a:p>
          <a:p>
            <a:pPr lvl="1"/>
            <a:r>
              <a:rPr lang="en-US" dirty="0" smtClean="0"/>
              <a:t>Discover new peers with fast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6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Peer-to-Peer Challenge</a:t>
            </a:r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key components for leveraging P2P?</a:t>
            </a:r>
          </a:p>
          <a:p>
            <a:pPr lvl="1"/>
            <a:r>
              <a:rPr lang="en-US" dirty="0" smtClean="0"/>
              <a:t>Communication: how do peers talk to each other</a:t>
            </a:r>
          </a:p>
          <a:p>
            <a:pPr lvl="1"/>
            <a:r>
              <a:rPr lang="en-US" dirty="0" smtClean="0"/>
              <a:t>Service/data location: how do peers know who to talk to</a:t>
            </a:r>
          </a:p>
          <a:p>
            <a:r>
              <a:rPr lang="en-US" dirty="0" smtClean="0"/>
              <a:t>New reliability challenges</a:t>
            </a:r>
          </a:p>
          <a:p>
            <a:pPr lvl="1"/>
            <a:r>
              <a:rPr lang="en-US" dirty="0" smtClean="0"/>
              <a:t>Network reachability, i.e. dealing with NATs</a:t>
            </a:r>
          </a:p>
          <a:p>
            <a:pPr lvl="1"/>
            <a:r>
              <a:rPr lang="en-US" dirty="0" smtClean="0"/>
              <a:t>Dealing with churn, i.e. short peer uptimes</a:t>
            </a:r>
          </a:p>
          <a:p>
            <a:r>
              <a:rPr lang="en-US" dirty="0" smtClean="0"/>
              <a:t>What about security?</a:t>
            </a:r>
          </a:p>
          <a:p>
            <a:pPr lvl="1"/>
            <a:r>
              <a:rPr lang="en-US" dirty="0" smtClean="0"/>
              <a:t>Malicious peers and cheating</a:t>
            </a:r>
          </a:p>
          <a:p>
            <a:pPr lvl="1"/>
            <a:r>
              <a:rPr lang="en-US" dirty="0" smtClean="0"/>
              <a:t>The Sybil attack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6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 Protocol Fundamentals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198" y="2656115"/>
            <a:ext cx="8991600" cy="42018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BitTorrent divides time into rounds</a:t>
            </a:r>
          </a:p>
          <a:p>
            <a:pPr lvl="1"/>
            <a:r>
              <a:rPr lang="en-US" sz="2400" dirty="0" smtClean="0"/>
              <a:t>Each round, decide who to upload to/download from</a:t>
            </a:r>
          </a:p>
          <a:p>
            <a:pPr lvl="1"/>
            <a:r>
              <a:rPr lang="en-US" sz="2400" dirty="0" smtClean="0"/>
              <a:t>Rounds are typically 30 seconds</a:t>
            </a:r>
          </a:p>
          <a:p>
            <a:r>
              <a:rPr lang="en-US" sz="2800" dirty="0" smtClean="0"/>
              <a:t>Each connection to a peer is controlled by four states</a:t>
            </a:r>
          </a:p>
          <a:p>
            <a:pPr lvl="1"/>
            <a:r>
              <a:rPr lang="en-US" sz="2400" dirty="0" smtClean="0"/>
              <a:t>Interested / uninterested – do I want a piece from you?</a:t>
            </a:r>
          </a:p>
          <a:p>
            <a:pPr lvl="1"/>
            <a:r>
              <a:rPr lang="en-US" sz="2400" dirty="0" smtClean="0"/>
              <a:t>Choked / </a:t>
            </a:r>
            <a:r>
              <a:rPr lang="en-US" sz="2400" dirty="0" err="1" smtClean="0"/>
              <a:t>unchoked</a:t>
            </a:r>
            <a:r>
              <a:rPr lang="en-US" sz="2400" dirty="0" smtClean="0"/>
              <a:t> – am I currently downloading from you?</a:t>
            </a:r>
          </a:p>
          <a:p>
            <a:r>
              <a:rPr lang="en-US" sz="2700" dirty="0" smtClean="0"/>
              <a:t>Connections are bidirectional</a:t>
            </a:r>
          </a:p>
          <a:p>
            <a:pPr lvl="1"/>
            <a:r>
              <a:rPr lang="en-US" sz="2400" dirty="0" smtClean="0"/>
              <a:t>You decide interest/choking on each peer</a:t>
            </a:r>
          </a:p>
          <a:p>
            <a:pPr lvl="1"/>
            <a:r>
              <a:rPr lang="en-US" sz="2400" dirty="0" smtClean="0"/>
              <a:t>Each peer decides interest/chocking on you</a:t>
            </a:r>
            <a:endParaRPr lang="en-US" sz="2400" dirty="0"/>
          </a:p>
        </p:txBody>
      </p:sp>
      <p:pic>
        <p:nvPicPr>
          <p:cNvPr id="5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94" y="1572494"/>
            <a:ext cx="652980" cy="6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5263" y="2156947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Leecher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88995" y="1820967"/>
            <a:ext cx="357469" cy="407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50735" y="1820967"/>
            <a:ext cx="357469" cy="407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104406" y="1820967"/>
            <a:ext cx="357469" cy="407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53482" y="2156946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Leecher</a:t>
            </a:r>
            <a:endParaRPr lang="en-US" sz="2000" dirty="0"/>
          </a:p>
        </p:txBody>
      </p:sp>
      <p:sp>
        <p:nvSpPr>
          <p:cNvPr id="12" name="Left-Right Arrow 11"/>
          <p:cNvSpPr/>
          <p:nvPr/>
        </p:nvSpPr>
        <p:spPr>
          <a:xfrm>
            <a:off x="3126465" y="1787888"/>
            <a:ext cx="2927017" cy="4375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66584" y="1817916"/>
            <a:ext cx="357469" cy="407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pic>
        <p:nvPicPr>
          <p:cNvPr id="26" name="Picture 6" descr="D:\Classes\CS 4700\assets\User Coat Red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13" y="1572494"/>
            <a:ext cx="652980" cy="6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563540" y="1820967"/>
            <a:ext cx="357469" cy="40755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8141211" y="1820967"/>
            <a:ext cx="357469" cy="40755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7705783" y="1817916"/>
            <a:ext cx="357469" cy="40755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7270355" y="1817916"/>
            <a:ext cx="357469" cy="40755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745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786687" cy="990600"/>
          </a:xfrm>
        </p:spPr>
        <p:txBody>
          <a:bodyPr/>
          <a:lstStyle/>
          <a:p>
            <a:r>
              <a:rPr lang="en-US" dirty="0" smtClean="0"/>
              <a:t>Connection States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563967"/>
            <a:ext cx="3873954" cy="52940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Download control</a:t>
            </a:r>
          </a:p>
          <a:p>
            <a:pPr lvl="1"/>
            <a:r>
              <a:rPr lang="en-US" sz="1700" dirty="0" smtClean="0"/>
              <a:t>d – interested and choked</a:t>
            </a:r>
          </a:p>
          <a:p>
            <a:pPr lvl="1"/>
            <a:r>
              <a:rPr lang="en-US" sz="1700" dirty="0" smtClean="0"/>
              <a:t>D – interested and </a:t>
            </a:r>
            <a:r>
              <a:rPr lang="en-US" sz="1700" dirty="0" err="1" smtClean="0"/>
              <a:t>unchoked</a:t>
            </a:r>
            <a:endParaRPr lang="en-US" sz="1700" dirty="0" smtClean="0"/>
          </a:p>
          <a:p>
            <a:pPr lvl="1"/>
            <a:r>
              <a:rPr lang="en-US" sz="1700" dirty="0" smtClean="0"/>
              <a:t>K – uninterested and </a:t>
            </a:r>
            <a:r>
              <a:rPr lang="en-US" sz="1700" dirty="0" err="1" smtClean="0"/>
              <a:t>unchoked</a:t>
            </a:r>
            <a:endParaRPr lang="en-US" sz="1700" dirty="0" smtClean="0"/>
          </a:p>
          <a:p>
            <a:pPr lvl="1"/>
            <a:r>
              <a:rPr lang="en-US" sz="1700" dirty="0" smtClean="0"/>
              <a:t>S – snubbed (no data received in 60 seconds)</a:t>
            </a:r>
          </a:p>
          <a:p>
            <a:pPr lvl="1"/>
            <a:r>
              <a:rPr lang="en-US" sz="1700" dirty="0"/>
              <a:t>F – </a:t>
            </a:r>
            <a:r>
              <a:rPr lang="en-US" sz="1700" dirty="0" smtClean="0"/>
              <a:t>piece(s) </a:t>
            </a:r>
            <a:r>
              <a:rPr lang="en-US" sz="1700" dirty="0"/>
              <a:t>failed to </a:t>
            </a:r>
            <a:r>
              <a:rPr lang="en-US" sz="1700" dirty="0" smtClean="0"/>
              <a:t>hash</a:t>
            </a:r>
          </a:p>
          <a:p>
            <a:r>
              <a:rPr lang="en-US" sz="2000" dirty="0" smtClean="0"/>
              <a:t>Upload control</a:t>
            </a:r>
          </a:p>
          <a:p>
            <a:pPr lvl="1"/>
            <a:r>
              <a:rPr lang="en-US" sz="1700" dirty="0" smtClean="0"/>
              <a:t>u – interested and choked</a:t>
            </a:r>
          </a:p>
          <a:p>
            <a:pPr lvl="1"/>
            <a:r>
              <a:rPr lang="en-US" sz="1700" dirty="0" smtClean="0"/>
              <a:t>U – interested and </a:t>
            </a:r>
            <a:r>
              <a:rPr lang="en-US" sz="1700" dirty="0" err="1" smtClean="0"/>
              <a:t>unchoked</a:t>
            </a:r>
            <a:endParaRPr lang="en-US" sz="1700" dirty="0" smtClean="0"/>
          </a:p>
          <a:p>
            <a:pPr lvl="1"/>
            <a:r>
              <a:rPr lang="en-US" sz="1700" dirty="0"/>
              <a:t>O – optimistic </a:t>
            </a:r>
            <a:r>
              <a:rPr lang="en-US" sz="1700" dirty="0" err="1"/>
              <a:t>unchoke</a:t>
            </a:r>
            <a:endParaRPr lang="en-US" sz="1700" dirty="0"/>
          </a:p>
          <a:p>
            <a:pPr lvl="1"/>
            <a:r>
              <a:rPr lang="en-US" sz="1700" dirty="0" smtClean="0"/>
              <a:t>? – uninterested and </a:t>
            </a:r>
            <a:r>
              <a:rPr lang="en-US" sz="1700" dirty="0" err="1" smtClean="0"/>
              <a:t>unchoked</a:t>
            </a:r>
            <a:endParaRPr lang="en-US" sz="1700" dirty="0" smtClean="0"/>
          </a:p>
          <a:p>
            <a:r>
              <a:rPr lang="en-US" sz="2000" dirty="0" smtClean="0"/>
              <a:t>Connection information</a:t>
            </a:r>
          </a:p>
          <a:p>
            <a:pPr lvl="1"/>
            <a:r>
              <a:rPr lang="en-US" sz="1700" dirty="0" smtClean="0"/>
              <a:t>I – incoming connection</a:t>
            </a:r>
          </a:p>
          <a:p>
            <a:pPr lvl="1"/>
            <a:r>
              <a:rPr lang="en-US" sz="1700" dirty="0" smtClean="0"/>
              <a:t>E/e – Using protocol encryption</a:t>
            </a:r>
          </a:p>
        </p:txBody>
      </p:sp>
      <p:pic>
        <p:nvPicPr>
          <p:cNvPr id="1026" name="Picture 2" descr="D:\Classes\CS 4700\assets\torrent_st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54" y="1563967"/>
            <a:ext cx="5177333" cy="283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85114" y="1876198"/>
            <a:ext cx="794657" cy="252162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148136" y="4561113"/>
            <a:ext cx="4691063" cy="22606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dirty="0" smtClean="0"/>
              <a:t>h – used UDP hole punching</a:t>
            </a:r>
          </a:p>
          <a:p>
            <a:pPr lvl="1"/>
            <a:r>
              <a:rPr lang="en-US" sz="1700" dirty="0" smtClean="0"/>
              <a:t>P – connection uses µTP</a:t>
            </a:r>
          </a:p>
          <a:p>
            <a:r>
              <a:rPr lang="en-US" sz="2000" dirty="0" smtClean="0"/>
              <a:t>How was this peer located?</a:t>
            </a:r>
          </a:p>
          <a:p>
            <a:pPr lvl="1"/>
            <a:r>
              <a:rPr lang="en-US" sz="1700" dirty="0" smtClean="0"/>
              <a:t>H – DHT (distributed hash table)</a:t>
            </a:r>
          </a:p>
          <a:p>
            <a:pPr lvl="1"/>
            <a:r>
              <a:rPr lang="en-US" sz="1700" dirty="0" smtClean="0"/>
              <a:t>L – local peer discovery (multicast)</a:t>
            </a:r>
          </a:p>
          <a:p>
            <a:pPr lvl="1"/>
            <a:r>
              <a:rPr lang="en-US" sz="1700" dirty="0" smtClean="0"/>
              <a:t>X – peer exchange</a:t>
            </a:r>
            <a:endParaRPr lang="en-US" sz="1700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4939087" y="143643"/>
            <a:ext cx="4112200" cy="1420324"/>
            <a:chOff x="1219200" y="4876799"/>
            <a:chExt cx="5181605" cy="1390093"/>
          </a:xfrm>
        </p:grpSpPr>
        <p:sp>
          <p:nvSpPr>
            <p:cNvPr id="9" name="Rectangular Callout 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4891"/>
                <a:gd name="adj2" fmla="val 9156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4" y="4911378"/>
              <a:ext cx="5181601" cy="1355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Most peers are d or D. No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need to connect with uninteresting peers.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97244" y="2980897"/>
            <a:ext cx="3590985" cy="91618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flipH="1">
            <a:off x="142812" y="947057"/>
            <a:ext cx="3035814" cy="1466478"/>
            <a:chOff x="1219200" y="4876799"/>
            <a:chExt cx="5181605" cy="1384995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4891"/>
                <a:gd name="adj2" fmla="val 9156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4" y="4911378"/>
              <a:ext cx="5181601" cy="933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Error states. Connection should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be closed.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6369438" y="3591283"/>
            <a:ext cx="2077875" cy="923525"/>
            <a:chOff x="1219200" y="4844555"/>
            <a:chExt cx="5181605" cy="1417239"/>
          </a:xfrm>
        </p:grpSpPr>
        <p:sp>
          <p:nvSpPr>
            <p:cNvPr id="16" name="Rectangular Callout 1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4891"/>
                <a:gd name="adj2" fmla="val 9156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2" y="4844555"/>
              <a:ext cx="5181603" cy="901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More on this later…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5219899" y="4397827"/>
            <a:ext cx="2485442" cy="1384995"/>
            <a:chOff x="1219200" y="4844555"/>
            <a:chExt cx="5181605" cy="2125410"/>
          </a:xfrm>
        </p:grpSpPr>
        <p:sp>
          <p:nvSpPr>
            <p:cNvPr id="19" name="Rectangular Callout 1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4891"/>
                <a:gd name="adj2" fmla="val 9156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2" y="4844555"/>
              <a:ext cx="5181603" cy="2125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More on this next week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9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Upload-Only Mode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Once a peer completes a torrent, it becomes a seed</a:t>
            </a:r>
          </a:p>
          <a:p>
            <a:pPr lvl="1"/>
            <a:r>
              <a:rPr lang="en-US" dirty="0" smtClean="0"/>
              <a:t>No downloads, no tit-for-tat</a:t>
            </a:r>
          </a:p>
          <a:p>
            <a:pPr lvl="1"/>
            <a:r>
              <a:rPr lang="en-US" dirty="0" smtClean="0"/>
              <a:t>Who to upload to first?</a:t>
            </a:r>
          </a:p>
          <a:p>
            <a:r>
              <a:rPr lang="en-US" dirty="0" smtClean="0"/>
              <a:t>BitTorrent policy</a:t>
            </a:r>
          </a:p>
          <a:p>
            <a:pPr lvl="1"/>
            <a:r>
              <a:rPr lang="en-US" dirty="0" smtClean="0"/>
              <a:t>Upload to the fastest known peer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Faster uploads = more available pieces</a:t>
            </a:r>
          </a:p>
          <a:p>
            <a:pPr lvl="1"/>
            <a:r>
              <a:rPr lang="en-US" dirty="0" smtClean="0"/>
              <a:t>More available pieces helps the swarm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1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Trackerless</a:t>
            </a:r>
            <a:r>
              <a:rPr lang="en-US" dirty="0" smtClean="0"/>
              <a:t> Torrents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versions of BitTorrent have the ability to locate swarms without a tracker</a:t>
            </a:r>
          </a:p>
          <a:p>
            <a:pPr lvl="1"/>
            <a:r>
              <a:rPr lang="en-US" dirty="0" smtClean="0"/>
              <a:t>Based on a P2P overlay</a:t>
            </a:r>
          </a:p>
          <a:p>
            <a:pPr lvl="1"/>
            <a:r>
              <a:rPr lang="en-US" dirty="0" smtClean="0"/>
              <a:t>Distributed hash table (DHT)</a:t>
            </a:r>
          </a:p>
          <a:p>
            <a:r>
              <a:rPr lang="en-US" dirty="0" smtClean="0"/>
              <a:t>Recall: peers located via DHT are given “H” state</a:t>
            </a:r>
          </a:p>
          <a:p>
            <a:r>
              <a:rPr lang="en-US" dirty="0" smtClean="0"/>
              <a:t>More on this next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2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604" y="2286000"/>
            <a:ext cx="8338782" cy="343111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Unstructured P2P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BitTorrent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µTP: Micro Transport Protocol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Cheating on BitTorrent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5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BitTorrent and TCP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BitTorrent</a:t>
            </a:r>
            <a:r>
              <a:rPr lang="en-US" dirty="0" smtClean="0"/>
              <a:t> accounted for 35-70% of all Internet traffic</a:t>
            </a:r>
          </a:p>
          <a:p>
            <a:pPr lvl="1"/>
            <a:r>
              <a:rPr lang="en-US" dirty="0" smtClean="0"/>
              <a:t>Much less these days, but popular in developing regions</a:t>
            </a:r>
          </a:p>
          <a:p>
            <a:r>
              <a:rPr lang="en-US" dirty="0" smtClean="0"/>
              <a:t>Thus, </a:t>
            </a:r>
            <a:r>
              <a:rPr lang="en-US" dirty="0" err="1" smtClean="0"/>
              <a:t>BitTorrent’s</a:t>
            </a:r>
            <a:r>
              <a:rPr lang="en-US" dirty="0" smtClean="0"/>
              <a:t> behavior impacts </a:t>
            </a:r>
            <a:r>
              <a:rPr lang="en-US" dirty="0" smtClean="0">
                <a:solidFill>
                  <a:schemeClr val="accent1"/>
                </a:solidFill>
              </a:rPr>
              <a:t>everyone</a:t>
            </a:r>
          </a:p>
          <a:p>
            <a:r>
              <a:rPr lang="en-US" dirty="0" err="1" smtClean="0"/>
              <a:t>BitTorrent’s</a:t>
            </a:r>
            <a:r>
              <a:rPr lang="en-US" dirty="0" smtClean="0"/>
              <a:t> use of TCP causes problems </a:t>
            </a:r>
          </a:p>
          <a:p>
            <a:pPr lvl="1"/>
            <a:r>
              <a:rPr lang="en-US" dirty="0" smtClean="0"/>
              <a:t>Long lived, BitTorrent TCP flows are “elephants”</a:t>
            </a:r>
          </a:p>
          <a:p>
            <a:pPr lvl="2"/>
            <a:r>
              <a:rPr lang="en-US" dirty="0" smtClean="0"/>
              <a:t>Ramp up past slow start, dominate router queues</a:t>
            </a:r>
            <a:endParaRPr lang="en-US" dirty="0"/>
          </a:p>
          <a:p>
            <a:pPr lvl="1"/>
            <a:r>
              <a:rPr lang="en-US" dirty="0" smtClean="0"/>
              <a:t>Many applications are “mice,” get trampled by elephants</a:t>
            </a:r>
            <a:endParaRPr lang="en-US" dirty="0"/>
          </a:p>
          <a:p>
            <a:pPr lvl="2"/>
            <a:r>
              <a:rPr lang="en-US" dirty="0" smtClean="0"/>
              <a:t>Short lived flows (e.g. HTTP traffic)</a:t>
            </a:r>
          </a:p>
          <a:p>
            <a:pPr lvl="2"/>
            <a:r>
              <a:rPr lang="en-US" dirty="0" smtClean="0"/>
              <a:t>Delay sensitive apps (i.e. VoIP, SSH, online games)</a:t>
            </a:r>
          </a:p>
          <a:p>
            <a:r>
              <a:rPr lang="en-US" dirty="0" smtClean="0"/>
              <a:t>Have you ever tried using SSH while using BitTorrent?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65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BitTorrent Play Nice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Key issue: long-lived TCP flows are aggressive</a:t>
            </a:r>
          </a:p>
          <a:p>
            <a:pPr lvl="1"/>
            <a:r>
              <a:rPr lang="en-US" dirty="0" smtClean="0"/>
              <a:t>TCP is constantly probing for more bandwidth</a:t>
            </a:r>
          </a:p>
          <a:p>
            <a:pPr lvl="1"/>
            <a:r>
              <a:rPr lang="en-US" dirty="0" smtClean="0"/>
              <a:t>TCP induces queuing delay in the network</a:t>
            </a:r>
          </a:p>
          <a:p>
            <a:r>
              <a:rPr lang="en-US" dirty="0" smtClean="0"/>
              <a:t>Does BitTorrent really need to be so aggressive?</a:t>
            </a:r>
          </a:p>
          <a:p>
            <a:pPr lvl="1"/>
            <a:r>
              <a:rPr lang="en-US" dirty="0" smtClean="0"/>
              <a:t>BitTorrent is not delay sensitive</a:t>
            </a:r>
          </a:p>
          <a:p>
            <a:pPr lvl="2"/>
            <a:r>
              <a:rPr lang="en-US" dirty="0" smtClean="0"/>
              <a:t>Do you care if your download takes a few minutes longer?</a:t>
            </a:r>
          </a:p>
          <a:p>
            <a:pPr lvl="1"/>
            <a:r>
              <a:rPr lang="en-US" dirty="0" smtClean="0"/>
              <a:t>BitTorrent is low-priority background traffic</a:t>
            </a:r>
          </a:p>
          <a:p>
            <a:pPr lvl="2"/>
            <a:r>
              <a:rPr lang="en-US" dirty="0" smtClean="0"/>
              <a:t>You probably want to do other things on the Internet while BitTorrent is downloading</a:t>
            </a:r>
          </a:p>
          <a:p>
            <a:r>
              <a:rPr lang="en-US" dirty="0" smtClean="0"/>
              <a:t>Solution: use less a less aggressive transport protocol for BitTorrent</a:t>
            </a:r>
          </a:p>
        </p:txBody>
      </p:sp>
    </p:spTree>
    <p:extLst>
      <p:ext uri="{BB962C8B-B14F-4D97-AF65-F5344CB8AC3E}">
        <p14:creationId xmlns:p14="http://schemas.microsoft.com/office/powerpoint/2010/main" val="317977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Transport Protocol (</a:t>
            </a:r>
            <a:r>
              <a:rPr lang="en-US" dirty="0" smtClean="0">
                <a:cs typeface="Times New Roman"/>
              </a:rPr>
              <a:t>µTP)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Designed by BitTorrent, Inc.</a:t>
            </a:r>
          </a:p>
          <a:p>
            <a:r>
              <a:rPr lang="en-US" dirty="0" smtClean="0"/>
              <a:t>UDP-based transport protocol</a:t>
            </a:r>
          </a:p>
          <a:p>
            <a:r>
              <a:rPr lang="en-US" dirty="0" smtClean="0"/>
              <a:t>Uses LEDBAT principals</a:t>
            </a:r>
          </a:p>
          <a:p>
            <a:r>
              <a:rPr lang="en-US" dirty="0" smtClean="0"/>
              <a:t>Duplicates many TCP features</a:t>
            </a:r>
          </a:p>
          <a:p>
            <a:pPr lvl="1"/>
            <a:r>
              <a:rPr lang="en-US" dirty="0" smtClean="0"/>
              <a:t>Window based sending, advertised windows</a:t>
            </a:r>
          </a:p>
          <a:p>
            <a:pPr lvl="1"/>
            <a:r>
              <a:rPr lang="en-US" dirty="0" smtClean="0"/>
              <a:t>Sequence numbers (packet based, not byte based)</a:t>
            </a:r>
          </a:p>
          <a:p>
            <a:pPr lvl="1"/>
            <a:r>
              <a:rPr lang="en-US" dirty="0" smtClean="0"/>
              <a:t>Reliable, in-order packet delivery</a:t>
            </a:r>
          </a:p>
          <a:p>
            <a:r>
              <a:rPr lang="en-US" dirty="0" smtClean="0"/>
              <a:t>Today: widely adopted by BitTorrent clients and open-sourced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3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µTP </a:t>
            </a:r>
            <a:r>
              <a:rPr lang="en-US" dirty="0" smtClean="0">
                <a:cs typeface="Times New Roman"/>
              </a:rPr>
              <a:t>and </a:t>
            </a:r>
            <a:r>
              <a:rPr lang="en-US" dirty="0" smtClean="0"/>
              <a:t>LEDBAT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/>
              </a:rPr>
              <a:t>µTP is based on IETF LEDBAT standard (RFC 6817)</a:t>
            </a:r>
          </a:p>
          <a:p>
            <a:r>
              <a:rPr lang="en-US" dirty="0">
                <a:solidFill>
                  <a:schemeClr val="accent1"/>
                </a:solidFill>
                <a:cs typeface="Times New Roman"/>
              </a:rPr>
              <a:t>L</a:t>
            </a:r>
            <a:r>
              <a:rPr lang="en-US" dirty="0">
                <a:cs typeface="Times New Roman"/>
              </a:rPr>
              <a:t>ow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E</a:t>
            </a:r>
            <a:r>
              <a:rPr lang="en-US" dirty="0">
                <a:cs typeface="Times New Roman"/>
              </a:rPr>
              <a:t>xtra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D</a:t>
            </a:r>
            <a:r>
              <a:rPr lang="en-US" dirty="0">
                <a:cs typeface="Times New Roman"/>
              </a:rPr>
              <a:t>elay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Ba</a:t>
            </a:r>
            <a:r>
              <a:rPr lang="en-US" dirty="0">
                <a:cs typeface="Times New Roman"/>
              </a:rPr>
              <a:t>ckground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T</a:t>
            </a:r>
            <a:r>
              <a:rPr lang="en-US" dirty="0">
                <a:cs typeface="Times New Roman"/>
              </a:rPr>
              <a:t>ransport</a:t>
            </a:r>
          </a:p>
          <a:p>
            <a:pPr lvl="1"/>
            <a:r>
              <a:rPr lang="en-US" dirty="0">
                <a:cs typeface="Times New Roman"/>
              </a:rPr>
              <a:t>Low delay congestion control algorithm</a:t>
            </a:r>
          </a:p>
          <a:p>
            <a:pPr lvl="1"/>
            <a:r>
              <a:rPr lang="en-US" dirty="0">
                <a:cs typeface="Times New Roman"/>
              </a:rPr>
              <a:t>Seeks to use all available bandwidth…</a:t>
            </a:r>
          </a:p>
          <a:p>
            <a:pPr lvl="1"/>
            <a:r>
              <a:rPr lang="en-US" dirty="0">
                <a:cs typeface="Times New Roman"/>
              </a:rPr>
              <a:t>… without increasing queuing delay on the path</a:t>
            </a:r>
            <a:endParaRPr lang="en-US" dirty="0"/>
          </a:p>
          <a:p>
            <a:r>
              <a:rPr lang="en-US" sz="2800" dirty="0" smtClean="0">
                <a:cs typeface="Times New Roman"/>
              </a:rPr>
              <a:t>Goal: fast transfer of bulk data in the background</a:t>
            </a:r>
          </a:p>
          <a:p>
            <a:pPr lvl="1"/>
            <a:r>
              <a:rPr lang="en-US" sz="2400" dirty="0" smtClean="0">
                <a:cs typeface="Times New Roman"/>
              </a:rPr>
              <a:t>Use all available bandwidth (fast transfer speed)</a:t>
            </a:r>
          </a:p>
          <a:p>
            <a:pPr lvl="1"/>
            <a:r>
              <a:rPr lang="en-US" sz="2400" dirty="0" smtClean="0">
                <a:cs typeface="Times New Roman"/>
              </a:rPr>
              <a:t>… but, do not starve other applications</a:t>
            </a:r>
          </a:p>
          <a:p>
            <a:pPr lvl="2"/>
            <a:r>
              <a:rPr lang="en-US" sz="2000" dirty="0" smtClean="0">
                <a:cs typeface="Times New Roman"/>
              </a:rPr>
              <a:t>Background data transfer is not delay sensitive</a:t>
            </a:r>
          </a:p>
          <a:p>
            <a:pPr lvl="2"/>
            <a:r>
              <a:rPr lang="en-US" sz="2000" dirty="0" err="1" smtClean="0">
                <a:cs typeface="Times New Roman"/>
              </a:rPr>
              <a:t>Backoff</a:t>
            </a:r>
            <a:r>
              <a:rPr lang="en-US" sz="2000" dirty="0" smtClean="0">
                <a:cs typeface="Times New Roman"/>
              </a:rPr>
              <a:t> gracefully and give bandwidth to delay sensitive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5825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LEDBAT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Delay-based congestion control protocol</a:t>
            </a:r>
          </a:p>
          <a:p>
            <a:pPr lvl="1"/>
            <a:r>
              <a:rPr lang="en-US" dirty="0" smtClean="0"/>
              <a:t>Similar algorithm to TCP Vegas</a:t>
            </a:r>
          </a:p>
          <a:p>
            <a:pPr lvl="1"/>
            <a:r>
              <a:rPr lang="en-US" dirty="0" smtClean="0"/>
              <a:t>Measure one-way delay, reduce rate when delay increases</a:t>
            </a:r>
          </a:p>
          <a:p>
            <a:r>
              <a:rPr lang="en-US" dirty="0" smtClean="0"/>
              <a:t>Constraint: be less aggressive than TCP</a:t>
            </a:r>
          </a:p>
          <a:p>
            <a:pPr lvl="1"/>
            <a:r>
              <a:rPr lang="en-US" dirty="0" smtClean="0"/>
              <a:t>React early to congestion and slow down</a:t>
            </a:r>
          </a:p>
          <a:p>
            <a:pPr lvl="1"/>
            <a:r>
              <a:rPr lang="en-US" dirty="0" smtClean="0"/>
              <a:t>Do not induce queuing delay in the network</a:t>
            </a:r>
          </a:p>
          <a:p>
            <a:r>
              <a:rPr lang="en-US" dirty="0" smtClean="0"/>
              <a:t>LEDBAT is a “scavenger” cc protocol</a:t>
            </a:r>
          </a:p>
          <a:p>
            <a:pPr lvl="1"/>
            <a:r>
              <a:rPr lang="en-US" dirty="0" smtClean="0"/>
              <a:t>Scavenge unused bandwidth for file transfer</a:t>
            </a:r>
          </a:p>
          <a:p>
            <a:pPr lvl="1"/>
            <a:r>
              <a:rPr lang="en-US" dirty="0" smtClean="0"/>
              <a:t>… but don’t take bandwidth from other 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6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604" y="2286000"/>
            <a:ext cx="8338782" cy="343111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Unstructured P2P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BitTorrent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µTP: Micro Transport Protocol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Cheating on BitTorrent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/>
              </a:rPr>
              <a:t>µTP Header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8942" y="2036585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Destination Port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64204" y="154670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9498" y="154670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87775" y="154669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3648" y="2420240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Payload Length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63648" y="2042468"/>
            <a:ext cx="3665293" cy="377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Source Port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628942" y="2419392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Checksum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496850" y="154669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71566" y="154670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28942" y="2798421"/>
            <a:ext cx="3658278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Connection ID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963648" y="3182076"/>
            <a:ext cx="7323573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Timestamp (microseconds)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963649" y="2803458"/>
            <a:ext cx="907364" cy="37776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Type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963648" y="3943913"/>
            <a:ext cx="7323571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Advertised Window (bytes)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963648" y="3565295"/>
            <a:ext cx="7323571" cy="37776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Timestamp Difference (microseconds)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963647" y="4327565"/>
            <a:ext cx="3665293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Sequence Number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628941" y="4326717"/>
            <a:ext cx="3658278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Ack</a:t>
            </a:r>
            <a:r>
              <a:rPr lang="en-US" sz="2400" dirty="0" smtClean="0"/>
              <a:t> Number</a:t>
            </a:r>
            <a:endParaRPr lang="en-US" sz="2400" dirty="0"/>
          </a:p>
        </p:txBody>
      </p:sp>
      <p:sp>
        <p:nvSpPr>
          <p:cNvPr id="28" name="Left Brace 27"/>
          <p:cNvSpPr/>
          <p:nvPr/>
        </p:nvSpPr>
        <p:spPr>
          <a:xfrm>
            <a:off x="517159" y="2047939"/>
            <a:ext cx="294090" cy="755953"/>
          </a:xfrm>
          <a:prstGeom prst="leftBrac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522689" y="2864996"/>
            <a:ext cx="294090" cy="1846221"/>
          </a:xfrm>
          <a:prstGeom prst="leftBrac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16200000">
            <a:off x="-132457" y="2124464"/>
            <a:ext cx="881567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UDP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-132457" y="3486655"/>
            <a:ext cx="881567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Times New Roman"/>
              </a:rPr>
              <a:t>µTP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58796" y="2798421"/>
            <a:ext cx="907364" cy="37776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Ver.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2766160" y="2799212"/>
            <a:ext cx="1862780" cy="37776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Extension</a:t>
            </a:r>
            <a:endParaRPr lang="en-US" sz="2400" dirty="0"/>
          </a:p>
        </p:txBody>
      </p:sp>
      <p:sp>
        <p:nvSpPr>
          <p:cNvPr id="3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290457"/>
            <a:ext cx="8839200" cy="1415141"/>
          </a:xfrm>
        </p:spPr>
        <p:txBody>
          <a:bodyPr/>
          <a:lstStyle/>
          <a:p>
            <a:r>
              <a:rPr lang="en-US" dirty="0" smtClean="0"/>
              <a:t>Many fields are like TCP</a:t>
            </a:r>
          </a:p>
          <a:p>
            <a:r>
              <a:rPr lang="en-US" dirty="0" smtClean="0"/>
              <a:t>Important new fields are the timestamps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 flipH="1">
            <a:off x="3574622" y="349808"/>
            <a:ext cx="2674360" cy="1103581"/>
            <a:chOff x="1219204" y="4876801"/>
            <a:chExt cx="5181601" cy="2071787"/>
          </a:xfrm>
        </p:grpSpPr>
        <p:sp>
          <p:nvSpPr>
            <p:cNvPr id="36" name="Rectangular Callout 35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4758"/>
                <a:gd name="adj2" fmla="val 11880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19204" y="4938109"/>
              <a:ext cx="5181601" cy="2010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UDP header, gives you ports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353057" y="4900036"/>
            <a:ext cx="3021514" cy="1417652"/>
            <a:chOff x="1219204" y="4876801"/>
            <a:chExt cx="5181601" cy="2661402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-32404"/>
                <a:gd name="adj2" fmla="val -726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4" y="4938109"/>
              <a:ext cx="5181601" cy="2600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Seq. and Ack. numbers like TCP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3836485" y="4916364"/>
            <a:ext cx="3021514" cy="1080345"/>
            <a:chOff x="1219204" y="4876801"/>
            <a:chExt cx="5181601" cy="2028165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5327"/>
                <a:gd name="adj2" fmla="val -1149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4" y="4938109"/>
              <a:ext cx="5181601" cy="1791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Advertised window, like TCP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522689" y="3439886"/>
            <a:ext cx="1998257" cy="628649"/>
            <a:chOff x="1219204" y="4876801"/>
            <a:chExt cx="5181601" cy="2028165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-33494"/>
                <a:gd name="adj2" fmla="val -10208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4" y="4938107"/>
              <a:ext cx="5181601" cy="982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Version = 1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3095741" y="3477080"/>
            <a:ext cx="3141771" cy="591456"/>
            <a:chOff x="1219204" y="4876801"/>
            <a:chExt cx="5181601" cy="2028165"/>
          </a:xfrm>
        </p:grpSpPr>
        <p:sp>
          <p:nvSpPr>
            <p:cNvPr id="48" name="Rectangular Callout 47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377"/>
                <a:gd name="adj2" fmla="val -11128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19204" y="4938107"/>
              <a:ext cx="5181601" cy="1546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Like TCP options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 flipH="1">
            <a:off x="5744309" y="132063"/>
            <a:ext cx="3141771" cy="1717552"/>
            <a:chOff x="1219204" y="4876801"/>
            <a:chExt cx="5181601" cy="2317627"/>
          </a:xfrm>
        </p:grpSpPr>
        <p:sp>
          <p:nvSpPr>
            <p:cNvPr id="51" name="Rectangular Callout 50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377"/>
                <a:gd name="adj2" fmla="val 13278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19204" y="4938106"/>
              <a:ext cx="5181601" cy="2256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Random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number, uniquely identifies each connection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flipH="1">
            <a:off x="669734" y="132063"/>
            <a:ext cx="4429122" cy="1503037"/>
            <a:chOff x="1219204" y="4876801"/>
            <a:chExt cx="5181601" cy="2028165"/>
          </a:xfrm>
        </p:grpSpPr>
        <p:sp>
          <p:nvSpPr>
            <p:cNvPr id="54" name="Rectangular Callout 53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377"/>
                <a:gd name="adj2" fmla="val 13278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4" y="4938106"/>
              <a:ext cx="5181601" cy="1868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Like TCP flags: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SYN=4, FIN=1, RST=3, DATA=0, STATE=2 (ACK)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816778" y="3003229"/>
            <a:ext cx="7554335" cy="1065306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Timestamps and Delay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21971"/>
            <a:ext cx="8839200" cy="1589315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Timestamps used to measure one-way delay</a:t>
            </a:r>
          </a:p>
          <a:p>
            <a:pPr lvl="1"/>
            <a:r>
              <a:rPr lang="en-US" sz="2400" dirty="0" smtClean="0"/>
              <a:t>Timestamp: time at which packet was sent</a:t>
            </a:r>
          </a:p>
          <a:p>
            <a:pPr lvl="1"/>
            <a:r>
              <a:rPr lang="en-US" sz="2400" dirty="0" smtClean="0"/>
              <a:t>Timestamp Difference: sent time – received time</a:t>
            </a:r>
            <a:endParaRPr lang="en-US" sz="2400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961216" y="3777156"/>
            <a:ext cx="1608488" cy="510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69704" y="3760640"/>
            <a:ext cx="17506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37049" y="4675554"/>
            <a:ext cx="17506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938808" y="4283668"/>
            <a:ext cx="1630896" cy="391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54453" y="3756853"/>
            <a:ext cx="1630896" cy="391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37841" y="4195119"/>
            <a:ext cx="1608488" cy="510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 descr="D:\Classe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02" y="3887741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D:\Classes\CS 4700\assets\blac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60" y="3887741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Classe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41" y="3535356"/>
            <a:ext cx="764127" cy="4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Classe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82" y="3535355"/>
            <a:ext cx="764127" cy="4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Classe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41" y="4419248"/>
            <a:ext cx="764127" cy="4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Classe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82" y="4450269"/>
            <a:ext cx="764127" cy="4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257209" y="3304258"/>
            <a:ext cx="2595858" cy="428454"/>
            <a:chOff x="957207" y="3457747"/>
            <a:chExt cx="2595858" cy="428454"/>
          </a:xfrm>
        </p:grpSpPr>
        <p:sp>
          <p:nvSpPr>
            <p:cNvPr id="51" name="Rectangle 50"/>
            <p:cNvSpPr/>
            <p:nvPr/>
          </p:nvSpPr>
          <p:spPr>
            <a:xfrm>
              <a:off x="957207" y="3457747"/>
              <a:ext cx="861855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DATA</a:t>
              </a:r>
              <a:endParaRPr lang="en-US" sz="20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29355" y="3457747"/>
              <a:ext cx="861855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/>
                <a:t>t</a:t>
              </a:r>
              <a:r>
                <a:rPr lang="en-US" sz="2000" i="1" baseline="-25000" dirty="0" smtClean="0"/>
                <a:t>0</a:t>
              </a:r>
              <a:endParaRPr lang="en-US" sz="2000" i="1" baseline="-250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91210" y="3457747"/>
              <a:ext cx="861855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/>
                <a:t>0</a:t>
              </a:r>
              <a:endParaRPr lang="en-US" sz="2000" i="1" dirty="0"/>
            </a:p>
          </p:txBody>
        </p:sp>
      </p:grpSp>
      <p:sp>
        <p:nvSpPr>
          <p:cNvPr id="56" name="Content Placeholder 3"/>
          <p:cNvSpPr txBox="1">
            <a:spLocks/>
          </p:cNvSpPr>
          <p:nvPr/>
        </p:nvSpPr>
        <p:spPr>
          <a:xfrm>
            <a:off x="152402" y="5366657"/>
            <a:ext cx="8991598" cy="14805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Question: why use one-way delay instead of RTT?</a:t>
            </a:r>
          </a:p>
          <a:p>
            <a:pPr lvl="1"/>
            <a:r>
              <a:rPr lang="en-US" dirty="0" smtClean="0"/>
              <a:t>Queues on Internet paths are not symmetric</a:t>
            </a:r>
          </a:p>
          <a:p>
            <a:pPr lvl="1"/>
            <a:r>
              <a:rPr lang="en-US" dirty="0" smtClean="0"/>
              <a:t>Delay on the reverse path doesn’t impact the forward path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6298780" y="4739831"/>
            <a:ext cx="2627501" cy="428454"/>
            <a:chOff x="1120497" y="3457747"/>
            <a:chExt cx="2627501" cy="428454"/>
          </a:xfrm>
        </p:grpSpPr>
        <p:sp>
          <p:nvSpPr>
            <p:cNvPr id="58" name="Rectangle 57"/>
            <p:cNvSpPr/>
            <p:nvPr/>
          </p:nvSpPr>
          <p:spPr>
            <a:xfrm>
              <a:off x="1120497" y="3457747"/>
              <a:ext cx="799953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ACK</a:t>
              </a:r>
              <a:endParaRPr lang="en-US" sz="20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20146" y="3457747"/>
              <a:ext cx="880793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/>
                <a:t>t</a:t>
              </a:r>
              <a:r>
                <a:rPr lang="en-US" sz="2000" i="1" baseline="-25000" dirty="0" smtClean="0"/>
                <a:t>1</a:t>
              </a:r>
              <a:endParaRPr lang="en-US" sz="2000" i="1" baseline="-250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800940" y="3457747"/>
              <a:ext cx="947058" cy="4284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smtClean="0"/>
                <a:t>100ms</a:t>
              </a:r>
              <a:endParaRPr lang="en-US" sz="2000" i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39289" y="407289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 at time </a:t>
            </a:r>
            <a:r>
              <a:rPr lang="en-US" i="1" dirty="0" smtClean="0"/>
              <a:t>t</a:t>
            </a:r>
            <a:r>
              <a:rPr lang="en-US" i="1" baseline="-25000" dirty="0" smtClean="0"/>
              <a:t>0</a:t>
            </a:r>
            <a:endParaRPr lang="en-US" i="1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7170928" y="3934397"/>
            <a:ext cx="173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Received at time </a:t>
            </a:r>
            <a:r>
              <a:rPr lang="en-US" i="1" dirty="0" smtClean="0"/>
              <a:t>t</a:t>
            </a:r>
            <a:r>
              <a:rPr lang="en-US" i="1" baseline="-25000" dirty="0" smtClean="0"/>
              <a:t>0</a:t>
            </a:r>
            <a:r>
              <a:rPr lang="en-US" i="1" dirty="0" smtClean="0"/>
              <a:t>+100ms</a:t>
            </a:r>
            <a:endParaRPr lang="en-US" i="1" dirty="0"/>
          </a:p>
        </p:txBody>
      </p:sp>
      <p:grpSp>
        <p:nvGrpSpPr>
          <p:cNvPr id="63" name="Group 62"/>
          <p:cNvGrpSpPr/>
          <p:nvPr/>
        </p:nvGrpSpPr>
        <p:grpSpPr>
          <a:xfrm flipH="1">
            <a:off x="5625519" y="5599619"/>
            <a:ext cx="3141771" cy="1014614"/>
            <a:chOff x="1219204" y="4876801"/>
            <a:chExt cx="5181601" cy="2028165"/>
          </a:xfrm>
        </p:grpSpPr>
        <p:sp>
          <p:nvSpPr>
            <p:cNvPr id="64" name="Rectangular Callout 63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-33841"/>
                <a:gd name="adj2" fmla="val -9681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19204" y="4938106"/>
              <a:ext cx="5181601" cy="1287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Time difference inserted into ACK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 flipH="1">
            <a:off x="191892" y="5599619"/>
            <a:ext cx="3377812" cy="1415664"/>
            <a:chOff x="1219204" y="4876801"/>
            <a:chExt cx="5181601" cy="2829845"/>
          </a:xfrm>
        </p:grpSpPr>
        <p:sp>
          <p:nvSpPr>
            <p:cNvPr id="67" name="Rectangular Callout 66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-25179"/>
                <a:gd name="adj2" fmla="val -10646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219204" y="4938107"/>
              <a:ext cx="5181601" cy="276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Sender knows one-way delay = 100ms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07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17291 -0.03889 C 0.2092 -0.04768 0.26336 -0.05231 0.31996 -0.05231 C 0.38437 -0.05231 0.43593 -0.04768 0.47222 -0.03889 L 0.64531 -2.96296E-6 " pathEditMode="relative" rAng="0" ptsTypes="FffFF">
                                      <p:cBhvr>
                                        <p:cTn id="16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7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7639 0.04352 C -0.21337 0.05348 -0.26875 0.0588 -0.32639 0.0588 C -0.39219 0.0588 -0.44462 0.05348 -0.48177 0.04352 L -0.65816 -3.7037E-6 " pathEditMode="relative" rAng="0" ptsTypes="FffFF">
                                      <p:cBhvr>
                                        <p:cTn id="45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/>
              </a:rPr>
              <a:t>µTP Congestion Controller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CCONTROL_TARGET = 100ms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base_delay</a:t>
            </a:r>
            <a:r>
              <a:rPr lang="en-US" sz="2000" dirty="0" smtClean="0"/>
              <a:t> = min([list of time difference samples from the last 2 minutes])</a:t>
            </a:r>
          </a:p>
          <a:p>
            <a:pPr marL="0" indent="0">
              <a:buNone/>
            </a:pPr>
            <a:r>
              <a:rPr lang="en-US" sz="2000" dirty="0" err="1" smtClean="0"/>
              <a:t>our_delay</a:t>
            </a:r>
            <a:r>
              <a:rPr lang="en-US" sz="2000" dirty="0" smtClean="0"/>
              <a:t> = </a:t>
            </a:r>
            <a:r>
              <a:rPr lang="en-US" sz="2000" dirty="0" err="1" smtClean="0"/>
              <a:t>last_time_diff_sample</a:t>
            </a:r>
            <a:r>
              <a:rPr lang="en-US" sz="2000" dirty="0" smtClean="0"/>
              <a:t> – </a:t>
            </a:r>
            <a:r>
              <a:rPr lang="en-US" sz="2000" dirty="0" err="1" smtClean="0"/>
              <a:t>base_delay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off_target</a:t>
            </a:r>
            <a:r>
              <a:rPr lang="en-US" sz="2000" dirty="0" smtClean="0"/>
              <a:t> = CCONTROL_TARGET – </a:t>
            </a:r>
            <a:r>
              <a:rPr lang="en-US" sz="2000" dirty="0" err="1" smtClean="0"/>
              <a:t>our_delay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delay_factor</a:t>
            </a:r>
            <a:r>
              <a:rPr lang="en-US" sz="2000" dirty="0" smtClean="0"/>
              <a:t> = </a:t>
            </a:r>
            <a:r>
              <a:rPr lang="en-US" sz="2000" dirty="0" err="1" smtClean="0"/>
              <a:t>off_target</a:t>
            </a:r>
            <a:r>
              <a:rPr lang="en-US" sz="2000" dirty="0"/>
              <a:t> </a:t>
            </a:r>
            <a:r>
              <a:rPr lang="en-US" sz="2000" dirty="0" smtClean="0"/>
              <a:t>/ CCONTROL_TARGET</a:t>
            </a:r>
          </a:p>
          <a:p>
            <a:pPr marL="0" indent="0">
              <a:buNone/>
            </a:pPr>
            <a:r>
              <a:rPr lang="en-US" sz="2000" dirty="0" err="1" smtClean="0"/>
              <a:t>window_factor</a:t>
            </a:r>
            <a:r>
              <a:rPr lang="en-US" sz="2000" dirty="0" smtClean="0"/>
              <a:t> = </a:t>
            </a:r>
            <a:r>
              <a:rPr lang="en-US" sz="2000" dirty="0" err="1" smtClean="0"/>
              <a:t>oustanding_packets</a:t>
            </a:r>
            <a:r>
              <a:rPr lang="en-US" sz="2000" dirty="0" smtClean="0"/>
              <a:t> / </a:t>
            </a:r>
            <a:r>
              <a:rPr lang="en-US" sz="2000" dirty="0" err="1" smtClean="0"/>
              <a:t>max_window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scaled_gain</a:t>
            </a:r>
            <a:r>
              <a:rPr lang="en-US" sz="2000" dirty="0" smtClean="0"/>
              <a:t> = MAX_CWND_INCR_PER_RTT * </a:t>
            </a:r>
            <a:r>
              <a:rPr lang="en-US" sz="2000" dirty="0" err="1" smtClean="0"/>
              <a:t>delay_factor</a:t>
            </a:r>
            <a:r>
              <a:rPr lang="en-US" sz="2000" dirty="0" smtClean="0"/>
              <a:t> * </a:t>
            </a:r>
            <a:r>
              <a:rPr lang="en-US" sz="2000" dirty="0" err="1" smtClean="0"/>
              <a:t>window_factor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max_window</a:t>
            </a:r>
            <a:r>
              <a:rPr lang="en-US" sz="2000" dirty="0" smtClean="0"/>
              <a:t> = </a:t>
            </a:r>
            <a:r>
              <a:rPr lang="en-US" sz="2000" dirty="0" err="1" smtClean="0"/>
              <a:t>max_window</a:t>
            </a:r>
            <a:r>
              <a:rPr lang="en-US" sz="2000" dirty="0" smtClean="0"/>
              <a:t> + </a:t>
            </a:r>
            <a:r>
              <a:rPr lang="en-US" sz="2000" dirty="0" err="1" smtClean="0"/>
              <a:t>scaled_gain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2968451" y="273577"/>
            <a:ext cx="3399692" cy="934737"/>
            <a:chOff x="1219204" y="4876801"/>
            <a:chExt cx="5181601" cy="2028165"/>
          </a:xfrm>
        </p:grpSpPr>
        <p:sp>
          <p:nvSpPr>
            <p:cNvPr id="6" name="Rectangular Callout 5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697"/>
                <a:gd name="adj2" fmla="val 10017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4" y="4938106"/>
              <a:ext cx="5181601" cy="1619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µTP tries to keep one-way delay ~100ms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203480" y="1012688"/>
            <a:ext cx="3279949" cy="934737"/>
            <a:chOff x="1219204" y="4876801"/>
            <a:chExt cx="5181601" cy="2028165"/>
          </a:xfrm>
        </p:grpSpPr>
        <p:sp>
          <p:nvSpPr>
            <p:cNvPr id="9" name="Rectangular Callout 8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697"/>
                <a:gd name="adj2" fmla="val 10017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Estimate the baseline delay on the path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3309258" y="3712344"/>
            <a:ext cx="3058885" cy="934737"/>
            <a:chOff x="1219204" y="4876801"/>
            <a:chExt cx="5181601" cy="2028165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44965"/>
                <a:gd name="adj2" fmla="val -10012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Time difference from most recent ACK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164217" y="3712344"/>
            <a:ext cx="2938212" cy="1197113"/>
            <a:chOff x="1219204" y="4876801"/>
            <a:chExt cx="5181601" cy="2028165"/>
          </a:xfrm>
        </p:grpSpPr>
        <p:sp>
          <p:nvSpPr>
            <p:cNvPr id="15" name="Rectangular Callout 14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3192"/>
                <a:gd name="adj2" fmla="val -9271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Current delay on the path above the baseline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428726" y="2450315"/>
            <a:ext cx="5863215" cy="934737"/>
            <a:chOff x="1219204" y="4876801"/>
            <a:chExt cx="5181601" cy="2028165"/>
          </a:xfrm>
        </p:grpSpPr>
        <p:sp>
          <p:nvSpPr>
            <p:cNvPr id="18" name="Rectangular Callout 17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7832"/>
                <a:gd name="adj2" fmla="val 757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Is delay below our target (positive value),</a:t>
              </a:r>
            </a:p>
            <a:p>
              <a:pPr lvl="0" algn="ctr">
                <a:defRPr/>
              </a:pPr>
              <a:r>
                <a:rPr lang="en-US" sz="2400" kern="0" dirty="0">
                  <a:solidFill>
                    <a:schemeClr val="bg1"/>
                  </a:solidFill>
                  <a:cs typeface="Times New Roman"/>
                </a:rPr>
                <a:t>o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Times New Roman"/>
                </a:rPr>
                <a:t>r above our target (negative value)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5890007" y="3625972"/>
            <a:ext cx="2960078" cy="934737"/>
            <a:chOff x="1219204" y="4876801"/>
            <a:chExt cx="5181601" cy="2028165"/>
          </a:xfrm>
        </p:grpSpPr>
        <p:sp>
          <p:nvSpPr>
            <p:cNvPr id="21" name="Rectangular Callout 20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8346"/>
                <a:gd name="adj2" fmla="val 9668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400" dirty="0" smtClean="0">
                  <a:solidFill>
                    <a:schemeClr val="bg1"/>
                  </a:solidFill>
                  <a:cs typeface="Times New Roman"/>
                </a:rPr>
                <a:t>Convert units from “time” to “packets”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flipH="1">
            <a:off x="1296233" y="4636195"/>
            <a:ext cx="4734452" cy="934737"/>
            <a:chOff x="1219204" y="4876801"/>
            <a:chExt cx="5181601" cy="2028165"/>
          </a:xfrm>
        </p:grpSpPr>
        <p:sp>
          <p:nvSpPr>
            <p:cNvPr id="24" name="Rectangular Callout 23"/>
            <p:cNvSpPr/>
            <p:nvPr/>
          </p:nvSpPr>
          <p:spPr>
            <a:xfrm>
              <a:off x="1219204" y="4876801"/>
              <a:ext cx="5181601" cy="2028165"/>
            </a:xfrm>
            <a:prstGeom prst="wedgeRectCallout">
              <a:avLst>
                <a:gd name="adj1" fmla="val 38346"/>
                <a:gd name="adj2" fmla="val 9668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19204" y="4938106"/>
              <a:ext cx="5181601" cy="180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Finally, adjust the window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size (may be + or – adjustment)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96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cs typeface="Times New Roman"/>
              </a:rPr>
              <a:t>µTP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Delay-based mechanism replaces slow start and additive increase</a:t>
            </a:r>
          </a:p>
          <a:p>
            <a:r>
              <a:rPr lang="en-US" dirty="0" smtClean="0"/>
              <a:t>What if a packet drops?</a:t>
            </a:r>
          </a:p>
          <a:p>
            <a:pPr lvl="1"/>
            <a:r>
              <a:rPr lang="en-US" dirty="0" err="1" smtClean="0"/>
              <a:t>max_window</a:t>
            </a:r>
            <a:r>
              <a:rPr lang="en-US" dirty="0" smtClean="0"/>
              <a:t> = </a:t>
            </a:r>
            <a:r>
              <a:rPr lang="en-US" dirty="0" err="1" smtClean="0"/>
              <a:t>max_window</a:t>
            </a:r>
            <a:r>
              <a:rPr lang="en-US" dirty="0" smtClean="0"/>
              <a:t> * 0.5 (just like TCP)</a:t>
            </a:r>
          </a:p>
          <a:p>
            <a:r>
              <a:rPr lang="en-US" dirty="0" smtClean="0"/>
              <a:t>What if </a:t>
            </a:r>
            <a:r>
              <a:rPr lang="en-US" dirty="0" err="1" smtClean="0"/>
              <a:t>off_target</a:t>
            </a:r>
            <a:r>
              <a:rPr lang="en-US" dirty="0" smtClean="0"/>
              <a:t> is a large negative number?</a:t>
            </a:r>
          </a:p>
          <a:p>
            <a:pPr lvl="1"/>
            <a:r>
              <a:rPr lang="en-US" dirty="0" err="1" smtClean="0"/>
              <a:t>max_window</a:t>
            </a:r>
            <a:r>
              <a:rPr lang="en-US" dirty="0" smtClean="0"/>
              <a:t> = 1 packet (don’t starve the connection)</a:t>
            </a:r>
          </a:p>
          <a:p>
            <a:r>
              <a:rPr lang="en-US" dirty="0" smtClean="0">
                <a:cs typeface="Times New Roman"/>
              </a:rPr>
              <a:t>Error handling in </a:t>
            </a:r>
            <a:r>
              <a:rPr lang="en-US" dirty="0">
                <a:cs typeface="Times New Roman"/>
              </a:rPr>
              <a:t>µTP </a:t>
            </a:r>
            <a:r>
              <a:rPr lang="en-US" dirty="0" smtClean="0">
                <a:cs typeface="Times New Roman"/>
              </a:rPr>
              <a:t>:</a:t>
            </a:r>
          </a:p>
          <a:p>
            <a:pPr lvl="1"/>
            <a:r>
              <a:rPr lang="en-US" dirty="0">
                <a:cs typeface="Times New Roman"/>
              </a:rPr>
              <a:t>U</a:t>
            </a:r>
            <a:r>
              <a:rPr lang="en-US" dirty="0" smtClean="0">
                <a:cs typeface="Times New Roman"/>
              </a:rPr>
              <a:t>ses RTO like Tahoe to retransmit lost packets</a:t>
            </a:r>
          </a:p>
          <a:p>
            <a:pPr lvl="1"/>
            <a:r>
              <a:rPr lang="en-US" dirty="0" smtClean="0">
                <a:cs typeface="Times New Roman"/>
              </a:rPr>
              <a:t>Uses fast retransmit like TCP Reno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 this case, developing a new transport protocol was (arguably) the right decision</a:t>
            </a:r>
          </a:p>
          <a:p>
            <a:pPr lvl="1"/>
            <a:r>
              <a:rPr lang="en-US" dirty="0" smtClean="0"/>
              <a:t>BitTorrent generates huge amounts of traffic</a:t>
            </a:r>
          </a:p>
          <a:p>
            <a:pPr lvl="1"/>
            <a:r>
              <a:rPr lang="en-US" dirty="0" smtClean="0"/>
              <a:t>Whole Internet benefits if BitTorrent is more friendly</a:t>
            </a:r>
          </a:p>
          <a:p>
            <a:r>
              <a:rPr lang="en-US" dirty="0" smtClean="0"/>
              <a:t>However, inventing new protocols is </a:t>
            </a:r>
            <a:r>
              <a:rPr lang="en-US" dirty="0" smtClean="0">
                <a:solidFill>
                  <a:schemeClr val="accent1"/>
                </a:solidFill>
              </a:rPr>
              <a:t>hard</a:t>
            </a:r>
          </a:p>
          <a:p>
            <a:pPr lvl="1"/>
            <a:r>
              <a:rPr lang="en-US" dirty="0" smtClean="0">
                <a:cs typeface="Times New Roman"/>
              </a:rPr>
              <a:t>µTP </a:t>
            </a:r>
            <a:r>
              <a:rPr lang="en-US" dirty="0" err="1" smtClean="0">
                <a:cs typeface="Times New Roman"/>
              </a:rPr>
              <a:t>reimplements</a:t>
            </a:r>
            <a:r>
              <a:rPr lang="en-US" dirty="0" smtClean="0">
                <a:cs typeface="Times New Roman"/>
              </a:rPr>
              <a:t> most of TCP</a:t>
            </a:r>
          </a:p>
          <a:p>
            <a:pPr lvl="2"/>
            <a:r>
              <a:rPr lang="en-US" dirty="0" smtClean="0">
                <a:cs typeface="Times New Roman"/>
              </a:rPr>
              <a:t>RTO estimation, Nagle’s algorithm, etc.</a:t>
            </a:r>
          </a:p>
          <a:p>
            <a:pPr lvl="1"/>
            <a:r>
              <a:rPr lang="en-US" dirty="0" smtClean="0">
                <a:cs typeface="Times New Roman"/>
              </a:rPr>
              <a:t>Early version of µTP performed much worse than TCP</a:t>
            </a:r>
          </a:p>
          <a:p>
            <a:pPr lvl="2"/>
            <a:r>
              <a:rPr lang="en-US" dirty="0" smtClean="0">
                <a:cs typeface="Times New Roman"/>
              </a:rPr>
              <a:t>Lots of bugs related to packet pacing and sizing</a:t>
            </a:r>
          </a:p>
          <a:p>
            <a:r>
              <a:rPr lang="en-US" dirty="0" smtClean="0">
                <a:cs typeface="Times New Roman"/>
              </a:rPr>
              <a:t>Takeaway: develop new transport protocols only if absolutely necessary</a:t>
            </a:r>
          </a:p>
        </p:txBody>
      </p:sp>
    </p:spTree>
    <p:extLst>
      <p:ext uri="{BB962C8B-B14F-4D97-AF65-F5344CB8AC3E}">
        <p14:creationId xmlns:p14="http://schemas.microsoft.com/office/powerpoint/2010/main" val="405837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Spotify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Uses BT as basic protocol</a:t>
            </a:r>
          </a:p>
          <a:p>
            <a:pPr lvl="1"/>
            <a:r>
              <a:rPr lang="en-US" dirty="0" smtClean="0"/>
              <a:t>Uses server for first 15s</a:t>
            </a:r>
          </a:p>
          <a:p>
            <a:pPr lvl="1"/>
            <a:r>
              <a:rPr lang="en-US" dirty="0" smtClean="0"/>
              <a:t>Tries to find peers and </a:t>
            </a:r>
            <a:br>
              <a:rPr lang="en-US" dirty="0" smtClean="0"/>
            </a:br>
            <a:r>
              <a:rPr lang="en-US" dirty="0" smtClean="0"/>
              <a:t>download from them</a:t>
            </a:r>
          </a:p>
          <a:p>
            <a:pPr lvl="1"/>
            <a:r>
              <a:rPr lang="en-US" dirty="0" smtClean="0"/>
              <a:t>Only 8.8% of bytes come </a:t>
            </a:r>
            <a:br>
              <a:rPr lang="en-US" dirty="0" smtClean="0"/>
            </a:br>
            <a:r>
              <a:rPr lang="en-US" dirty="0" smtClean="0"/>
              <a:t>from servers</a:t>
            </a:r>
          </a:p>
          <a:p>
            <a:pPr lvl="1"/>
            <a:endParaRPr lang="en-US" dirty="0"/>
          </a:p>
          <a:p>
            <a:r>
              <a:rPr lang="en-US" dirty="0" smtClean="0"/>
              <a:t>When 30s left</a:t>
            </a:r>
          </a:p>
          <a:p>
            <a:pPr lvl="1"/>
            <a:r>
              <a:rPr lang="en-US" dirty="0" smtClean="0"/>
              <a:t>Starts searching for next track</a:t>
            </a:r>
          </a:p>
          <a:p>
            <a:pPr lvl="1"/>
            <a:r>
              <a:rPr lang="en-US" dirty="0" smtClean="0"/>
              <a:t>Uses sever with 10s to go if </a:t>
            </a:r>
            <a:br>
              <a:rPr lang="en-US" dirty="0" smtClean="0"/>
            </a:br>
            <a:r>
              <a:rPr lang="en-US" dirty="0" smtClean="0"/>
              <a:t>no peers found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286" y="2763810"/>
            <a:ext cx="3973285" cy="34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4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604" y="2286000"/>
            <a:ext cx="8338782" cy="343111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Unstructured P2P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BitTorrent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µTP: Micro Transport Protocol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Cheating on </a:t>
            </a:r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BitTorrent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 (on your 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own?)</a:t>
            </a:r>
            <a:endParaRPr lang="en-US" sz="4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5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 to Upload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round, a BitTorrent client calculates the number of pieces received from each peer</a:t>
            </a:r>
          </a:p>
          <a:p>
            <a:pPr lvl="1"/>
            <a:r>
              <a:rPr lang="en-US" dirty="0" smtClean="0"/>
              <a:t>The peers who gave the most will receive pieces in the next round</a:t>
            </a:r>
          </a:p>
          <a:p>
            <a:pPr lvl="1"/>
            <a:r>
              <a:rPr lang="en-US" dirty="0" smtClean="0"/>
              <a:t>These decisions are made by the </a:t>
            </a:r>
            <a:r>
              <a:rPr lang="en-US" dirty="0" err="1" smtClean="0"/>
              <a:t>unchoker</a:t>
            </a:r>
            <a:endParaRPr lang="en-US" dirty="0" smtClean="0"/>
          </a:p>
          <a:p>
            <a:r>
              <a:rPr lang="en-US" dirty="0" smtClean="0"/>
              <a:t>Assumption</a:t>
            </a:r>
          </a:p>
          <a:p>
            <a:pPr lvl="1"/>
            <a:r>
              <a:rPr lang="en-US" dirty="0" smtClean="0"/>
              <a:t>Peers will give as many pieces as possible each round</a:t>
            </a:r>
          </a:p>
          <a:p>
            <a:pPr lvl="1"/>
            <a:r>
              <a:rPr lang="en-US" dirty="0" smtClean="0"/>
              <a:t>Based on bandwidth constraints, etc.</a:t>
            </a:r>
          </a:p>
          <a:p>
            <a:r>
              <a:rPr lang="en-US" dirty="0" smtClean="0"/>
              <a:t>Can an attacker abuse this assumption?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2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Unchoker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600200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600199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36731" y="2177534"/>
            <a:ext cx="1714774" cy="369332"/>
            <a:chOff x="1113221" y="2210192"/>
            <a:chExt cx="1714774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36731" y="2675873"/>
            <a:ext cx="1444922" cy="369332"/>
            <a:chOff x="1113221" y="2720648"/>
            <a:chExt cx="1444922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64971" y="3174212"/>
            <a:ext cx="872661" cy="369332"/>
            <a:chOff x="1241461" y="3229931"/>
            <a:chExt cx="872661" cy="369332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36731" y="3672551"/>
            <a:ext cx="1553779" cy="369332"/>
            <a:chOff x="1113221" y="3725983"/>
            <a:chExt cx="1553779" cy="36933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64971" y="4170890"/>
            <a:ext cx="1164282" cy="369332"/>
            <a:chOff x="1241461" y="4198759"/>
            <a:chExt cx="1164282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64971" y="4669229"/>
            <a:ext cx="1240482" cy="369332"/>
            <a:chOff x="1241461" y="4710388"/>
            <a:chExt cx="1240482" cy="369332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36731" y="5167565"/>
            <a:ext cx="1891236" cy="369332"/>
            <a:chOff x="1113221" y="5243788"/>
            <a:chExt cx="1891236" cy="369332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1021256" y="2105410"/>
            <a:ext cx="2178853" cy="99422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021256" y="3607235"/>
            <a:ext cx="2178853" cy="5075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021256" y="5113135"/>
            <a:ext cx="2178853" cy="51123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6067292" y="2177534"/>
            <a:ext cx="1660343" cy="369332"/>
            <a:chOff x="6734423" y="2216088"/>
            <a:chExt cx="1660343" cy="369332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953620" y="22160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067292" y="2675873"/>
            <a:ext cx="1660343" cy="369332"/>
            <a:chOff x="6734423" y="2749288"/>
            <a:chExt cx="1660343" cy="36933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6734423" y="29339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953620" y="27492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67292" y="3672551"/>
            <a:ext cx="1660343" cy="369332"/>
            <a:chOff x="6734423" y="4020516"/>
            <a:chExt cx="1660343" cy="36933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067292" y="5167565"/>
            <a:ext cx="1660343" cy="369332"/>
            <a:chOff x="6734423" y="5940084"/>
            <a:chExt cx="1660343" cy="369332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6734423" y="6124750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953620" y="59400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671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Abusing the </a:t>
            </a:r>
            <a:r>
              <a:rPr lang="en-US" dirty="0" err="1" smtClean="0"/>
              <a:t>Unchocker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23998"/>
            <a:ext cx="8991600" cy="587829"/>
          </a:xfrm>
        </p:spPr>
        <p:txBody>
          <a:bodyPr/>
          <a:lstStyle/>
          <a:p>
            <a:r>
              <a:rPr lang="en-US" dirty="0" smtClean="0"/>
              <a:t>What if you really want to download from someone?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404256" y="2133614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910941" y="2133613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1036731" y="2710948"/>
            <a:ext cx="1714774" cy="369332"/>
            <a:chOff x="1113221" y="2210192"/>
            <a:chExt cx="1714774" cy="369332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36731" y="3209287"/>
            <a:ext cx="1444922" cy="369332"/>
            <a:chOff x="1113221" y="2720648"/>
            <a:chExt cx="1444922" cy="369332"/>
          </a:xfrm>
        </p:grpSpPr>
        <p:cxnSp>
          <p:nvCxnSpPr>
            <p:cNvPr id="49" name="Straight Arrow Connector 48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64971" y="3707626"/>
            <a:ext cx="872661" cy="369332"/>
            <a:chOff x="1241461" y="3229931"/>
            <a:chExt cx="872661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36731" y="4205965"/>
            <a:ext cx="1553779" cy="369332"/>
            <a:chOff x="1113221" y="3725983"/>
            <a:chExt cx="1553779" cy="369332"/>
          </a:xfrm>
        </p:grpSpPr>
        <p:cxnSp>
          <p:nvCxnSpPr>
            <p:cNvPr id="55" name="Straight Arrow Connector 54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64971" y="4704304"/>
            <a:ext cx="1164282" cy="369332"/>
            <a:chOff x="1241461" y="4198759"/>
            <a:chExt cx="1164282" cy="369332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164971" y="5202643"/>
            <a:ext cx="1240482" cy="369332"/>
            <a:chOff x="1241461" y="4710388"/>
            <a:chExt cx="1240482" cy="369332"/>
          </a:xfrm>
        </p:grpSpPr>
        <p:cxnSp>
          <p:nvCxnSpPr>
            <p:cNvPr id="61" name="Straight Arrow Connector 60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36731" y="5700979"/>
            <a:ext cx="1891236" cy="369332"/>
            <a:chOff x="1113221" y="5243788"/>
            <a:chExt cx="1891236" cy="369332"/>
          </a:xfrm>
        </p:grpSpPr>
        <p:cxnSp>
          <p:nvCxnSpPr>
            <p:cNvPr id="64" name="Straight Arrow Connector 63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1021256" y="2638824"/>
            <a:ext cx="2178853" cy="4971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021256" y="4140649"/>
            <a:ext cx="2178853" cy="5075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1021256" y="5679208"/>
            <a:ext cx="2832287" cy="92935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6067292" y="2710948"/>
            <a:ext cx="1660343" cy="369332"/>
            <a:chOff x="6734423" y="2216088"/>
            <a:chExt cx="1660343" cy="369332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953620" y="22160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067292" y="5700979"/>
            <a:ext cx="1660343" cy="369332"/>
            <a:chOff x="6734423" y="2749288"/>
            <a:chExt cx="1660343" cy="369332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6734423" y="2933953"/>
              <a:ext cx="1219197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953620" y="27492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067292" y="4205965"/>
            <a:ext cx="1660343" cy="369332"/>
            <a:chOff x="6734423" y="4020516"/>
            <a:chExt cx="1660343" cy="369332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067292" y="6179963"/>
            <a:ext cx="1660343" cy="369332"/>
            <a:chOff x="6734423" y="5940084"/>
            <a:chExt cx="1660343" cy="369332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6734423" y="6124750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953620" y="59400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036731" y="6190053"/>
            <a:ext cx="2653526" cy="369332"/>
            <a:chOff x="1113221" y="5243788"/>
            <a:chExt cx="2653526" cy="369332"/>
          </a:xfrm>
        </p:grpSpPr>
        <p:cxnSp>
          <p:nvCxnSpPr>
            <p:cNvPr id="82" name="Straight Arrow Connector 81"/>
            <p:cNvCxnSpPr/>
            <p:nvPr/>
          </p:nvCxnSpPr>
          <p:spPr>
            <a:xfrm flipH="1">
              <a:off x="1554367" y="5428454"/>
              <a:ext cx="221238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20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3504000" y="3918856"/>
            <a:ext cx="2047714" cy="1448847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44936"/>
                <a:gd name="adj2" fmla="val 1064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19205" y="4876799"/>
              <a:ext cx="5181600" cy="132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Send a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lot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of data, get 1</a:t>
              </a:r>
              <a:r>
                <a:rPr kumimoji="0" lang="en-US" sz="28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st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place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53850" y="6196210"/>
            <a:ext cx="1530217" cy="369332"/>
            <a:chOff x="1130340" y="5243788"/>
            <a:chExt cx="1530217" cy="369332"/>
          </a:xfrm>
        </p:grpSpPr>
        <p:cxnSp>
          <p:nvCxnSpPr>
            <p:cNvPr id="93" name="Straight Arrow Connector 92"/>
            <p:cNvCxnSpPr/>
            <p:nvPr/>
          </p:nvCxnSpPr>
          <p:spPr>
            <a:xfrm flipH="1">
              <a:off x="1554367" y="5428454"/>
              <a:ext cx="110619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130340" y="5243788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11</a:t>
              </a:r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 flipH="1">
            <a:off x="3376151" y="3938461"/>
            <a:ext cx="2392882" cy="1448848"/>
            <a:chOff x="1219200" y="4876799"/>
            <a:chExt cx="5181605" cy="1384995"/>
          </a:xfrm>
        </p:grpSpPr>
        <p:sp>
          <p:nvSpPr>
            <p:cNvPr id="96" name="Rectangular Callout 9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82694"/>
                <a:gd name="adj2" fmla="val 11250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219204" y="4876799"/>
              <a:ext cx="5181601" cy="1323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Send just enough data,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 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get 4</a:t>
              </a:r>
              <a:r>
                <a:rPr lang="en-US" sz="2800" kern="0" baseline="30000" dirty="0" smtClean="0">
                  <a:solidFill>
                    <a:sysClr val="window" lastClr="FFFFFF"/>
                  </a:solidFill>
                </a:rPr>
                <a:t>th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place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067292" y="6179963"/>
            <a:ext cx="1660343" cy="369332"/>
            <a:chOff x="6734423" y="4020516"/>
            <a:chExt cx="1660343" cy="369332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937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 Approach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original: </a:t>
            </a:r>
            <a:r>
              <a:rPr lang="en-US" dirty="0" smtClean="0"/>
              <a:t>Napster</a:t>
            </a:r>
          </a:p>
          <a:p>
            <a:pPr lvl="1"/>
            <a:r>
              <a:rPr lang="en-US" dirty="0" smtClean="0"/>
              <a:t>1999-2001</a:t>
            </a:r>
          </a:p>
          <a:p>
            <a:pPr lvl="1"/>
            <a:r>
              <a:rPr lang="en-US" dirty="0" smtClean="0"/>
              <a:t>Shawn Fanning, Sean Parker</a:t>
            </a:r>
          </a:p>
          <a:p>
            <a:pPr lvl="1"/>
            <a:r>
              <a:rPr lang="en-US" dirty="0" smtClean="0"/>
              <a:t>Invented </a:t>
            </a:r>
            <a:r>
              <a:rPr lang="en-US" dirty="0"/>
              <a:t>at </a:t>
            </a:r>
            <a:r>
              <a:rPr lang="en-US" dirty="0" smtClean="0"/>
              <a:t>NEU</a:t>
            </a:r>
          </a:p>
          <a:p>
            <a:pPr lvl="1"/>
            <a:r>
              <a:rPr lang="en-US" dirty="0" smtClean="0"/>
              <a:t>Specialized </a:t>
            </a:r>
            <a:r>
              <a:rPr lang="en-US" dirty="0"/>
              <a:t>in MP3s (but not for long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Centralized index server(s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Supported </a:t>
            </a:r>
            <a:r>
              <a:rPr lang="en-US" dirty="0"/>
              <a:t>all </a:t>
            </a:r>
            <a:r>
              <a:rPr lang="en-US" dirty="0" smtClean="0"/>
              <a:t>queries</a:t>
            </a:r>
            <a:endParaRPr lang="en-US" dirty="0"/>
          </a:p>
          <a:p>
            <a:r>
              <a:rPr lang="en-US" dirty="0"/>
              <a:t>What caused its downfall?</a:t>
            </a:r>
          </a:p>
          <a:p>
            <a:pPr lvl="1"/>
            <a:r>
              <a:rPr lang="en-US" dirty="0"/>
              <a:t>Not </a:t>
            </a:r>
            <a:r>
              <a:rPr lang="en-US" dirty="0" smtClean="0"/>
              <a:t>scalable</a:t>
            </a:r>
            <a:endParaRPr lang="en-US" dirty="0"/>
          </a:p>
          <a:p>
            <a:pPr lvl="1"/>
            <a:r>
              <a:rPr lang="en-US" dirty="0"/>
              <a:t>Centralization of liability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 descr="D:\Classes\CS 4700\assets\napster_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61" y="142648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3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Sybil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513112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513111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919928" y="6086553"/>
            <a:ext cx="2811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Total Capacity = 42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8194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71" y="5767431"/>
            <a:ext cx="1099911" cy="10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/>
          <p:cNvGrpSpPr/>
          <p:nvPr/>
        </p:nvGrpSpPr>
        <p:grpSpPr>
          <a:xfrm>
            <a:off x="1036731" y="2003358"/>
            <a:ext cx="1714774" cy="369332"/>
            <a:chOff x="1113221" y="2210192"/>
            <a:chExt cx="1714774" cy="369332"/>
          </a:xfrm>
        </p:grpSpPr>
        <p:cxnSp>
          <p:nvCxnSpPr>
            <p:cNvPr id="82" name="Straight Arrow Connector 81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36731" y="2501697"/>
            <a:ext cx="1444922" cy="369332"/>
            <a:chOff x="1113221" y="2720648"/>
            <a:chExt cx="1444922" cy="369332"/>
          </a:xfrm>
        </p:grpSpPr>
        <p:cxnSp>
          <p:nvCxnSpPr>
            <p:cNvPr id="85" name="Straight Arrow Connector 84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36731" y="3030277"/>
            <a:ext cx="1553779" cy="369332"/>
            <a:chOff x="1113221" y="3725983"/>
            <a:chExt cx="1553779" cy="369332"/>
          </a:xfrm>
        </p:grpSpPr>
        <p:cxnSp>
          <p:nvCxnSpPr>
            <p:cNvPr id="91" name="Straight Arrow Connector 90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036731" y="3534665"/>
            <a:ext cx="1891236" cy="369332"/>
            <a:chOff x="1113221" y="5243788"/>
            <a:chExt cx="1891236" cy="369332"/>
          </a:xfrm>
        </p:grpSpPr>
        <p:cxnSp>
          <p:nvCxnSpPr>
            <p:cNvPr id="100" name="Straight Arrow Connector 99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1021256" y="1931234"/>
            <a:ext cx="2178853" cy="4971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021256" y="2950029"/>
            <a:ext cx="3278601" cy="149222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6067292" y="2003358"/>
            <a:ext cx="1660343" cy="369332"/>
            <a:chOff x="6734423" y="2216088"/>
            <a:chExt cx="1660343" cy="369332"/>
          </a:xfrm>
        </p:grpSpPr>
        <p:cxnSp>
          <p:nvCxnSpPr>
            <p:cNvPr id="106" name="Straight Arrow Connector 105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7953620" y="22160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067292" y="3534665"/>
            <a:ext cx="1660343" cy="369332"/>
            <a:chOff x="6734423" y="2749288"/>
            <a:chExt cx="1660343" cy="369332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6734423" y="29339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7953620" y="27492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067292" y="3030277"/>
            <a:ext cx="1660343" cy="369332"/>
            <a:chOff x="6734423" y="4020516"/>
            <a:chExt cx="1660343" cy="369332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67292" y="4013649"/>
            <a:ext cx="1660343" cy="369332"/>
            <a:chOff x="6734423" y="5940084"/>
            <a:chExt cx="1660343" cy="369332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6734423" y="6124750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7953620" y="59400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036731" y="4029896"/>
            <a:ext cx="3154269" cy="369332"/>
            <a:chOff x="1113221" y="5243788"/>
            <a:chExt cx="3154269" cy="369332"/>
          </a:xfrm>
        </p:grpSpPr>
        <p:cxnSp>
          <p:nvCxnSpPr>
            <p:cNvPr id="118" name="Straight Arrow Connector 117"/>
            <p:cNvCxnSpPr/>
            <p:nvPr/>
          </p:nvCxnSpPr>
          <p:spPr>
            <a:xfrm flipH="1">
              <a:off x="1554367" y="5428454"/>
              <a:ext cx="2713123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42</a:t>
              </a:r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 flipH="1">
            <a:off x="3504000" y="1948490"/>
            <a:ext cx="2047714" cy="1448847"/>
            <a:chOff x="1219200" y="4876799"/>
            <a:chExt cx="5181605" cy="1384995"/>
          </a:xfrm>
        </p:grpSpPr>
        <p:sp>
          <p:nvSpPr>
            <p:cNvPr id="121" name="Rectangular Callout 12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63511"/>
                <a:gd name="adj2" fmla="val 1042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219205" y="4876799"/>
              <a:ext cx="5181600" cy="132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Only receive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10 pieces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036731" y="4029896"/>
            <a:ext cx="1714774" cy="369332"/>
            <a:chOff x="1113221" y="5243788"/>
            <a:chExt cx="1714774" cy="369332"/>
          </a:xfrm>
        </p:grpSpPr>
        <p:cxnSp>
          <p:nvCxnSpPr>
            <p:cNvPr id="124" name="Straight Arrow Connector 123"/>
            <p:cNvCxnSpPr/>
            <p:nvPr/>
          </p:nvCxnSpPr>
          <p:spPr>
            <a:xfrm flipH="1">
              <a:off x="1554367" y="5428454"/>
              <a:ext cx="127362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067292" y="4013649"/>
            <a:ext cx="1660343" cy="369332"/>
            <a:chOff x="6734423" y="4020516"/>
            <a:chExt cx="1660343" cy="369332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36731" y="4541512"/>
            <a:ext cx="1714774" cy="369332"/>
            <a:chOff x="1113221" y="5243788"/>
            <a:chExt cx="1714774" cy="369332"/>
          </a:xfrm>
        </p:grpSpPr>
        <p:cxnSp>
          <p:nvCxnSpPr>
            <p:cNvPr id="136" name="Straight Arrow Connector 135"/>
            <p:cNvCxnSpPr/>
            <p:nvPr/>
          </p:nvCxnSpPr>
          <p:spPr>
            <a:xfrm flipH="1">
              <a:off x="1554367" y="5428454"/>
              <a:ext cx="127362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036731" y="5020984"/>
            <a:ext cx="1714774" cy="369332"/>
            <a:chOff x="1113221" y="5243788"/>
            <a:chExt cx="1714774" cy="369332"/>
          </a:xfrm>
        </p:grpSpPr>
        <p:cxnSp>
          <p:nvCxnSpPr>
            <p:cNvPr id="139" name="Straight Arrow Connector 138"/>
            <p:cNvCxnSpPr/>
            <p:nvPr/>
          </p:nvCxnSpPr>
          <p:spPr>
            <a:xfrm flipH="1">
              <a:off x="1554367" y="5428454"/>
              <a:ext cx="127362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sp>
        <p:nvSpPr>
          <p:cNvPr id="141" name="Rounded Rectangle 140"/>
          <p:cNvSpPr/>
          <p:nvPr/>
        </p:nvSpPr>
        <p:spPr>
          <a:xfrm>
            <a:off x="1021256" y="3468450"/>
            <a:ext cx="2178854" cy="20397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6035217" y="4541512"/>
            <a:ext cx="1692418" cy="369332"/>
            <a:chOff x="6702348" y="4020516"/>
            <a:chExt cx="1692418" cy="369332"/>
          </a:xfrm>
        </p:grpSpPr>
        <p:cxnSp>
          <p:nvCxnSpPr>
            <p:cNvPr id="143" name="Straight Arrow Connector 142"/>
            <p:cNvCxnSpPr>
              <a:stCxn id="149" idx="4"/>
            </p:cNvCxnSpPr>
            <p:nvPr/>
          </p:nvCxnSpPr>
          <p:spPr>
            <a:xfrm>
              <a:off x="6702348" y="4201146"/>
              <a:ext cx="1251272" cy="403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035217" y="5020984"/>
            <a:ext cx="1692418" cy="369332"/>
            <a:chOff x="6702348" y="4020516"/>
            <a:chExt cx="1692418" cy="369332"/>
          </a:xfrm>
        </p:grpSpPr>
        <p:cxnSp>
          <p:nvCxnSpPr>
            <p:cNvPr id="146" name="Straight Arrow Connector 145"/>
            <p:cNvCxnSpPr/>
            <p:nvPr/>
          </p:nvCxnSpPr>
          <p:spPr>
            <a:xfrm>
              <a:off x="6702348" y="4205182"/>
              <a:ext cx="125127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26" name="Group 125"/>
          <p:cNvGrpSpPr/>
          <p:nvPr/>
        </p:nvGrpSpPr>
        <p:grpSpPr>
          <a:xfrm flipH="1">
            <a:off x="3352796" y="1611259"/>
            <a:ext cx="2296489" cy="1884604"/>
            <a:chOff x="1219200" y="4876799"/>
            <a:chExt cx="5181605" cy="1384995"/>
          </a:xfrm>
        </p:grpSpPr>
        <p:sp>
          <p:nvSpPr>
            <p:cNvPr id="127" name="Rectangular Callout 12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67051"/>
                <a:gd name="adj2" fmla="val 1159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219205" y="4876799"/>
              <a:ext cx="5181600" cy="133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Divide resources across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3 fake peers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 flipH="1">
            <a:off x="3591086" y="4573774"/>
            <a:ext cx="2047714" cy="1041253"/>
            <a:chOff x="1219200" y="4876799"/>
            <a:chExt cx="5181605" cy="1384995"/>
          </a:xfrm>
        </p:grpSpPr>
        <p:sp>
          <p:nvSpPr>
            <p:cNvPr id="149" name="Rectangular Callout 14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69359"/>
                <a:gd name="adj2" fmla="val -3575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219205" y="4949198"/>
              <a:ext cx="5181600" cy="912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Receive 30 pieces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38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04" grpId="0" animBg="1"/>
      <p:bldP spid="104" grpId="1" animBg="1"/>
      <p:bldP spid="14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BitTyrant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Piatek</a:t>
            </a:r>
            <a:r>
              <a:rPr lang="en-US" dirty="0" smtClean="0"/>
              <a:t> et al. 2007</a:t>
            </a:r>
          </a:p>
          <a:p>
            <a:pPr lvl="1"/>
            <a:r>
              <a:rPr lang="en-US" dirty="0" smtClean="0"/>
              <a:t>Implements the “come in last strategy”</a:t>
            </a:r>
          </a:p>
          <a:p>
            <a:pPr lvl="1"/>
            <a:r>
              <a:rPr lang="en-US" dirty="0" smtClean="0"/>
              <a:t>Essentially, an unfair </a:t>
            </a:r>
            <a:r>
              <a:rPr lang="en-US" dirty="0" err="1" smtClean="0"/>
              <a:t>unchoker</a:t>
            </a:r>
            <a:endParaRPr lang="en-US" dirty="0" smtClean="0"/>
          </a:p>
          <a:p>
            <a:pPr lvl="1"/>
            <a:r>
              <a:rPr lang="en-US" dirty="0" smtClean="0"/>
              <a:t>Faster than stock BitTorrent</a:t>
            </a:r>
          </a:p>
          <a:p>
            <a:pPr lvl="2"/>
            <a:r>
              <a:rPr lang="en-US" dirty="0" smtClean="0"/>
              <a:t>For the Tyrant user</a:t>
            </a:r>
          </a:p>
          <a:p>
            <a:r>
              <a:rPr lang="en-US" dirty="0" smtClean="0"/>
              <a:t>Problem with </a:t>
            </a:r>
            <a:r>
              <a:rPr lang="en-US" dirty="0" err="1" smtClean="0"/>
              <a:t>BitTyrant</a:t>
            </a:r>
            <a:endParaRPr lang="en-US" dirty="0" smtClean="0"/>
          </a:p>
          <a:p>
            <a:pPr lvl="1"/>
            <a:r>
              <a:rPr lang="en-US" dirty="0" smtClean="0"/>
              <a:t>Tragedy of the commons</a:t>
            </a:r>
          </a:p>
          <a:p>
            <a:pPr lvl="1"/>
            <a:r>
              <a:rPr lang="en-US" dirty="0" err="1" smtClean="0"/>
              <a:t>BitTyrant</a:t>
            </a:r>
            <a:r>
              <a:rPr lang="en-US" dirty="0" smtClean="0"/>
              <a:t> performs well if most peers are honest</a:t>
            </a:r>
          </a:p>
          <a:p>
            <a:pPr lvl="1"/>
            <a:r>
              <a:rPr lang="en-US" dirty="0" smtClean="0"/>
              <a:t>As more peers use </a:t>
            </a:r>
            <a:r>
              <a:rPr lang="en-US" dirty="0" err="1" smtClean="0"/>
              <a:t>BitTyrant</a:t>
            </a:r>
            <a:r>
              <a:rPr lang="en-US" dirty="0" smtClean="0"/>
              <a:t>, </a:t>
            </a:r>
            <a:r>
              <a:rPr lang="en-US" dirty="0" err="1" smtClean="0"/>
              <a:t>performace</a:t>
            </a:r>
            <a:r>
              <a:rPr lang="en-US" dirty="0" smtClean="0"/>
              <a:t> suffers</a:t>
            </a:r>
          </a:p>
          <a:p>
            <a:pPr lvl="1"/>
            <a:r>
              <a:rPr lang="en-US" dirty="0" smtClean="0"/>
              <a:t>If all users used </a:t>
            </a:r>
            <a:r>
              <a:rPr lang="en-US" dirty="0" err="1" smtClean="0"/>
              <a:t>BitTyrant</a:t>
            </a:r>
            <a:r>
              <a:rPr lang="en-US" dirty="0" smtClean="0"/>
              <a:t>, torrents wouldn’t work at all</a:t>
            </a:r>
          </a:p>
        </p:txBody>
      </p:sp>
    </p:spTree>
    <p:extLst>
      <p:ext uri="{BB962C8B-B14F-4D97-AF65-F5344CB8AC3E}">
        <p14:creationId xmlns:p14="http://schemas.microsoft.com/office/powerpoint/2010/main" val="277714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PropShare</a:t>
            </a:r>
            <a:r>
              <a:rPr lang="en-US" dirty="0" smtClean="0"/>
              <a:t> </a:t>
            </a:r>
            <a:r>
              <a:rPr lang="en-US" dirty="0" err="1" smtClean="0"/>
              <a:t>Unchoker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Goal: modify </a:t>
            </a:r>
            <a:r>
              <a:rPr lang="en-US" dirty="0" err="1" smtClean="0"/>
              <a:t>BitTorrents</a:t>
            </a:r>
            <a:r>
              <a:rPr lang="en-US" dirty="0" smtClean="0"/>
              <a:t> incentive mechanisms to mitigate “come in last” and Sybil attacks</a:t>
            </a:r>
          </a:p>
          <a:p>
            <a:r>
              <a:rPr lang="en-US" dirty="0" smtClean="0"/>
              <a:t>Levin et al. 2008</a:t>
            </a:r>
          </a:p>
          <a:p>
            <a:pPr lvl="1"/>
            <a:r>
              <a:rPr lang="en-US" dirty="0" smtClean="0"/>
              <a:t>Propose </a:t>
            </a:r>
            <a:r>
              <a:rPr lang="en-US" dirty="0" err="1" smtClean="0"/>
              <a:t>PropShare</a:t>
            </a:r>
            <a:r>
              <a:rPr lang="en-US" dirty="0" smtClean="0"/>
              <a:t> </a:t>
            </a:r>
            <a:r>
              <a:rPr lang="en-US" dirty="0" err="1" smtClean="0"/>
              <a:t>unchoker</a:t>
            </a:r>
            <a:endParaRPr lang="en-US" dirty="0" smtClean="0"/>
          </a:p>
          <a:p>
            <a:pPr lvl="1"/>
            <a:r>
              <a:rPr lang="en-US" dirty="0" err="1" smtClean="0"/>
              <a:t>PropShare</a:t>
            </a:r>
            <a:r>
              <a:rPr lang="en-US" dirty="0" smtClean="0"/>
              <a:t> clients allocate upload bandwidth </a:t>
            </a:r>
            <a:r>
              <a:rPr lang="en-US" dirty="0" smtClean="0">
                <a:solidFill>
                  <a:schemeClr val="accent1"/>
                </a:solidFill>
              </a:rPr>
              <a:t>proportionally</a:t>
            </a:r>
            <a:r>
              <a:rPr lang="en-US" dirty="0" smtClean="0"/>
              <a:t> across all peers</a:t>
            </a:r>
          </a:p>
          <a:p>
            <a:pPr lvl="1"/>
            <a:r>
              <a:rPr lang="en-US" dirty="0" smtClean="0"/>
              <a:t>There is no longer a “top four”</a:t>
            </a:r>
          </a:p>
          <a:p>
            <a:r>
              <a:rPr lang="en-US" dirty="0" smtClean="0"/>
              <a:t>Can you cheat vs. </a:t>
            </a:r>
            <a:r>
              <a:rPr lang="en-US" dirty="0" err="1" smtClean="0"/>
              <a:t>PropShare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384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PropShare</a:t>
            </a:r>
            <a:r>
              <a:rPr lang="en-US" dirty="0" smtClean="0"/>
              <a:t> </a:t>
            </a:r>
            <a:r>
              <a:rPr lang="en-US" dirty="0" err="1" smtClean="0"/>
              <a:t>Unchoker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600200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600199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036731" y="2177534"/>
            <a:ext cx="1714774" cy="369332"/>
            <a:chOff x="1113221" y="2210192"/>
            <a:chExt cx="1714774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6731" y="2675873"/>
            <a:ext cx="1444922" cy="369332"/>
            <a:chOff x="1113221" y="2720648"/>
            <a:chExt cx="1444922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4971" y="3174212"/>
            <a:ext cx="872661" cy="369332"/>
            <a:chOff x="1241461" y="3229931"/>
            <a:chExt cx="872661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6731" y="3672551"/>
            <a:ext cx="1553779" cy="369332"/>
            <a:chOff x="1113221" y="3725983"/>
            <a:chExt cx="1553779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64971" y="4170890"/>
            <a:ext cx="1164282" cy="369332"/>
            <a:chOff x="1241461" y="4198759"/>
            <a:chExt cx="1164282" cy="36933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64971" y="4669229"/>
            <a:ext cx="1240482" cy="369332"/>
            <a:chOff x="1241461" y="4710388"/>
            <a:chExt cx="1240482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36731" y="5167565"/>
            <a:ext cx="1891236" cy="369332"/>
            <a:chOff x="1113221" y="5243788"/>
            <a:chExt cx="1891236" cy="36933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1021256" y="2105410"/>
            <a:ext cx="2178853" cy="353339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697168" y="2177534"/>
            <a:ext cx="3391587" cy="369332"/>
            <a:chOff x="6734423" y="2216088"/>
            <a:chExt cx="3391587" cy="36933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953620" y="2216088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12590" y="2675873"/>
            <a:ext cx="3176165" cy="369332"/>
            <a:chOff x="6949845" y="2749288"/>
            <a:chExt cx="3176165" cy="369332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6949845" y="2933954"/>
              <a:ext cx="100377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953620" y="2749288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58163" y="3672551"/>
            <a:ext cx="3230592" cy="369332"/>
            <a:chOff x="6228287" y="3672551"/>
            <a:chExt cx="3230592" cy="369332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228287" y="3857217"/>
              <a:ext cx="105820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286489" y="3672551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20706" y="5167565"/>
            <a:ext cx="3568049" cy="369332"/>
            <a:chOff x="6557961" y="5940084"/>
            <a:chExt cx="3568049" cy="369332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6557961" y="6124750"/>
              <a:ext cx="1395659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953620" y="5940084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50924" y="5638800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= 70</a:t>
            </a:r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6360050" y="3174212"/>
            <a:ext cx="2600464" cy="369332"/>
            <a:chOff x="6730174" y="3140812"/>
            <a:chExt cx="2600464" cy="369332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6730174" y="3325478"/>
              <a:ext cx="55631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286489" y="3140812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89805" y="4170890"/>
            <a:ext cx="2870709" cy="369332"/>
            <a:chOff x="6459929" y="4137490"/>
            <a:chExt cx="2870709" cy="36933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6459929" y="4322156"/>
              <a:ext cx="82656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286489" y="4137490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11431" y="4669229"/>
            <a:ext cx="2949083" cy="369332"/>
            <a:chOff x="6381555" y="4635829"/>
            <a:chExt cx="2949083" cy="369332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381555" y="4820495"/>
              <a:ext cx="90493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286489" y="4635829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9/70 * </a:t>
              </a:r>
              <a:r>
                <a:rPr lang="en-US" dirty="0" err="1" smtClean="0"/>
                <a:t>upload_cap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754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PropShare</a:t>
            </a:r>
            <a:r>
              <a:rPr lang="en-US" dirty="0" smtClean="0"/>
              <a:t> Resiliency to </a:t>
            </a:r>
            <a:r>
              <a:rPr lang="en-US" dirty="0" err="1" smtClean="0"/>
              <a:t>BitTyrant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523998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523997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036731" y="2101332"/>
            <a:ext cx="1714774" cy="369332"/>
            <a:chOff x="1113221" y="2210192"/>
            <a:chExt cx="1714774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6731" y="2599671"/>
            <a:ext cx="1444922" cy="369332"/>
            <a:chOff x="1113221" y="2720648"/>
            <a:chExt cx="1444922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4971" y="3098010"/>
            <a:ext cx="872661" cy="369332"/>
            <a:chOff x="1241461" y="3229931"/>
            <a:chExt cx="872661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6731" y="3596349"/>
            <a:ext cx="1553779" cy="369332"/>
            <a:chOff x="1113221" y="3725983"/>
            <a:chExt cx="1553779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64971" y="4094688"/>
            <a:ext cx="1164282" cy="369332"/>
            <a:chOff x="1241461" y="4198759"/>
            <a:chExt cx="1164282" cy="36933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64971" y="4593027"/>
            <a:ext cx="1240482" cy="369332"/>
            <a:chOff x="1241461" y="4710388"/>
            <a:chExt cx="1240482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36731" y="5091363"/>
            <a:ext cx="1891236" cy="369332"/>
            <a:chOff x="1113221" y="5243788"/>
            <a:chExt cx="1891236" cy="36933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934168" y="1963891"/>
            <a:ext cx="2897601" cy="42300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067292" y="2101332"/>
            <a:ext cx="1980944" cy="369332"/>
            <a:chOff x="6734423" y="2216088"/>
            <a:chExt cx="1980944" cy="36933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953620" y="2216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13/90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82714" y="2599671"/>
            <a:ext cx="1765522" cy="369332"/>
            <a:chOff x="6949845" y="2749288"/>
            <a:chExt cx="1765522" cy="36933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6949845" y="2933954"/>
              <a:ext cx="100377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953620" y="27492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10/90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28287" y="3596349"/>
            <a:ext cx="1819949" cy="369332"/>
            <a:chOff x="6228287" y="3672551"/>
            <a:chExt cx="1819949" cy="36933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6228287" y="3857217"/>
              <a:ext cx="105820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286489" y="3672551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12/90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90830" y="5091363"/>
            <a:ext cx="2157406" cy="369332"/>
            <a:chOff x="6557961" y="5940084"/>
            <a:chExt cx="2157406" cy="36933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557961" y="6124750"/>
              <a:ext cx="1395659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15/90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39391" y="6209315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= 90</a:t>
            </a:r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6730174" y="3098010"/>
            <a:ext cx="1189822" cy="369332"/>
            <a:chOff x="6730174" y="3140812"/>
            <a:chExt cx="1189822" cy="369332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730174" y="3325478"/>
              <a:ext cx="55631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86489" y="3140812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4/90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59929" y="4094688"/>
            <a:ext cx="1460067" cy="369332"/>
            <a:chOff x="6459929" y="4137490"/>
            <a:chExt cx="1460067" cy="36933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6459929" y="4322156"/>
              <a:ext cx="82656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286489" y="413749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7/90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81555" y="4593027"/>
            <a:ext cx="1538441" cy="369332"/>
            <a:chOff x="6381555" y="4635829"/>
            <a:chExt cx="1538441" cy="36933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381555" y="4820495"/>
              <a:ext cx="90493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286489" y="463582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9/90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34146" y="5613095"/>
            <a:ext cx="2471054" cy="369332"/>
            <a:chOff x="1113221" y="5243788"/>
            <a:chExt cx="2471054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554367" y="5428454"/>
              <a:ext cx="202990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20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366657" y="5613095"/>
            <a:ext cx="2676833" cy="369332"/>
            <a:chOff x="6038534" y="5940084"/>
            <a:chExt cx="2676833" cy="369332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6038534" y="6124750"/>
              <a:ext cx="191508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20/90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215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PropShare</a:t>
            </a:r>
            <a:r>
              <a:rPr lang="en-US" dirty="0" smtClean="0"/>
              <a:t> Resiliency to </a:t>
            </a:r>
            <a:r>
              <a:rPr lang="en-US" dirty="0" err="1" smtClean="0"/>
              <a:t>BitTyrant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523998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523997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036731" y="2101332"/>
            <a:ext cx="1714774" cy="369332"/>
            <a:chOff x="1113221" y="2210192"/>
            <a:chExt cx="1714774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13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6731" y="2599671"/>
            <a:ext cx="1444922" cy="369332"/>
            <a:chOff x="1113221" y="2720648"/>
            <a:chExt cx="1444922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4971" y="3098010"/>
            <a:ext cx="872661" cy="369332"/>
            <a:chOff x="1241461" y="3229931"/>
            <a:chExt cx="872661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6731" y="3596349"/>
            <a:ext cx="1553779" cy="369332"/>
            <a:chOff x="1113221" y="3725983"/>
            <a:chExt cx="1553779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12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64971" y="4094688"/>
            <a:ext cx="1164282" cy="369332"/>
            <a:chOff x="1241461" y="4198759"/>
            <a:chExt cx="1164282" cy="36933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64971" y="4593027"/>
            <a:ext cx="1240482" cy="369332"/>
            <a:chOff x="1241461" y="4710388"/>
            <a:chExt cx="1240482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36731" y="5091363"/>
            <a:ext cx="1891236" cy="369332"/>
            <a:chOff x="1113221" y="5243788"/>
            <a:chExt cx="1891236" cy="36933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934168" y="1963891"/>
            <a:ext cx="2897601" cy="42300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067292" y="2101332"/>
            <a:ext cx="1980944" cy="369332"/>
            <a:chOff x="6734423" y="2216088"/>
            <a:chExt cx="1980944" cy="36933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953620" y="2216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13/81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82714" y="2599671"/>
            <a:ext cx="1765522" cy="369332"/>
            <a:chOff x="6949845" y="2749288"/>
            <a:chExt cx="1765522" cy="36933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6949845" y="2933954"/>
              <a:ext cx="100377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953620" y="27492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10/81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28287" y="3596349"/>
            <a:ext cx="1819949" cy="369332"/>
            <a:chOff x="6228287" y="3672551"/>
            <a:chExt cx="1819949" cy="36933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6228287" y="3857217"/>
              <a:ext cx="105820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286489" y="3672551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12/81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90830" y="5091363"/>
            <a:ext cx="2157406" cy="369332"/>
            <a:chOff x="6557961" y="5940084"/>
            <a:chExt cx="2157406" cy="36933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557961" y="6124750"/>
              <a:ext cx="1395659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15/81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39391" y="6209315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= 81</a:t>
            </a:r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6730174" y="3098010"/>
            <a:ext cx="1189822" cy="369332"/>
            <a:chOff x="6730174" y="3140812"/>
            <a:chExt cx="1189822" cy="369332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730174" y="3325478"/>
              <a:ext cx="55631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86489" y="3140812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4/81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59929" y="4094688"/>
            <a:ext cx="1460067" cy="369332"/>
            <a:chOff x="6459929" y="4137490"/>
            <a:chExt cx="1460067" cy="36933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6459929" y="4322156"/>
              <a:ext cx="82656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286489" y="413749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7/81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81555" y="4593027"/>
            <a:ext cx="1538441" cy="369332"/>
            <a:chOff x="6381555" y="4635829"/>
            <a:chExt cx="1538441" cy="36933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381555" y="4820495"/>
              <a:ext cx="90493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286489" y="463582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9/81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51265" y="5613095"/>
            <a:ext cx="1539245" cy="369332"/>
            <a:chOff x="1130340" y="5243788"/>
            <a:chExt cx="1539245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554367" y="5428454"/>
              <a:ext cx="111521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130340" y="5243788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11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228287" y="5613095"/>
            <a:ext cx="1798083" cy="369332"/>
            <a:chOff x="6900164" y="5940084"/>
            <a:chExt cx="1798083" cy="369332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6900164" y="6124750"/>
              <a:ext cx="105345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953620" y="5940084"/>
              <a:ext cx="744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11/81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 flipH="1">
            <a:off x="890624" y="3495132"/>
            <a:ext cx="7206345" cy="1003869"/>
            <a:chOff x="1219200" y="4876799"/>
            <a:chExt cx="5181605" cy="1384995"/>
          </a:xfrm>
        </p:grpSpPr>
        <p:sp>
          <p:nvSpPr>
            <p:cNvPr id="59" name="Rectangular Callout 5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48454"/>
                <a:gd name="adj2" fmla="val 203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9206" y="4876799"/>
              <a:ext cx="5181599" cy="735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Download always proportional to upload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No way to game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the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29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PropShare</a:t>
            </a:r>
            <a:r>
              <a:rPr lang="en-US" dirty="0" smtClean="0"/>
              <a:t> Resiliency to </a:t>
            </a:r>
            <a:r>
              <a:rPr lang="en-US" dirty="0" err="1" smtClean="0"/>
              <a:t>Sybils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4256" y="1523998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0941" y="1523997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Round </a:t>
            </a:r>
            <a:r>
              <a:rPr lang="en-US" sz="2400" b="1" i="1" dirty="0" smtClean="0"/>
              <a:t>t + 1</a:t>
            </a:r>
            <a:endParaRPr lang="en-US" sz="24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12395" y="2013854"/>
            <a:ext cx="2897601" cy="76199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617618" y="2791198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= 42</a:t>
            </a:r>
            <a:endParaRPr lang="en-US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1012373" y="2194978"/>
            <a:ext cx="2471054" cy="369332"/>
            <a:chOff x="1113221" y="5243788"/>
            <a:chExt cx="2471054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554367" y="5428454"/>
              <a:ext cx="202990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42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344884" y="2194978"/>
            <a:ext cx="2676833" cy="369332"/>
            <a:chOff x="6038534" y="5940084"/>
            <a:chExt cx="2676833" cy="369332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6038534" y="6124750"/>
              <a:ext cx="191508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42/42</a:t>
              </a:r>
              <a:endParaRPr lang="en-US" dirty="0"/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228600" y="3352798"/>
            <a:ext cx="85561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912393" y="3624936"/>
            <a:ext cx="2897601" cy="171994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597426" y="5344882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= 42</a:t>
            </a:r>
            <a:endParaRPr lang="en-US" sz="24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1012371" y="3806060"/>
            <a:ext cx="1589315" cy="369332"/>
            <a:chOff x="1113221" y="5243788"/>
            <a:chExt cx="1589315" cy="369332"/>
          </a:xfrm>
        </p:grpSpPr>
        <p:cxnSp>
          <p:nvCxnSpPr>
            <p:cNvPr id="61" name="Straight Arrow Connector 60"/>
            <p:cNvCxnSpPr/>
            <p:nvPr/>
          </p:nvCxnSpPr>
          <p:spPr>
            <a:xfrm flipH="1">
              <a:off x="1554367" y="5428454"/>
              <a:ext cx="1148169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302425" y="3806060"/>
            <a:ext cx="1719290" cy="369332"/>
            <a:chOff x="6996077" y="5940084"/>
            <a:chExt cx="1719290" cy="369332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6996077" y="6124750"/>
              <a:ext cx="957543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14/42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012373" y="4302996"/>
            <a:ext cx="1589315" cy="369332"/>
            <a:chOff x="1113221" y="5243788"/>
            <a:chExt cx="1589315" cy="369332"/>
          </a:xfrm>
        </p:grpSpPr>
        <p:cxnSp>
          <p:nvCxnSpPr>
            <p:cNvPr id="69" name="Straight Arrow Connector 68"/>
            <p:cNvCxnSpPr/>
            <p:nvPr/>
          </p:nvCxnSpPr>
          <p:spPr>
            <a:xfrm flipH="1">
              <a:off x="1554367" y="5428454"/>
              <a:ext cx="1148169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012373" y="4802956"/>
            <a:ext cx="1589315" cy="369332"/>
            <a:chOff x="1113221" y="5243788"/>
            <a:chExt cx="1589315" cy="369332"/>
          </a:xfrm>
        </p:grpSpPr>
        <p:cxnSp>
          <p:nvCxnSpPr>
            <p:cNvPr id="72" name="Straight Arrow Connector 71"/>
            <p:cNvCxnSpPr/>
            <p:nvPr/>
          </p:nvCxnSpPr>
          <p:spPr>
            <a:xfrm flipH="1">
              <a:off x="1554367" y="5428454"/>
              <a:ext cx="1148169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302427" y="4300243"/>
            <a:ext cx="1719290" cy="369332"/>
            <a:chOff x="6996077" y="5940084"/>
            <a:chExt cx="1719290" cy="369332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6996077" y="6124750"/>
              <a:ext cx="957543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14/42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302427" y="4802956"/>
            <a:ext cx="1719290" cy="369332"/>
            <a:chOff x="6996077" y="5940084"/>
            <a:chExt cx="1719290" cy="369332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6996077" y="6124750"/>
              <a:ext cx="957543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953620" y="594008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14/42</a:t>
              </a:r>
              <a:endParaRPr lang="en-US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3919928" y="6086553"/>
            <a:ext cx="2811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Total Capacity = 42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82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71" y="5767431"/>
            <a:ext cx="1099911" cy="10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/>
          <p:cNvGrpSpPr/>
          <p:nvPr/>
        </p:nvGrpSpPr>
        <p:grpSpPr>
          <a:xfrm flipH="1">
            <a:off x="2215617" y="3189589"/>
            <a:ext cx="4628432" cy="533321"/>
            <a:chOff x="1219200" y="4876799"/>
            <a:chExt cx="5181605" cy="1384997"/>
          </a:xfrm>
        </p:grpSpPr>
        <p:sp>
          <p:nvSpPr>
            <p:cNvPr id="84" name="Rectangular Callout 83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48454"/>
                <a:gd name="adj2" fmla="val 203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219200" y="4876801"/>
              <a:ext cx="51816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PropShare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is Sybil resistant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94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/>
      <p:bldP spid="58" grpId="0" animBg="1"/>
      <p:bldP spid="5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Unchoker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BitTyrant</a:t>
            </a:r>
            <a:r>
              <a:rPr lang="en-US" dirty="0" smtClean="0"/>
              <a:t> and </a:t>
            </a:r>
            <a:r>
              <a:rPr lang="en-US" dirty="0" err="1" smtClean="0"/>
              <a:t>PropShare</a:t>
            </a:r>
            <a:r>
              <a:rPr lang="en-US" dirty="0" smtClean="0"/>
              <a:t> are both faster than stock BitTorrent</a:t>
            </a:r>
          </a:p>
          <a:p>
            <a:pPr lvl="1"/>
            <a:r>
              <a:rPr lang="en-US" dirty="0" smtClean="0"/>
              <a:t>But for different reasons</a:t>
            </a:r>
          </a:p>
          <a:p>
            <a:r>
              <a:rPr lang="en-US" dirty="0" err="1" smtClean="0"/>
              <a:t>PropShare</a:t>
            </a:r>
            <a:r>
              <a:rPr lang="en-US" dirty="0" smtClean="0"/>
              <a:t> performs comparably to </a:t>
            </a:r>
            <a:r>
              <a:rPr lang="en-US" dirty="0" err="1" smtClean="0"/>
              <a:t>BitTyrant</a:t>
            </a:r>
            <a:endParaRPr lang="en-US" dirty="0" smtClean="0"/>
          </a:p>
          <a:p>
            <a:r>
              <a:rPr lang="en-US" dirty="0" err="1" smtClean="0"/>
              <a:t>PropShare</a:t>
            </a:r>
            <a:r>
              <a:rPr lang="en-US" dirty="0" smtClean="0"/>
              <a:t> does </a:t>
            </a:r>
            <a:r>
              <a:rPr lang="en-US" dirty="0" smtClean="0">
                <a:solidFill>
                  <a:schemeClr val="accent1"/>
                </a:solidFill>
              </a:rPr>
              <a:t>not</a:t>
            </a:r>
            <a:r>
              <a:rPr lang="en-US" dirty="0" smtClean="0"/>
              <a:t> suffer from a tragedy of the commons</a:t>
            </a:r>
          </a:p>
          <a:p>
            <a:pPr lvl="1"/>
            <a:r>
              <a:rPr lang="en-US" dirty="0" smtClean="0"/>
              <a:t>i.e. it’s safe for all peers to use </a:t>
            </a:r>
            <a:r>
              <a:rPr lang="en-US" dirty="0" err="1" smtClean="0"/>
              <a:t>PropShare</a:t>
            </a:r>
            <a:endParaRPr lang="en-US" dirty="0" smtClean="0"/>
          </a:p>
          <a:p>
            <a:pPr lvl="1"/>
            <a:r>
              <a:rPr lang="en-US" dirty="0" smtClean="0"/>
              <a:t>Not true for </a:t>
            </a:r>
            <a:r>
              <a:rPr lang="en-US" dirty="0" err="1" smtClean="0"/>
              <a:t>BitTyrant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6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Abusing Optimistic </a:t>
            </a:r>
            <a:r>
              <a:rPr lang="en-US" dirty="0" err="1" smtClean="0"/>
              <a:t>Unchoking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 far, assumed peers all have pieces to trade</a:t>
            </a:r>
          </a:p>
          <a:p>
            <a:pPr lvl="1"/>
            <a:r>
              <a:rPr lang="en-US" dirty="0" smtClean="0"/>
              <a:t>Thus, all peers are interesting</a:t>
            </a:r>
          </a:p>
          <a:p>
            <a:r>
              <a:rPr lang="en-US" dirty="0" smtClean="0"/>
              <a:t>What about peers that have nothing?</a:t>
            </a:r>
          </a:p>
          <a:p>
            <a:pPr lvl="1"/>
            <a:r>
              <a:rPr lang="en-US" dirty="0" smtClean="0"/>
              <a:t>The bootstrap mechanism is supposed to help them</a:t>
            </a:r>
          </a:p>
          <a:p>
            <a:pPr lvl="1"/>
            <a:r>
              <a:rPr lang="en-US" dirty="0" smtClean="0"/>
              <a:t>Optimistic </a:t>
            </a:r>
            <a:r>
              <a:rPr lang="en-US" dirty="0" err="1" smtClean="0"/>
              <a:t>unchoke</a:t>
            </a:r>
            <a:r>
              <a:rPr lang="en-US" dirty="0" smtClean="0"/>
              <a:t>: reserve some bandwidth to give free pieces away (presumably to new peers)</a:t>
            </a:r>
          </a:p>
          <a:p>
            <a:r>
              <a:rPr lang="en-US" dirty="0" err="1" smtClean="0"/>
              <a:t>BitThief</a:t>
            </a:r>
            <a:r>
              <a:rPr lang="en-US" dirty="0" smtClean="0"/>
              <a:t> (</a:t>
            </a:r>
            <a:r>
              <a:rPr lang="en-US" dirty="0" err="1" smtClean="0"/>
              <a:t>Locher</a:t>
            </a:r>
            <a:r>
              <a:rPr lang="en-US" dirty="0" smtClean="0"/>
              <a:t> et al. 2006)</a:t>
            </a:r>
          </a:p>
          <a:p>
            <a:pPr lvl="1"/>
            <a:r>
              <a:rPr lang="en-US" dirty="0" smtClean="0"/>
              <a:t>Abuses optimistic </a:t>
            </a:r>
            <a:r>
              <a:rPr lang="en-US" dirty="0" err="1" smtClean="0"/>
              <a:t>unchoke</a:t>
            </a:r>
            <a:r>
              <a:rPr lang="en-US" dirty="0" smtClean="0"/>
              <a:t>, uploads </a:t>
            </a:r>
            <a:r>
              <a:rPr lang="en-US" dirty="0" smtClean="0">
                <a:solidFill>
                  <a:schemeClr val="accent1"/>
                </a:solidFill>
              </a:rPr>
              <a:t>nothing</a:t>
            </a:r>
          </a:p>
          <a:p>
            <a:pPr lvl="1"/>
            <a:r>
              <a:rPr lang="en-US" dirty="0" smtClean="0"/>
              <a:t>Swarm collapses if all peers use </a:t>
            </a:r>
            <a:r>
              <a:rPr lang="en-US" dirty="0" err="1" smtClean="0"/>
              <a:t>BitThief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4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BitThief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Large-view exploit</a:t>
            </a:r>
          </a:p>
          <a:p>
            <a:pPr lvl="1"/>
            <a:r>
              <a:rPr lang="en-US" dirty="0" smtClean="0"/>
              <a:t>The swarm is (potentially) huge</a:t>
            </a:r>
          </a:p>
          <a:p>
            <a:pPr lvl="1"/>
            <a:r>
              <a:rPr lang="en-US" dirty="0" err="1" smtClean="0"/>
              <a:t>BitThief</a:t>
            </a:r>
            <a:r>
              <a:rPr lang="en-US" dirty="0" smtClean="0"/>
              <a:t> client tries to get optimistic </a:t>
            </a:r>
            <a:r>
              <a:rPr lang="en-US" dirty="0" err="1" smtClean="0"/>
              <a:t>unchoke</a:t>
            </a:r>
            <a:r>
              <a:rPr lang="en-US" dirty="0" smtClean="0"/>
              <a:t> from many, many peers</a:t>
            </a:r>
          </a:p>
          <a:p>
            <a:pPr lvl="1"/>
            <a:r>
              <a:rPr lang="en-US" dirty="0" smtClean="0"/>
              <a:t>Will only receive one free piece from each</a:t>
            </a:r>
          </a:p>
          <a:p>
            <a:pPr lvl="2"/>
            <a:r>
              <a:rPr lang="en-US" dirty="0" smtClean="0"/>
              <a:t>Since there is no reciprocal upload</a:t>
            </a:r>
          </a:p>
          <a:p>
            <a:pPr lvl="1"/>
            <a:r>
              <a:rPr lang="en-US" dirty="0" smtClean="0"/>
              <a:t>But in aggregate, this is enough to finish download</a:t>
            </a:r>
          </a:p>
          <a:p>
            <a:r>
              <a:rPr lang="en-US" dirty="0" smtClean="0"/>
              <a:t>How to deal with this?</a:t>
            </a:r>
          </a:p>
          <a:p>
            <a:pPr lvl="1"/>
            <a:r>
              <a:rPr lang="en-US" dirty="0" smtClean="0"/>
              <a:t>Enlist the help of peers</a:t>
            </a:r>
          </a:p>
          <a:p>
            <a:pPr lvl="1"/>
            <a:r>
              <a:rPr lang="en-US" dirty="0" smtClean="0"/>
              <a:t>Have them verify that a given client uploads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5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52399" y="4473575"/>
            <a:ext cx="8697685" cy="2220461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69884" y="1458481"/>
            <a:ext cx="213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Napster</a:t>
            </a:r>
          </a:p>
          <a:p>
            <a:pPr algn="ctr"/>
            <a:r>
              <a:rPr lang="en-US" sz="2000" dirty="0" smtClean="0"/>
              <a:t>Central Server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469799" y="3004458"/>
            <a:ext cx="3286358" cy="21984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67080" y="3004459"/>
            <a:ext cx="2389077" cy="31995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951066" y="3004458"/>
            <a:ext cx="805091" cy="21984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756157" y="3004458"/>
            <a:ext cx="205814" cy="31995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756157" y="3004458"/>
            <a:ext cx="936947" cy="21002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756157" y="3004457"/>
            <a:ext cx="2483358" cy="27649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756157" y="3004458"/>
            <a:ext cx="3136048" cy="19685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54" y="4972981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35" y="587761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21" y="490946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26" y="587761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59" y="477838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70" y="543107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860" y="477838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84" y="2166367"/>
            <a:ext cx="979487" cy="9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Classes\CS 4700\assets\napster_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57" y="2437953"/>
            <a:ext cx="1133309" cy="8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 flipH="1">
            <a:off x="609600" y="2649175"/>
            <a:ext cx="2666328" cy="954107"/>
            <a:chOff x="1219200" y="4876799"/>
            <a:chExt cx="5181605" cy="1384995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9946"/>
                <a:gd name="adj2" fmla="val 913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Log-in, upload list of files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136635" y="3100486"/>
            <a:ext cx="2666328" cy="954107"/>
            <a:chOff x="1219200" y="4876799"/>
            <a:chExt cx="5181605" cy="1384995"/>
          </a:xfrm>
        </p:grpSpPr>
        <p:sp>
          <p:nvSpPr>
            <p:cNvPr id="50" name="Rectangular Callout 4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9734"/>
                <a:gd name="adj2" fmla="val 14151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Search for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Star Wars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61" name="Oval 2060"/>
          <p:cNvSpPr/>
          <p:nvPr/>
        </p:nvSpPr>
        <p:spPr>
          <a:xfrm>
            <a:off x="1616192" y="4876354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TextBox 2061"/>
          <p:cNvSpPr txBox="1"/>
          <p:nvPr/>
        </p:nvSpPr>
        <p:spPr>
          <a:xfrm>
            <a:off x="1291704" y="558380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1796144" y="600390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3772972" y="547750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02877" y="621349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23276" y="538375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35076" y="584536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7714111" y="5346721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</a:t>
            </a:r>
          </a:p>
        </p:txBody>
      </p:sp>
      <p:grpSp>
        <p:nvGrpSpPr>
          <p:cNvPr id="62" name="Group 61"/>
          <p:cNvGrpSpPr/>
          <p:nvPr/>
        </p:nvGrpSpPr>
        <p:grpSpPr>
          <a:xfrm flipH="1">
            <a:off x="5552222" y="1573020"/>
            <a:ext cx="2263721" cy="954107"/>
            <a:chOff x="1219200" y="4876799"/>
            <a:chExt cx="5181605" cy="1384995"/>
          </a:xfrm>
        </p:grpSpPr>
        <p:sp>
          <p:nvSpPr>
            <p:cNvPr id="63" name="Rectangular Callout 6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0694"/>
                <a:gd name="adj2" fmla="val 9587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 and C have the file</a:t>
              </a:r>
            </a:p>
          </p:txBody>
        </p:sp>
      </p:grpSp>
      <p:sp>
        <p:nvSpPr>
          <p:cNvPr id="65" name="Oval 64"/>
          <p:cNvSpPr/>
          <p:nvPr/>
        </p:nvSpPr>
        <p:spPr>
          <a:xfrm>
            <a:off x="4546920" y="2862944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499640" y="508890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452906" y="5314218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5" name="Group 2064"/>
          <p:cNvGrpSpPr/>
          <p:nvPr/>
        </p:nvGrpSpPr>
        <p:grpSpPr>
          <a:xfrm>
            <a:off x="2516976" y="4654103"/>
            <a:ext cx="1661534" cy="702911"/>
            <a:chOff x="786322" y="2862944"/>
            <a:chExt cx="7760087" cy="3282897"/>
          </a:xfrm>
        </p:grpSpPr>
        <p:sp>
          <p:nvSpPr>
            <p:cNvPr id="2064" name="Oval 2063"/>
            <p:cNvSpPr/>
            <p:nvPr/>
          </p:nvSpPr>
          <p:spPr>
            <a:xfrm>
              <a:off x="5997836" y="2862944"/>
              <a:ext cx="1447993" cy="204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6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6322" y="2903161"/>
              <a:ext cx="7760087" cy="324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938" y="5739768"/>
            <a:ext cx="1522491" cy="67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5" descr="D:\Classes\CS 4700\assets\riaa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83" y="1631060"/>
            <a:ext cx="1999649" cy="20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6" descr="D:\Classes\CS 4700\assets\sku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59" y="1777629"/>
            <a:ext cx="1743091" cy="17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4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32864 -0.30069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0718 L -0.31076 0.28403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24166 -0.0088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44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7257 0.1007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0185 L -0.2375 0.0037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61" grpId="1" animBg="1"/>
      <p:bldP spid="2061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Encrypted Pieces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9218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8" y="519240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52" y="1965656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25" y="5369867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81993" y="1503991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Seeder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921727" y="292825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405239" y="292825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89290" y="6234148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Leecher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198896" y="465908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921900" y="4659084"/>
            <a:ext cx="357469" cy="5412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 rot="3119397">
            <a:off x="2811884" y="3255406"/>
            <a:ext cx="541236" cy="147245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93532" y="6299463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BitThief</a:t>
            </a:r>
            <a:endParaRPr lang="en-US" sz="2400" dirty="0"/>
          </a:p>
        </p:txBody>
      </p:sp>
      <p:sp>
        <p:nvSpPr>
          <p:cNvPr id="17" name="Left-Right Arrow 16"/>
          <p:cNvSpPr/>
          <p:nvPr/>
        </p:nvSpPr>
        <p:spPr>
          <a:xfrm>
            <a:off x="2477157" y="5796564"/>
            <a:ext cx="3788201" cy="4375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26156" y="4596741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7260046" y="4596741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2" name="Down Arrow 21"/>
          <p:cNvSpPr/>
          <p:nvPr/>
        </p:nvSpPr>
        <p:spPr>
          <a:xfrm rot="18523846">
            <a:off x="5298852" y="3249421"/>
            <a:ext cx="541236" cy="153192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04" y="4867359"/>
            <a:ext cx="482826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40" y="4778346"/>
            <a:ext cx="482826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58" y="4778346"/>
            <a:ext cx="482826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39" y="4859683"/>
            <a:ext cx="482826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61" y="2585242"/>
            <a:ext cx="686026" cy="6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61" y="2587527"/>
            <a:ext cx="686026" cy="6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 flipH="1">
            <a:off x="5845620" y="1886274"/>
            <a:ext cx="2983515" cy="1384994"/>
            <a:chOff x="1219200" y="4876799"/>
            <a:chExt cx="5181605" cy="1384995"/>
          </a:xfrm>
        </p:grpSpPr>
        <p:sp>
          <p:nvSpPr>
            <p:cNvPr id="31" name="Rectangular Callout 3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2470"/>
                <a:gd name="adj2" fmla="val 13640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205" y="4876799"/>
              <a:ext cx="5181600" cy="101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BitThief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can’t leave, encrypted data is useless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85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20833 0.4532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266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31198 0.4784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Abusing the Endgame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Rare pieces are valuable</a:t>
            </a:r>
          </a:p>
          <a:p>
            <a:pPr lvl="1"/>
            <a:r>
              <a:rPr lang="en-US" dirty="0" smtClean="0"/>
              <a:t>Make you popular, many people want to trade with you</a:t>
            </a:r>
          </a:p>
          <a:p>
            <a:pPr lvl="1"/>
            <a:r>
              <a:rPr lang="en-US" dirty="0" smtClean="0"/>
              <a:t>More trading partners = faster downloads</a:t>
            </a:r>
          </a:p>
          <a:p>
            <a:r>
              <a:rPr lang="en-US" dirty="0" smtClean="0"/>
              <a:t>Selective piece revelation</a:t>
            </a:r>
          </a:p>
          <a:p>
            <a:pPr lvl="1"/>
            <a:r>
              <a:rPr lang="en-US" dirty="0" smtClean="0"/>
              <a:t>You can’t advertise pieces you don’t have</a:t>
            </a:r>
          </a:p>
          <a:p>
            <a:pPr lvl="2"/>
            <a:r>
              <a:rPr lang="en-US" dirty="0" smtClean="0"/>
              <a:t>Peers could detect this</a:t>
            </a:r>
          </a:p>
          <a:p>
            <a:pPr lvl="1"/>
            <a:r>
              <a:rPr lang="en-US" dirty="0" smtClean="0"/>
              <a:t>But you can hide information about the pieces you have</a:t>
            </a:r>
          </a:p>
          <a:p>
            <a:r>
              <a:rPr lang="en-US" dirty="0" smtClean="0"/>
              <a:t>Why is this useful?</a:t>
            </a:r>
          </a:p>
          <a:p>
            <a:pPr lvl="1"/>
            <a:r>
              <a:rPr lang="en-US" dirty="0" smtClean="0"/>
              <a:t>Pieces sent at time </a:t>
            </a:r>
            <a:r>
              <a:rPr lang="en-US" i="1" dirty="0" smtClean="0"/>
              <a:t>t</a:t>
            </a:r>
            <a:r>
              <a:rPr lang="en-US" dirty="0" smtClean="0"/>
              <a:t> impact your popularity at time </a:t>
            </a:r>
            <a:r>
              <a:rPr lang="en-US" i="1" dirty="0" smtClean="0"/>
              <a:t>t+1</a:t>
            </a:r>
            <a:endParaRPr lang="en-US" dirty="0" smtClean="0"/>
          </a:p>
          <a:p>
            <a:pPr lvl="1"/>
            <a:r>
              <a:rPr lang="en-US" dirty="0" smtClean="0"/>
              <a:t>Sending common pieces first, monopolize rare pieces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3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Piece Revelation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57" y="154578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25" y="5369867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Pictures\soft-scraps icons\User Coat Green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25" y="5369867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66114" y="2867721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849626" y="2867721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89290" y="6234148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Leecher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 rot="3119397">
            <a:off x="2811884" y="3320722"/>
            <a:ext cx="541236" cy="147245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93532" y="6234148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Leecher</a:t>
            </a:r>
            <a:endParaRPr lang="en-US" sz="2400" dirty="0"/>
          </a:p>
        </p:txBody>
      </p:sp>
      <p:sp>
        <p:nvSpPr>
          <p:cNvPr id="16" name="Left-Right Arrow 15"/>
          <p:cNvSpPr/>
          <p:nvPr/>
        </p:nvSpPr>
        <p:spPr>
          <a:xfrm>
            <a:off x="2477157" y="5796564"/>
            <a:ext cx="3788201" cy="4375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8523846">
            <a:off x="5298852" y="3314737"/>
            <a:ext cx="541236" cy="153192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80685" y="286466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64197" y="286466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23013" y="477103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1206525" y="477103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1704926" y="4767987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88438" y="4767987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57342" y="477103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6740854" y="477103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7239255" y="4767987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22767" y="4767987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04489" y="2799355"/>
            <a:ext cx="484618" cy="6531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35548" y="2771600"/>
            <a:ext cx="484618" cy="6531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19060" y="2771600"/>
            <a:ext cx="484618" cy="6531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3580029" y="5258799"/>
            <a:ext cx="1513114" cy="1513114"/>
          </a:xfrm>
          <a:prstGeom prst="mathMultiply">
            <a:avLst>
              <a:gd name="adj1" fmla="val 17045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6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6" grpId="1" animBg="1"/>
      <p:bldP spid="1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BitTorrent is an extremely efficient tool for content distribution</a:t>
            </a:r>
          </a:p>
          <a:p>
            <a:pPr lvl="1"/>
            <a:r>
              <a:rPr lang="en-US" dirty="0"/>
              <a:t>Strong incentive system based on game theory</a:t>
            </a:r>
          </a:p>
          <a:p>
            <a:pPr lvl="1"/>
            <a:r>
              <a:rPr lang="en-US" dirty="0" smtClean="0"/>
              <a:t>Most popular file sharing client since 2001</a:t>
            </a:r>
          </a:p>
          <a:p>
            <a:pPr lvl="1"/>
            <a:r>
              <a:rPr lang="en-US" dirty="0" smtClean="0"/>
              <a:t>More active users than YouTube and Facebook combined</a:t>
            </a:r>
          </a:p>
          <a:p>
            <a:r>
              <a:rPr lang="en-US" dirty="0" smtClean="0"/>
              <a:t>However, BitTorrent is a large system with many different mechanisms</a:t>
            </a:r>
          </a:p>
          <a:p>
            <a:pPr lvl="1"/>
            <a:r>
              <a:rPr lang="en-US" dirty="0" smtClean="0"/>
              <a:t>Ample room to modify the client, alter behavior</a:t>
            </a:r>
          </a:p>
          <a:p>
            <a:pPr lvl="1"/>
            <a:r>
              <a:rPr lang="en-US" dirty="0" smtClean="0"/>
              <a:t>Cheating can happen, not all strategies are fair</a:t>
            </a:r>
          </a:p>
        </p:txBody>
      </p:sp>
    </p:spTree>
    <p:extLst>
      <p:ext uri="{BB962C8B-B14F-4D97-AF65-F5344CB8AC3E}">
        <p14:creationId xmlns:p14="http://schemas.microsoft.com/office/powerpoint/2010/main" val="253767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 != Scalable?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centralized protocol: Maze</a:t>
            </a:r>
          </a:p>
          <a:p>
            <a:pPr lvl="1"/>
            <a:r>
              <a:rPr lang="en-US" dirty="0"/>
              <a:t>Highly active network in China / Asia</a:t>
            </a:r>
          </a:p>
          <a:p>
            <a:pPr lvl="1"/>
            <a:r>
              <a:rPr lang="en-US" dirty="0"/>
              <a:t>Over </a:t>
            </a:r>
            <a:r>
              <a:rPr lang="en-US" dirty="0" smtClean="0"/>
              <a:t>2 </a:t>
            </a:r>
            <a:r>
              <a:rPr lang="en-US" dirty="0"/>
              <a:t>million users, more than 13 TB </a:t>
            </a:r>
            <a:r>
              <a:rPr lang="en-US" dirty="0" smtClean="0"/>
              <a:t>transferred/day</a:t>
            </a:r>
            <a:endParaRPr lang="en-US" dirty="0"/>
          </a:p>
          <a:p>
            <a:pPr lvl="1"/>
            <a:r>
              <a:rPr lang="en-US" dirty="0"/>
              <a:t>Central index servers run out of PKU</a:t>
            </a:r>
          </a:p>
          <a:p>
            <a:pPr lvl="1"/>
            <a:r>
              <a:rPr lang="en-US" dirty="0" smtClean="0"/>
              <a:t>Survived </a:t>
            </a:r>
            <a:r>
              <a:rPr lang="en-US" dirty="0"/>
              <a:t>because </a:t>
            </a:r>
            <a:r>
              <a:rPr lang="en-US" dirty="0" smtClean="0"/>
              <a:t>RIAA/MPAA doesn’t exist in China</a:t>
            </a:r>
            <a:endParaRPr lang="en-US" dirty="0"/>
          </a:p>
          <a:p>
            <a:r>
              <a:rPr lang="en-US" dirty="0"/>
              <a:t>Why is this interesting?</a:t>
            </a:r>
          </a:p>
          <a:p>
            <a:pPr lvl="1"/>
            <a:r>
              <a:rPr lang="en-US" dirty="0"/>
              <a:t>Shows centralized systems can work</a:t>
            </a:r>
          </a:p>
          <a:p>
            <a:pPr lvl="2"/>
            <a:r>
              <a:rPr lang="en-US" dirty="0"/>
              <a:t>Of course have to be smart about it…</a:t>
            </a:r>
          </a:p>
          <a:p>
            <a:pPr lvl="1"/>
            <a:r>
              <a:rPr lang="en-US" dirty="0"/>
              <a:t>Central servers “see” everything</a:t>
            </a:r>
          </a:p>
          <a:p>
            <a:pPr lvl="2"/>
            <a:r>
              <a:rPr lang="en-US" dirty="0"/>
              <a:t>Quite useful for research / measurement studies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2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49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Maze Architecture</a:t>
            </a: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9" name="Cloud 28"/>
          <p:cNvSpPr/>
          <p:nvPr/>
        </p:nvSpPr>
        <p:spPr>
          <a:xfrm>
            <a:off x="152399" y="4473575"/>
            <a:ext cx="8697685" cy="2220461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569884" y="1458481"/>
            <a:ext cx="213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Maze</a:t>
            </a:r>
          </a:p>
          <a:p>
            <a:pPr algn="ctr"/>
            <a:r>
              <a:rPr lang="en-US" sz="2000" dirty="0" smtClean="0"/>
              <a:t>Central Server</a:t>
            </a:r>
            <a:endParaRPr lang="en-US" sz="20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469799" y="3004458"/>
            <a:ext cx="3286358" cy="21984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67080" y="3004459"/>
            <a:ext cx="2389077" cy="31995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951066" y="3004458"/>
            <a:ext cx="805091" cy="21984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756157" y="3004458"/>
            <a:ext cx="205814" cy="31995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756157" y="3004458"/>
            <a:ext cx="936947" cy="21002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756157" y="3004457"/>
            <a:ext cx="2483358" cy="27649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756157" y="3004458"/>
            <a:ext cx="3136048" cy="19685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54" y="4972981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35" y="587761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21" y="490946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26" y="587761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59" y="477838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70" y="543107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860" y="477838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D:\Classes\CS 4700\assets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84" y="2166367"/>
            <a:ext cx="979487" cy="9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val 52"/>
          <p:cNvSpPr/>
          <p:nvPr/>
        </p:nvSpPr>
        <p:spPr>
          <a:xfrm>
            <a:off x="1616192" y="4876354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91704" y="558380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1796144" y="600390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72972" y="547750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02877" y="621349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23276" y="538375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35076" y="584536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7714111" y="5346721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</a:t>
            </a:r>
          </a:p>
        </p:txBody>
      </p:sp>
      <p:sp>
        <p:nvSpPr>
          <p:cNvPr id="64" name="Oval 63"/>
          <p:cNvSpPr/>
          <p:nvPr/>
        </p:nvSpPr>
        <p:spPr>
          <a:xfrm>
            <a:off x="4546920" y="2862944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499640" y="508890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452906" y="5314218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4165" y="4717142"/>
            <a:ext cx="1760978" cy="7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366" y="5842000"/>
            <a:ext cx="2056205" cy="85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Oval 74"/>
          <p:cNvSpPr/>
          <p:nvPr/>
        </p:nvSpPr>
        <p:spPr>
          <a:xfrm>
            <a:off x="3940273" y="480969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 flipH="1">
            <a:off x="5538011" y="1573020"/>
            <a:ext cx="3403007" cy="1815882"/>
            <a:chOff x="1219200" y="4876799"/>
            <a:chExt cx="5181605" cy="1421785"/>
          </a:xfrm>
        </p:grpSpPr>
        <p:sp>
          <p:nvSpPr>
            <p:cNvPr id="78" name="Rectangular Callout 7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69451"/>
                <a:gd name="adj2" fmla="val 3064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219206" y="4876799"/>
              <a:ext cx="5181599" cy="142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Traffic Logs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Who downloaded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Who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uploaded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How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 much data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0" name="Rectangle 3"/>
          <p:cNvSpPr>
            <a:spLocks noGrp="1" noChangeArrowheads="1"/>
          </p:cNvSpPr>
          <p:nvPr>
            <p:ph idx="1"/>
          </p:nvPr>
        </p:nvSpPr>
        <p:spPr>
          <a:xfrm>
            <a:off x="21769" y="1534884"/>
            <a:ext cx="3480428" cy="2786743"/>
          </a:xfrm>
        </p:spPr>
        <p:txBody>
          <a:bodyPr>
            <a:normAutofit/>
          </a:bodyPr>
          <a:lstStyle/>
          <a:p>
            <a:r>
              <a:rPr lang="en-US" dirty="0" smtClean="0"/>
              <a:t>Incentive system</a:t>
            </a:r>
          </a:p>
          <a:p>
            <a:pPr lvl="1"/>
            <a:r>
              <a:rPr lang="en-US" dirty="0" smtClean="0"/>
              <a:t>Encourage people to upload</a:t>
            </a:r>
          </a:p>
          <a:p>
            <a:pPr lvl="1"/>
            <a:r>
              <a:rPr lang="en-US" dirty="0" smtClean="0"/>
              <a:t>Assess the </a:t>
            </a:r>
            <a:r>
              <a:rPr lang="en-US" dirty="0" err="1" smtClean="0"/>
              <a:t>trustworthyness</a:t>
            </a:r>
            <a:r>
              <a:rPr lang="en-US" dirty="0" smtClean="0"/>
              <a:t> of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6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32864 -0.300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0718 L -0.31076 0.2840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24166 -0.008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4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7257 0.100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6666 -0.28634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75" grpId="0" animBg="1"/>
      <p:bldP spid="75" grpId="1" animBg="1"/>
      <p:bldP spid="8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69540</TotalTime>
  <Words>4261</Words>
  <Application>Microsoft Macintosh PowerPoint</Application>
  <PresentationFormat>On-screen Show (4:3)</PresentationFormat>
  <Paragraphs>940</Paragraphs>
  <Slides>73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Median</vt:lpstr>
      <vt:lpstr>CS 4700 / CS 5700 Network Fundamentals</vt:lpstr>
      <vt:lpstr>Traditional Internet Services Model</vt:lpstr>
      <vt:lpstr>The Alternative: Peer-to-Peer</vt:lpstr>
      <vt:lpstr>The Peer-to-Peer Challenge</vt:lpstr>
      <vt:lpstr>Outline</vt:lpstr>
      <vt:lpstr>Centralized Approach</vt:lpstr>
      <vt:lpstr>Napster Architecture</vt:lpstr>
      <vt:lpstr>Centralized != Scalable?</vt:lpstr>
      <vt:lpstr>Maze Architecture</vt:lpstr>
      <vt:lpstr>Colluding Users</vt:lpstr>
      <vt:lpstr>Unstructured P2P Applications</vt:lpstr>
      <vt:lpstr>Gnutella</vt:lpstr>
      <vt:lpstr>File Search via Flooding in Gnutella</vt:lpstr>
      <vt:lpstr>Peer Lifetimes</vt:lpstr>
      <vt:lpstr>Resilience to Failures and Attacks</vt:lpstr>
      <vt:lpstr>Hierarchical P2P Networks</vt:lpstr>
      <vt:lpstr>Kazaa</vt:lpstr>
      <vt:lpstr>Data Poisoning on Kazaa</vt:lpstr>
      <vt:lpstr>Distribution of Poisoned Files</vt:lpstr>
      <vt:lpstr>Skype: P2P VoIP</vt:lpstr>
      <vt:lpstr>What’s New About Skype</vt:lpstr>
      <vt:lpstr>Outline</vt:lpstr>
      <vt:lpstr>What is BitTorrent</vt:lpstr>
      <vt:lpstr>BitTorrent Overview</vt:lpstr>
      <vt:lpstr>.torrent File</vt:lpstr>
      <vt:lpstr>Torrent Sites</vt:lpstr>
      <vt:lpstr>Torrent Trackers</vt:lpstr>
      <vt:lpstr>Peer Selection</vt:lpstr>
      <vt:lpstr>Sharing Pieces</vt:lpstr>
      <vt:lpstr>The Beauty of BitTorrent</vt:lpstr>
      <vt:lpstr>Typical Swarm Behavior</vt:lpstr>
      <vt:lpstr>Sub-Pieces and Pipelining</vt:lpstr>
      <vt:lpstr>Piece Selection</vt:lpstr>
      <vt:lpstr>Download Phases</vt:lpstr>
      <vt:lpstr>Upload and Download Control</vt:lpstr>
      <vt:lpstr>A Bit of Game Theory</vt:lpstr>
      <vt:lpstr>Tit-for-Tat</vt:lpstr>
      <vt:lpstr>Choking</vt:lpstr>
      <vt:lpstr>Optimistic Unchoke</vt:lpstr>
      <vt:lpstr>BitTorrent Protocol Fundamentals</vt:lpstr>
      <vt:lpstr>Connection States</vt:lpstr>
      <vt:lpstr>Upload-Only Mode</vt:lpstr>
      <vt:lpstr>Trackerless Torrents</vt:lpstr>
      <vt:lpstr>Outline</vt:lpstr>
      <vt:lpstr>BitTorrent and TCP</vt:lpstr>
      <vt:lpstr>Making BitTorrent Play Nice</vt:lpstr>
      <vt:lpstr>Micro Transport Protocol (µTP)</vt:lpstr>
      <vt:lpstr>µTP and LEDBAT</vt:lpstr>
      <vt:lpstr>LEDBAT Details</vt:lpstr>
      <vt:lpstr>µTP Header</vt:lpstr>
      <vt:lpstr>Timestamps and Delay</vt:lpstr>
      <vt:lpstr>µTP Congestion Controller</vt:lpstr>
      <vt:lpstr>More µTP Details</vt:lpstr>
      <vt:lpstr>Discussion</vt:lpstr>
      <vt:lpstr>Spotify</vt:lpstr>
      <vt:lpstr>Outline</vt:lpstr>
      <vt:lpstr>Incentives to Upload</vt:lpstr>
      <vt:lpstr>Unchoker Example</vt:lpstr>
      <vt:lpstr>Abusing the Unchocker</vt:lpstr>
      <vt:lpstr>Sybil Attack</vt:lpstr>
      <vt:lpstr>BitTyrant</vt:lpstr>
      <vt:lpstr>PropShare Unchoker</vt:lpstr>
      <vt:lpstr>PropShare Unchoker</vt:lpstr>
      <vt:lpstr>PropShare Resiliency to BitTyrant</vt:lpstr>
      <vt:lpstr>PropShare Resiliency to BitTyrant</vt:lpstr>
      <vt:lpstr>PropShare Resiliency to Sybils</vt:lpstr>
      <vt:lpstr>Unchoker Summary</vt:lpstr>
      <vt:lpstr>Abusing Optimistic Unchoking</vt:lpstr>
      <vt:lpstr>BitThief Details</vt:lpstr>
      <vt:lpstr>Encrypted Pieces</vt:lpstr>
      <vt:lpstr>Abusing the Endgame</vt:lpstr>
      <vt:lpstr>Strategic Piece Revelation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David Choffnes</cp:lastModifiedBy>
  <cp:revision>918</cp:revision>
  <cp:lastPrinted>2012-08-22T04:00:45Z</cp:lastPrinted>
  <dcterms:created xsi:type="dcterms:W3CDTF">2012-01-03T02:22:46Z</dcterms:created>
  <dcterms:modified xsi:type="dcterms:W3CDTF">2015-03-31T01:01:01Z</dcterms:modified>
</cp:coreProperties>
</file>