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31"/>
  </p:notesMasterIdLst>
  <p:handoutMasterIdLst>
    <p:handoutMasterId r:id="rId32"/>
  </p:handoutMasterIdLst>
  <p:sldIdLst>
    <p:sldId id="388" r:id="rId2"/>
    <p:sldId id="393" r:id="rId3"/>
    <p:sldId id="397" r:id="rId4"/>
    <p:sldId id="394" r:id="rId5"/>
    <p:sldId id="391" r:id="rId6"/>
    <p:sldId id="396" r:id="rId7"/>
    <p:sldId id="398" r:id="rId8"/>
    <p:sldId id="399" r:id="rId9"/>
    <p:sldId id="400" r:id="rId10"/>
    <p:sldId id="401" r:id="rId11"/>
    <p:sldId id="402" r:id="rId12"/>
    <p:sldId id="403" r:id="rId13"/>
    <p:sldId id="407" r:id="rId14"/>
    <p:sldId id="404" r:id="rId15"/>
    <p:sldId id="405" r:id="rId16"/>
    <p:sldId id="406" r:id="rId17"/>
    <p:sldId id="408" r:id="rId18"/>
    <p:sldId id="411" r:id="rId19"/>
    <p:sldId id="392" r:id="rId20"/>
    <p:sldId id="409" r:id="rId21"/>
    <p:sldId id="410" r:id="rId22"/>
    <p:sldId id="413" r:id="rId23"/>
    <p:sldId id="414" r:id="rId24"/>
    <p:sldId id="415" r:id="rId25"/>
    <p:sldId id="416" r:id="rId26"/>
    <p:sldId id="417" r:id="rId27"/>
    <p:sldId id="418" r:id="rId28"/>
    <p:sldId id="412" r:id="rId29"/>
    <p:sldId id="395" r:id="rId3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3"/>
            <p14:sldId id="397"/>
            <p14:sldId id="394"/>
            <p14:sldId id="391"/>
            <p14:sldId id="396"/>
            <p14:sldId id="398"/>
            <p14:sldId id="399"/>
            <p14:sldId id="400"/>
            <p14:sldId id="401"/>
            <p14:sldId id="402"/>
            <p14:sldId id="403"/>
            <p14:sldId id="407"/>
            <p14:sldId id="404"/>
            <p14:sldId id="405"/>
            <p14:sldId id="406"/>
            <p14:sldId id="408"/>
            <p14:sldId id="411"/>
            <p14:sldId id="392"/>
            <p14:sldId id="409"/>
            <p14:sldId id="410"/>
            <p14:sldId id="413"/>
            <p14:sldId id="414"/>
            <p14:sldId id="415"/>
            <p14:sldId id="416"/>
            <p14:sldId id="417"/>
            <p14:sldId id="418"/>
            <p14:sldId id="412"/>
            <p14:sldId id="3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4" autoAdjust="0"/>
    <p:restoredTop sz="90232" autoAdjust="0"/>
  </p:normalViewPr>
  <p:slideViewPr>
    <p:cSldViewPr snapToGrid="0">
      <p:cViewPr>
        <p:scale>
          <a:sx n="60" d="100"/>
          <a:sy n="60" d="100"/>
        </p:scale>
        <p:origin x="-2200" y="-9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4700 / CS 5700</a:t>
            </a:r>
            <a:br>
              <a:rPr lang="en-US" sz="6000" cap="none" dirty="0" smtClean="0"/>
            </a:br>
            <a:r>
              <a:rPr lang="en-US" sz="4900" cap="none" dirty="0" smtClean="0"/>
              <a:t>Network Fundamentals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8131630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en-US" sz="3600" b="1" dirty="0" smtClean="0">
                <a:solidFill>
                  <a:schemeClr val="tx1"/>
                </a:solidFill>
              </a:rPr>
              <a:t>16: </a:t>
            </a:r>
            <a:r>
              <a:rPr lang="en-US" sz="3600" b="1" dirty="0" smtClean="0">
                <a:solidFill>
                  <a:schemeClr val="tx1"/>
                </a:solidFill>
              </a:rPr>
              <a:t>Quality of Service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(When best-effort isn’t good enough)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Header,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87" y="3537779"/>
            <a:ext cx="85745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771945" y="3537777"/>
            <a:ext cx="949925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721870" y="3537779"/>
            <a:ext cx="1857910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9780" y="3537776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15040" y="30478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2424" y="30478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80334" y="30478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48519" y="304789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38611" y="304788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2499" y="30478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33118" y="3047888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16405" y="30478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487" y="3921431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Identifier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579780" y="3921433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Flags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315850" y="3921430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914486" y="4305082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TTL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2721869" y="4305082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Protocol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579779" y="4305079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911111" y="4688734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916307" y="5072386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916307" y="5456038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 (if any, usually not)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916307" y="5836439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 flipH="1">
            <a:off x="1336495" y="1676400"/>
            <a:ext cx="6589413" cy="1053991"/>
            <a:chOff x="1219204" y="4876799"/>
            <a:chExt cx="5181601" cy="2028167"/>
          </a:xfrm>
        </p:grpSpPr>
        <p:sp>
          <p:nvSpPr>
            <p:cNvPr id="28" name="Rectangular Callout 27"/>
            <p:cNvSpPr/>
            <p:nvPr/>
          </p:nvSpPr>
          <p:spPr>
            <a:xfrm>
              <a:off x="1219204" y="4876801"/>
              <a:ext cx="5181601" cy="2028165"/>
            </a:xfrm>
            <a:prstGeom prst="wedgeRectCallout">
              <a:avLst>
                <a:gd name="adj1" fmla="val 23432"/>
                <a:gd name="adj2" fmla="val 12960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sng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DiffServ</a:t>
              </a:r>
              <a:r>
                <a:rPr kumimoji="0" lang="en-US" sz="2800" b="0" i="0" u="sng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Code Point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baseline="0" dirty="0" smtClean="0">
                  <a:solidFill>
                    <a:sysClr val="window" lastClr="FFFFFF"/>
                  </a:solidFill>
                </a:rPr>
                <a:t>Used to label the class of the packet</a:t>
              </a:r>
              <a:endParaRPr kumimoji="0" lang="en-US" sz="2800" b="0" i="0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281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DiffServ</a:t>
            </a:r>
            <a:r>
              <a:rPr lang="en-US" dirty="0" smtClean="0"/>
              <a:t> at a High-Level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1231624" y="1747663"/>
            <a:ext cx="2762494" cy="1986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AS-1</a:t>
            </a:r>
            <a:endParaRPr lang="en-US" sz="2400" dirty="0"/>
          </a:p>
        </p:txBody>
      </p:sp>
      <p:sp>
        <p:nvSpPr>
          <p:cNvPr id="7" name="Cloud 6"/>
          <p:cNvSpPr/>
          <p:nvPr/>
        </p:nvSpPr>
        <p:spPr>
          <a:xfrm>
            <a:off x="5046102" y="1747663"/>
            <a:ext cx="2762494" cy="198627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69192" y="2697982"/>
            <a:ext cx="940508" cy="4281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7" y="227112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H="1">
            <a:off x="7795316" y="2414135"/>
            <a:ext cx="780851" cy="1751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267" y="2198150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/>
          <p:cNvCxnSpPr/>
          <p:nvPr/>
        </p:nvCxnSpPr>
        <p:spPr>
          <a:xfrm flipH="1" flipV="1">
            <a:off x="3898900" y="2805150"/>
            <a:ext cx="1358900" cy="32911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54" idx="2"/>
          </p:cNvCxnSpPr>
          <p:nvPr/>
        </p:nvCxnSpPr>
        <p:spPr>
          <a:xfrm flipH="1" flipV="1">
            <a:off x="3296734" y="2362974"/>
            <a:ext cx="307373" cy="2990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3" idx="3"/>
          </p:cNvCxnSpPr>
          <p:nvPr/>
        </p:nvCxnSpPr>
        <p:spPr>
          <a:xfrm flipV="1">
            <a:off x="2612871" y="2217538"/>
            <a:ext cx="361305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1" idx="3"/>
            <a:endCxn id="54" idx="2"/>
          </p:cNvCxnSpPr>
          <p:nvPr/>
        </p:nvCxnSpPr>
        <p:spPr>
          <a:xfrm flipV="1">
            <a:off x="2454519" y="2362974"/>
            <a:ext cx="842215" cy="101551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296734" y="3042437"/>
            <a:ext cx="307373" cy="18364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1" idx="3"/>
          </p:cNvCxnSpPr>
          <p:nvPr/>
        </p:nvCxnSpPr>
        <p:spPr>
          <a:xfrm>
            <a:off x="2454519" y="3378486"/>
            <a:ext cx="519657" cy="377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53" idx="1"/>
          </p:cNvCxnSpPr>
          <p:nvPr/>
        </p:nvCxnSpPr>
        <p:spPr>
          <a:xfrm flipV="1">
            <a:off x="1636220" y="2217539"/>
            <a:ext cx="331536" cy="2543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1" idx="0"/>
          </p:cNvCxnSpPr>
          <p:nvPr/>
        </p:nvCxnSpPr>
        <p:spPr>
          <a:xfrm flipH="1" flipV="1">
            <a:off x="1636220" y="2852240"/>
            <a:ext cx="495742" cy="3360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59" idx="1"/>
          </p:cNvCxnSpPr>
          <p:nvPr/>
        </p:nvCxnSpPr>
        <p:spPr>
          <a:xfrm flipH="1" flipV="1">
            <a:off x="5770661" y="3238911"/>
            <a:ext cx="360379" cy="796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448104" y="2298904"/>
            <a:ext cx="272041" cy="74980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6" idx="1"/>
          </p:cNvCxnSpPr>
          <p:nvPr/>
        </p:nvCxnSpPr>
        <p:spPr>
          <a:xfrm flipH="1">
            <a:off x="6042702" y="2023072"/>
            <a:ext cx="415506" cy="856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6" idx="2"/>
            <a:endCxn id="59" idx="0"/>
          </p:cNvCxnSpPr>
          <p:nvPr/>
        </p:nvCxnSpPr>
        <p:spPr>
          <a:xfrm flipH="1">
            <a:off x="6453598" y="2213269"/>
            <a:ext cx="327168" cy="9150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6" idx="3"/>
          </p:cNvCxnSpPr>
          <p:nvPr/>
        </p:nvCxnSpPr>
        <p:spPr>
          <a:xfrm>
            <a:off x="7103323" y="2023072"/>
            <a:ext cx="224527" cy="35015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58" idx="0"/>
          </p:cNvCxnSpPr>
          <p:nvPr/>
        </p:nvCxnSpPr>
        <p:spPr>
          <a:xfrm flipH="1">
            <a:off x="7324992" y="2563426"/>
            <a:ext cx="325416" cy="42254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8" idx="1"/>
            <a:endCxn id="59" idx="3"/>
          </p:cNvCxnSpPr>
          <p:nvPr/>
        </p:nvCxnSpPr>
        <p:spPr>
          <a:xfrm flipH="1">
            <a:off x="6776155" y="3176167"/>
            <a:ext cx="226279" cy="1423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696465" y="2383112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AS-2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404" y="3188288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756" y="202734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176" y="198257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208" y="183287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434" y="298596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040" y="312831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633" y="2490335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7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420" y="2574623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7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51" y="315303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830" y="2233549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7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546" y="2998090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8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032" y="202307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Content Placeholder 3"/>
          <p:cNvSpPr>
            <a:spLocks noGrp="1"/>
          </p:cNvSpPr>
          <p:nvPr>
            <p:ph sz="quarter" idx="1"/>
          </p:nvPr>
        </p:nvSpPr>
        <p:spPr>
          <a:xfrm>
            <a:off x="0" y="4241800"/>
            <a:ext cx="9144000" cy="2616200"/>
          </a:xfrm>
        </p:spPr>
        <p:txBody>
          <a:bodyPr>
            <a:normAutofit/>
          </a:bodyPr>
          <a:lstStyle/>
          <a:p>
            <a:r>
              <a:rPr lang="en-US" dirty="0" smtClean="0"/>
              <a:t>Ingress/Egress routers assign class to each packet</a:t>
            </a:r>
          </a:p>
          <a:p>
            <a:pPr lvl="1"/>
            <a:r>
              <a:rPr lang="en-US" dirty="0" smtClean="0"/>
              <a:t>Must analyze each packet, high overhead</a:t>
            </a:r>
          </a:p>
          <a:p>
            <a:r>
              <a:rPr lang="en-US" dirty="0" smtClean="0"/>
              <a:t>Core routers use classes to do priority queuing</a:t>
            </a:r>
          </a:p>
          <a:p>
            <a:r>
              <a:rPr lang="en-US" dirty="0" smtClean="0"/>
              <a:t>Classes may switch between AS boundaries</a:t>
            </a:r>
          </a:p>
          <a:p>
            <a:endParaRPr lang="en-US" dirty="0" smtClean="0"/>
          </a:p>
        </p:txBody>
      </p:sp>
      <p:sp>
        <p:nvSpPr>
          <p:cNvPr id="92" name="Rectangle 91"/>
          <p:cNvSpPr/>
          <p:nvPr/>
        </p:nvSpPr>
        <p:spPr>
          <a:xfrm>
            <a:off x="962313" y="2140832"/>
            <a:ext cx="604157" cy="37555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962313" y="2140832"/>
            <a:ext cx="604157" cy="378831"/>
            <a:chOff x="-2791555" y="2149795"/>
            <a:chExt cx="604157" cy="378831"/>
          </a:xfrm>
        </p:grpSpPr>
        <p:sp>
          <p:nvSpPr>
            <p:cNvPr id="88" name="Rectangle 87"/>
            <p:cNvSpPr/>
            <p:nvPr/>
          </p:nvSpPr>
          <p:spPr>
            <a:xfrm>
              <a:off x="-2791555" y="2149795"/>
              <a:ext cx="604157" cy="37555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-2695943" y="2157557"/>
              <a:ext cx="136930" cy="37106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 flipH="1">
            <a:off x="157064" y="3953624"/>
            <a:ext cx="1582577" cy="1384995"/>
            <a:chOff x="1219200" y="4876799"/>
            <a:chExt cx="5181605" cy="2010478"/>
          </a:xfrm>
        </p:grpSpPr>
        <p:sp>
          <p:nvSpPr>
            <p:cNvPr id="65" name="Rectangular Callout 64"/>
            <p:cNvSpPr/>
            <p:nvPr/>
          </p:nvSpPr>
          <p:spPr>
            <a:xfrm>
              <a:off x="1219200" y="4876799"/>
              <a:ext cx="5181602" cy="2010478"/>
            </a:xfrm>
            <a:prstGeom prst="wedgeRectCallout">
              <a:avLst>
                <a:gd name="adj1" fmla="val -30841"/>
                <a:gd name="adj2" fmla="val -13490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219203" y="4876799"/>
              <a:ext cx="5181602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Ingress/Egress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Routers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 flipH="1">
            <a:off x="2131961" y="3953623"/>
            <a:ext cx="1582577" cy="954107"/>
            <a:chOff x="1219200" y="4876799"/>
            <a:chExt cx="5181605" cy="1384995"/>
          </a:xfrm>
        </p:grpSpPr>
        <p:sp>
          <p:nvSpPr>
            <p:cNvPr id="85" name="Rectangular Callout 84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13186"/>
                <a:gd name="adj2" fmla="val -10777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Core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Routers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8636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26945 0.05926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72" y="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945 0.05926 L 0.45556 0.11667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6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556 0.11667 L 0.79584 0.01852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4" y="-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Per-Hop Behavior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Traffic classes indicated by 6-bit DSCP in IP header</a:t>
            </a:r>
          </a:p>
          <a:p>
            <a:pPr lvl="1"/>
            <a:r>
              <a:rPr lang="en-US" dirty="0" smtClean="0"/>
              <a:t>In practice, only 3 classes 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Default PHB: best-effort forwarding</a:t>
            </a:r>
          </a:p>
          <a:p>
            <a:pPr lvl="1"/>
            <a:r>
              <a:rPr lang="en-US" dirty="0" smtClean="0"/>
              <a:t>Same as usual for the Internet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Expedited Forwarding (EF) PHB</a:t>
            </a:r>
          </a:p>
          <a:p>
            <a:pPr lvl="1"/>
            <a:r>
              <a:rPr lang="en-US" dirty="0" smtClean="0"/>
              <a:t>Traffic requiring low delay, low loss, low jitter</a:t>
            </a:r>
          </a:p>
          <a:p>
            <a:pPr lvl="1"/>
            <a:r>
              <a:rPr lang="en-US" dirty="0" smtClean="0"/>
              <a:t>Often given strict priority queuing above other classes</a:t>
            </a:r>
          </a:p>
          <a:p>
            <a:pPr lvl="1"/>
            <a:r>
              <a:rPr lang="en-US" dirty="0" smtClean="0"/>
              <a:t>Admission control limits to 30% of capacity</a:t>
            </a:r>
          </a:p>
          <a:p>
            <a:pPr lvl="2"/>
            <a:r>
              <a:rPr lang="en-US" dirty="0" smtClean="0"/>
              <a:t>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Assured Forwarding (AF) PHB</a:t>
            </a:r>
          </a:p>
          <a:p>
            <a:pPr lvl="1"/>
            <a:r>
              <a:rPr lang="en-US" dirty="0" smtClean="0"/>
              <a:t>More general class with assurance of delivery</a:t>
            </a:r>
          </a:p>
          <a:p>
            <a:pPr lvl="1"/>
            <a:r>
              <a:rPr lang="en-US" dirty="0" smtClean="0"/>
              <a:t>Only if traffic rate &lt; subscribed rate</a:t>
            </a:r>
          </a:p>
        </p:txBody>
      </p:sp>
    </p:spTree>
    <p:extLst>
      <p:ext uri="{BB962C8B-B14F-4D97-AF65-F5344CB8AC3E}">
        <p14:creationId xmlns:p14="http://schemas.microsoft.com/office/powerpoint/2010/main" val="3224122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Classify Packets?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depends.</a:t>
            </a:r>
          </a:p>
          <a:p>
            <a:pPr lvl="1"/>
            <a:r>
              <a:rPr lang="en-US" dirty="0" smtClean="0"/>
              <a:t>Based on ports</a:t>
            </a:r>
          </a:p>
          <a:p>
            <a:pPr lvl="2"/>
            <a:r>
              <a:rPr lang="en-US" dirty="0" smtClean="0"/>
              <a:t>i.e. 80 (HTTP) takes precedence over 21 (FTP)</a:t>
            </a:r>
          </a:p>
          <a:p>
            <a:pPr lvl="1"/>
            <a:r>
              <a:rPr lang="en-US" dirty="0" smtClean="0"/>
              <a:t>Based on application</a:t>
            </a:r>
          </a:p>
          <a:p>
            <a:pPr lvl="2"/>
            <a:r>
              <a:rPr lang="en-US" dirty="0" smtClean="0"/>
              <a:t>i.e. HTTP takes precedence over </a:t>
            </a:r>
            <a:r>
              <a:rPr lang="en-US" dirty="0" err="1" smtClean="0"/>
              <a:t>BitTorrent</a:t>
            </a:r>
            <a:endParaRPr lang="en-US" dirty="0" smtClean="0"/>
          </a:p>
          <a:p>
            <a:pPr lvl="1"/>
            <a:r>
              <a:rPr lang="en-US" dirty="0" smtClean="0"/>
              <a:t>Based on location</a:t>
            </a:r>
          </a:p>
          <a:p>
            <a:pPr lvl="2"/>
            <a:r>
              <a:rPr lang="en-US" dirty="0" smtClean="0"/>
              <a:t>i.e. home users get normal service…</a:t>
            </a:r>
          </a:p>
          <a:p>
            <a:pPr lvl="2"/>
            <a:r>
              <a:rPr lang="en-US" dirty="0" smtClean="0"/>
              <a:t>While hospitals/policy/fire department get priority service</a:t>
            </a:r>
          </a:p>
          <a:p>
            <a:pPr lvl="1"/>
            <a:r>
              <a:rPr lang="en-US" dirty="0" smtClean="0"/>
              <a:t>Based on who pays more $$$</a:t>
            </a:r>
          </a:p>
          <a:p>
            <a:pPr lvl="2"/>
            <a:r>
              <a:rPr lang="en-US" dirty="0" smtClean="0"/>
              <a:t>$100 for “premium” Internet vs. $25 “value”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70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Policing/Shaping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Purpose: need a mechanism to control packet flow</a:t>
            </a:r>
          </a:p>
          <a:p>
            <a:pPr lvl="1"/>
            <a:r>
              <a:rPr lang="en-US" dirty="0" smtClean="0"/>
              <a:t>High vs. medium vs. low priority flows </a:t>
            </a:r>
          </a:p>
          <a:p>
            <a:pPr lvl="1"/>
            <a:r>
              <a:rPr lang="en-US" dirty="0" smtClean="0"/>
              <a:t>Think of it like a toll booth</a:t>
            </a:r>
          </a:p>
          <a:p>
            <a:r>
              <a:rPr lang="en-US" dirty="0" smtClean="0"/>
              <a:t>Token bucket (r, b)</a:t>
            </a:r>
          </a:p>
          <a:p>
            <a:pPr lvl="1"/>
            <a:r>
              <a:rPr lang="en-US" dirty="0" smtClean="0"/>
              <a:t>r </a:t>
            </a:r>
            <a:r>
              <a:rPr lang="en-US" dirty="0" smtClean="0">
                <a:sym typeface="Wingdings" pitchFamily="2" charset="2"/>
              </a:rPr>
              <a:t> rate the bucket fills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  size of tokens in the bucket</a:t>
            </a:r>
            <a:endParaRPr lang="en-US" dirty="0" smtClean="0"/>
          </a:p>
          <a:p>
            <a:r>
              <a:rPr lang="en-US" dirty="0" smtClean="0"/>
              <a:t>Police: if token is available, packet may pass</a:t>
            </a:r>
          </a:p>
          <a:p>
            <a:pPr lvl="1"/>
            <a:r>
              <a:rPr lang="en-US" dirty="0" smtClean="0"/>
              <a:t>Otherwise, packet is queued or dropped</a:t>
            </a:r>
          </a:p>
          <a:p>
            <a:pPr lvl="1"/>
            <a:r>
              <a:rPr lang="en-US" dirty="0" smtClean="0"/>
              <a:t>Queuing packets “shapes” the traffic flow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304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Leaky Buckets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3987800" cy="2992528"/>
          </a:xfrm>
        </p:spPr>
        <p:txBody>
          <a:bodyPr/>
          <a:lstStyle/>
          <a:p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r –rate at which tokens fill the bucket</a:t>
            </a:r>
          </a:p>
          <a:p>
            <a:pPr lvl="1"/>
            <a:r>
              <a:rPr lang="en-US" dirty="0" smtClean="0"/>
              <a:t>b – bucket depth</a:t>
            </a:r>
          </a:p>
          <a:p>
            <a:pPr lvl="1"/>
            <a:r>
              <a:rPr lang="en-US" dirty="0" smtClean="0"/>
              <a:t>R – maximum link capacity or peak rate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448946" y="2838823"/>
            <a:ext cx="762529" cy="457939"/>
          </a:xfrm>
          <a:prstGeom prst="rect">
            <a:avLst/>
          </a:prstGeom>
          <a:solidFill>
            <a:srgbClr val="99CCFF"/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vert="horz" wrap="none" lIns="90343" tIns="44379" rIns="90343" bIns="44379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448946" y="2534586"/>
            <a:ext cx="0" cy="304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211475" y="2534586"/>
            <a:ext cx="0" cy="304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8946" y="2534586"/>
            <a:ext cx="762529" cy="762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480" y="480"/>
              </a:cxn>
              <a:cxn ang="0">
                <a:pos x="480" y="0"/>
              </a:cxn>
            </a:cxnLst>
            <a:rect l="0" t="0" r="r" b="b"/>
            <a:pathLst>
              <a:path w="480" h="480">
                <a:moveTo>
                  <a:pt x="0" y="0"/>
                </a:moveTo>
                <a:lnTo>
                  <a:pt x="0" y="480"/>
                </a:lnTo>
                <a:lnTo>
                  <a:pt x="480" y="48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831003" y="2306408"/>
            <a:ext cx="0" cy="45635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 type="triangl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651864" y="1861145"/>
            <a:ext cx="745090" cy="394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79" tIns="44446" rIns="90479" bIns="44446" numCol="1" anchor="t" anchorCtr="0" compatLnSpc="1">
            <a:prstTxWarp prst="textNoShape">
              <a:avLst/>
            </a:prstTxWarp>
            <a:spAutoFit/>
          </a:bodyPr>
          <a:lstStyle/>
          <a:p>
            <a:pPr defTabSz="914522"/>
            <a:r>
              <a:rPr lang="en-US" sz="2000" dirty="0"/>
              <a:t>r bps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6363663" y="2762764"/>
            <a:ext cx="0" cy="5339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6211475" y="3296762"/>
            <a:ext cx="3043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6211475" y="2762763"/>
            <a:ext cx="3043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400124" y="2851500"/>
            <a:ext cx="798278" cy="397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79" tIns="44446" rIns="90479" bIns="44446" numCol="1" anchor="t" anchorCtr="0" compatLnSpc="1">
            <a:prstTxWarp prst="textNoShape">
              <a:avLst/>
            </a:prstTxWarp>
            <a:spAutoFit/>
          </a:bodyPr>
          <a:lstStyle/>
          <a:p>
            <a:pPr defTabSz="914522"/>
            <a:r>
              <a:rPr lang="en-US" sz="2000" dirty="0"/>
              <a:t>b bits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831003" y="3220702"/>
            <a:ext cx="0" cy="45635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 type="triangl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861725" y="4024154"/>
            <a:ext cx="1219094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799263" y="3963214"/>
            <a:ext cx="1210251" cy="397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79" tIns="44446" rIns="90479" bIns="44446" numCol="1" anchor="t" anchorCtr="0" compatLnSpc="1">
            <a:prstTxWarp prst="textNoShape">
              <a:avLst/>
            </a:prstTxWarp>
            <a:spAutoFit/>
          </a:bodyPr>
          <a:lstStyle/>
          <a:p>
            <a:pPr defTabSz="914522"/>
            <a:r>
              <a:rPr lang="en-US" sz="2000" dirty="0"/>
              <a:t> &lt;= R bps</a:t>
            </a:r>
          </a:p>
        </p:txBody>
      </p:sp>
      <p:sp>
        <p:nvSpPr>
          <p:cNvPr id="22" name="Content Placeholder 3"/>
          <p:cNvSpPr txBox="1">
            <a:spLocks/>
          </p:cNvSpPr>
          <p:nvPr/>
        </p:nvSpPr>
        <p:spPr>
          <a:xfrm>
            <a:off x="152400" y="5346705"/>
            <a:ext cx="8839200" cy="1139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Bits are only transmitted from a queue when there is a token of sufficient size available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927447" y="3780440"/>
            <a:ext cx="1805526" cy="580311"/>
            <a:chOff x="2688771" y="3145972"/>
            <a:chExt cx="5312228" cy="936172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887310" y="3870540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/>
              <a:t>Packet Queue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7192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Parameters, Intuitively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11300"/>
            <a:ext cx="8839200" cy="596900"/>
          </a:xfrm>
        </p:spPr>
        <p:txBody>
          <a:bodyPr/>
          <a:lstStyle/>
          <a:p>
            <a:r>
              <a:rPr lang="en-US" dirty="0" smtClean="0"/>
              <a:t>r – speed packets can exit the queue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90500" y="4273550"/>
            <a:ext cx="8839200" cy="5969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</a:t>
            </a:r>
            <a:r>
              <a:rPr lang="en-US" dirty="0" smtClean="0"/>
              <a:t> – burst tolerance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626246" y="2242214"/>
            <a:ext cx="762529" cy="762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480" y="480"/>
              </a:cxn>
              <a:cxn ang="0">
                <a:pos x="480" y="0"/>
              </a:cxn>
            </a:cxnLst>
            <a:rect l="0" t="0" r="r" b="b"/>
            <a:pathLst>
              <a:path w="480" h="480">
                <a:moveTo>
                  <a:pt x="0" y="0"/>
                </a:moveTo>
                <a:lnTo>
                  <a:pt x="0" y="480"/>
                </a:lnTo>
                <a:lnTo>
                  <a:pt x="480" y="48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>
            <a:off x="2008303" y="2928330"/>
            <a:ext cx="0" cy="45635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 type="triangl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04747" y="3488068"/>
            <a:ext cx="1805526" cy="580311"/>
            <a:chOff x="2688771" y="3145972"/>
            <a:chExt cx="5312228" cy="93617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706224" y="2552773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39977" y="3590444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06223" y="2552773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39976" y="3590444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10918" y="2559095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44671" y="3596766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02912" y="2543618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36665" y="3581289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54426" y="2242214"/>
            <a:ext cx="762529" cy="762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480" y="480"/>
              </a:cxn>
              <a:cxn ang="0">
                <a:pos x="480" y="0"/>
              </a:cxn>
            </a:cxnLst>
            <a:rect l="0" t="0" r="r" b="b"/>
            <a:pathLst>
              <a:path w="480" h="480">
                <a:moveTo>
                  <a:pt x="0" y="0"/>
                </a:moveTo>
                <a:lnTo>
                  <a:pt x="0" y="480"/>
                </a:lnTo>
                <a:lnTo>
                  <a:pt x="480" y="48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432927" y="3488068"/>
            <a:ext cx="1805526" cy="580311"/>
            <a:chOff x="2688771" y="3145972"/>
            <a:chExt cx="5312228" cy="936172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6564845" y="3581289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555969" y="3584066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43547" y="3581288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854748" y="3586731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>
            <a:off x="6333169" y="2935237"/>
            <a:ext cx="0" cy="45635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 type="triangl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031092" y="2543618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031091" y="2557214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1564801" y="4862129"/>
            <a:ext cx="762529" cy="762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480" y="480"/>
              </a:cxn>
              <a:cxn ang="0">
                <a:pos x="480" y="0"/>
              </a:cxn>
            </a:cxnLst>
            <a:rect l="0" t="0" r="r" b="b"/>
            <a:pathLst>
              <a:path w="480" h="480">
                <a:moveTo>
                  <a:pt x="0" y="0"/>
                </a:moveTo>
                <a:lnTo>
                  <a:pt x="0" y="480"/>
                </a:lnTo>
                <a:lnTo>
                  <a:pt x="480" y="48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>
            <a:off x="1946858" y="5548245"/>
            <a:ext cx="0" cy="45635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 type="triangl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043302" y="6057183"/>
            <a:ext cx="1805526" cy="580311"/>
            <a:chOff x="2688771" y="3145972"/>
            <a:chExt cx="5312228" cy="936172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1644779" y="5160914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086696" y="6159559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74274" y="6156781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385475" y="6162224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>
            <a:spLocks/>
          </p:cNvSpPr>
          <p:nvPr/>
        </p:nvSpPr>
        <p:spPr bwMode="auto">
          <a:xfrm>
            <a:off x="5884975" y="4394200"/>
            <a:ext cx="762529" cy="133514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480" y="480"/>
              </a:cxn>
              <a:cxn ang="0">
                <a:pos x="480" y="0"/>
              </a:cxn>
            </a:cxnLst>
            <a:rect l="0" t="0" r="r" b="b"/>
            <a:pathLst>
              <a:path w="480" h="480">
                <a:moveTo>
                  <a:pt x="0" y="0"/>
                </a:moveTo>
                <a:lnTo>
                  <a:pt x="0" y="480"/>
                </a:lnTo>
                <a:lnTo>
                  <a:pt x="480" y="48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/>
        </p:nvSpPr>
        <p:spPr bwMode="auto">
          <a:xfrm>
            <a:off x="6267032" y="5653286"/>
            <a:ext cx="0" cy="45635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 type="triangl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5363476" y="6162224"/>
            <a:ext cx="1805526" cy="580311"/>
            <a:chOff x="2688771" y="3145972"/>
            <a:chExt cx="5312228" cy="93617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5964953" y="5265955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406870" y="6264600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994448" y="6261822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705649" y="6267265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964953" y="4836157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964953" y="4384221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461542" y="243863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Fast r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716955" y="2438636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Slow r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327330" y="505624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 b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652834" y="5056246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7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0"/>
                            </p:stCondLst>
                            <p:childTnLst>
                              <p:par>
                                <p:cTn id="17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25" grpId="0" animBg="1"/>
      <p:bldP spid="25" grpId="1" animBg="1"/>
      <p:bldP spid="30" grpId="0" animBg="1"/>
      <p:bldP spid="30" grpId="1" animBg="1"/>
      <p:bldP spid="42" grpId="1" animBg="1"/>
      <p:bldP spid="46" grpId="0" animBg="1"/>
      <p:bldP spid="46" grpId="1" animBg="1"/>
      <p:bldP spid="47" grpId="0" animBg="1"/>
      <p:bldP spid="48" grpId="0" animBg="1"/>
      <p:bldP spid="55" grpId="0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</a:t>
            </a:r>
            <a:r>
              <a:rPr lang="en-US" dirty="0" err="1" smtClean="0"/>
              <a:t>DiffServ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Giving priority does improve performance</a:t>
            </a:r>
          </a:p>
          <a:p>
            <a:pPr lvl="1"/>
            <a:r>
              <a:rPr lang="en-US" dirty="0" smtClean="0"/>
              <a:t>… at the expense of reduced </a:t>
            </a:r>
            <a:r>
              <a:rPr lang="en-US" dirty="0" err="1" smtClean="0"/>
              <a:t>perf</a:t>
            </a:r>
            <a:r>
              <a:rPr lang="en-US" dirty="0" smtClean="0"/>
              <a:t>. for lower classes</a:t>
            </a:r>
          </a:p>
          <a:p>
            <a:r>
              <a:rPr lang="en-US" dirty="0" smtClean="0"/>
              <a:t>Relatively lightweight solution</a:t>
            </a:r>
          </a:p>
          <a:p>
            <a:pPr lvl="1"/>
            <a:r>
              <a:rPr lang="en-US" dirty="0" smtClean="0"/>
              <a:t>Some overhead on ingress/egress routers</a:t>
            </a:r>
          </a:p>
          <a:p>
            <a:pPr lvl="1"/>
            <a:r>
              <a:rPr lang="en-US" dirty="0" smtClean="0"/>
              <a:t>No per flow state, low overhead on core routers</a:t>
            </a:r>
          </a:p>
          <a:p>
            <a:r>
              <a:rPr lang="en-US" dirty="0" smtClean="0"/>
              <a:t>Easy to deploy</a:t>
            </a:r>
          </a:p>
          <a:p>
            <a:pPr lvl="1"/>
            <a:r>
              <a:rPr lang="en-US" dirty="0" smtClean="0"/>
              <a:t>No hard reservations</a:t>
            </a:r>
          </a:p>
          <a:p>
            <a:pPr lvl="1"/>
            <a:r>
              <a:rPr lang="en-US" dirty="0" smtClean="0"/>
              <a:t>No advanced setup of flows</a:t>
            </a:r>
          </a:p>
          <a:p>
            <a:pPr lvl="1"/>
            <a:r>
              <a:rPr lang="en-US" dirty="0" smtClean="0"/>
              <a:t>No end-to-end negotiation</a:t>
            </a:r>
          </a:p>
        </p:txBody>
      </p:sp>
    </p:spTree>
    <p:extLst>
      <p:ext uri="{BB962C8B-B14F-4D97-AF65-F5344CB8AC3E}">
        <p14:creationId xmlns:p14="http://schemas.microsoft.com/office/powerpoint/2010/main" val="301600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</a:t>
            </a:r>
            <a:r>
              <a:rPr lang="en-US" dirty="0" err="1" smtClean="0"/>
              <a:t>DiffServ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performance guarantees</a:t>
            </a:r>
          </a:p>
          <a:p>
            <a:pPr lvl="1"/>
            <a:r>
              <a:rPr lang="en-US" dirty="0" smtClean="0"/>
              <a:t>All gains are </a:t>
            </a:r>
            <a:r>
              <a:rPr lang="en-US" dirty="0" smtClean="0">
                <a:solidFill>
                  <a:schemeClr val="accent1"/>
                </a:solidFill>
              </a:rPr>
              <a:t>relative</a:t>
            </a:r>
            <a:r>
              <a:rPr lang="en-US" dirty="0" smtClean="0"/>
              <a:t>, not </a:t>
            </a:r>
            <a:r>
              <a:rPr lang="en-US" dirty="0" smtClean="0">
                <a:solidFill>
                  <a:schemeClr val="accent1"/>
                </a:solidFill>
              </a:rPr>
              <a:t>absolute</a:t>
            </a:r>
          </a:p>
          <a:p>
            <a:pPr lvl="1"/>
            <a:r>
              <a:rPr lang="en-US" dirty="0" smtClean="0"/>
              <a:t>Classes are </a:t>
            </a:r>
            <a:r>
              <a:rPr lang="en-US" smtClean="0"/>
              <a:t>very coarse</a:t>
            </a:r>
            <a:endParaRPr lang="en-US" dirty="0" smtClean="0"/>
          </a:p>
          <a:p>
            <a:pPr lvl="2"/>
            <a:r>
              <a:rPr lang="en-US" dirty="0" smtClean="0"/>
              <a:t>i.e. all packets of a specific class get better performance</a:t>
            </a:r>
          </a:p>
          <a:p>
            <a:pPr lvl="2"/>
            <a:r>
              <a:rPr lang="en-US" dirty="0" smtClean="0"/>
              <a:t>No per flow or per destination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/>
            <a:r>
              <a:rPr lang="en-US" dirty="0" smtClean="0"/>
              <a:t>What if some ASs do not support </a:t>
            </a:r>
            <a:r>
              <a:rPr lang="en-US" dirty="0" err="1" smtClean="0"/>
              <a:t>DiffServ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Impossible </a:t>
            </a:r>
            <a:r>
              <a:rPr lang="en-US" dirty="0"/>
              <a:t>to predict end-to-end </a:t>
            </a:r>
            <a:r>
              <a:rPr lang="en-US" dirty="0" smtClean="0"/>
              <a:t>behavior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Any host can tag traffic as high priority</a:t>
            </a:r>
          </a:p>
          <a:p>
            <a:pPr lvl="1"/>
            <a:r>
              <a:rPr lang="en-US" dirty="0" smtClean="0"/>
              <a:t>E.g. Win 2K tagged all traffic as high priority by default</a:t>
            </a:r>
          </a:p>
        </p:txBody>
      </p:sp>
    </p:spTree>
    <p:extLst>
      <p:ext uri="{BB962C8B-B14F-4D97-AF65-F5344CB8AC3E}">
        <p14:creationId xmlns:p14="http://schemas.microsoft.com/office/powerpoint/2010/main" val="1703061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1861457"/>
            <a:ext cx="8338782" cy="4334627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“Soft” </a:t>
            </a:r>
            <a:r>
              <a:rPr lang="en-US" sz="4400" dirty="0" err="1"/>
              <a:t>QoS</a:t>
            </a:r>
            <a:endParaRPr lang="en-US" sz="4400" dirty="0"/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Packet shaping/prioritization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err="1"/>
              <a:t>DiffServ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“Hard” </a:t>
            </a:r>
            <a:r>
              <a:rPr lang="en-US" sz="4400" dirty="0" err="1"/>
              <a:t>QoS</a:t>
            </a:r>
            <a:endParaRPr lang="en-US" sz="4400" dirty="0"/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err="1" smtClean="0"/>
              <a:t>IntServ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64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is designed to give best-effort service</a:t>
            </a:r>
          </a:p>
          <a:p>
            <a:pPr lvl="1"/>
            <a:r>
              <a:rPr lang="en-US" dirty="0" smtClean="0"/>
              <a:t>i.e. all packets are treated the same</a:t>
            </a:r>
          </a:p>
          <a:p>
            <a:r>
              <a:rPr lang="en-US" dirty="0" smtClean="0"/>
              <a:t>However, not all packets are the same</a:t>
            </a:r>
          </a:p>
          <a:p>
            <a:pPr lvl="1"/>
            <a:r>
              <a:rPr lang="en-US" dirty="0" smtClean="0"/>
              <a:t>HTTP – delay sensitive</a:t>
            </a:r>
          </a:p>
          <a:p>
            <a:pPr lvl="1"/>
            <a:r>
              <a:rPr lang="en-US" dirty="0" smtClean="0"/>
              <a:t>Voice/Video streaming – delay and jitter sensitive</a:t>
            </a:r>
          </a:p>
          <a:p>
            <a:pPr lvl="1"/>
            <a:r>
              <a:rPr lang="en-US" dirty="0" smtClean="0"/>
              <a:t>Online Games – delay and jitter sensitive</a:t>
            </a:r>
          </a:p>
          <a:p>
            <a:pPr lvl="1"/>
            <a:r>
              <a:rPr lang="en-US" dirty="0" err="1" smtClean="0"/>
              <a:t>BitTorrent</a:t>
            </a:r>
            <a:r>
              <a:rPr lang="en-US" dirty="0" smtClean="0"/>
              <a:t> – totally insensitive</a:t>
            </a:r>
          </a:p>
          <a:p>
            <a:pPr lvl="2"/>
            <a:r>
              <a:rPr lang="en-US" dirty="0" smtClean="0"/>
              <a:t>Delay, jitter, bandwidth do not matter</a:t>
            </a:r>
          </a:p>
          <a:p>
            <a:pPr lvl="2"/>
            <a:r>
              <a:rPr lang="en-US" dirty="0" smtClean="0"/>
              <a:t>File transfer will finish eventually</a:t>
            </a:r>
          </a:p>
          <a:p>
            <a:r>
              <a:rPr lang="en-US" dirty="0" smtClean="0"/>
              <a:t>Should the network give better quality to some packets?</a:t>
            </a:r>
          </a:p>
        </p:txBody>
      </p:sp>
    </p:spTree>
    <p:extLst>
      <p:ext uri="{BB962C8B-B14F-4D97-AF65-F5344CB8AC3E}">
        <p14:creationId xmlns:p14="http://schemas.microsoft.com/office/powerpoint/2010/main" val="17811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Relative to Absolute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Priority mechanisms can only deliver absolute assurances if total load is </a:t>
            </a:r>
            <a:r>
              <a:rPr lang="en-US" dirty="0" smtClean="0"/>
              <a:t>regulated</a:t>
            </a:r>
            <a:endParaRPr lang="en-US" dirty="0"/>
          </a:p>
          <a:p>
            <a:r>
              <a:rPr lang="en-US" dirty="0"/>
              <a:t>Service Level Agreements (SLAs) specify:</a:t>
            </a:r>
          </a:p>
          <a:p>
            <a:pPr lvl="1"/>
            <a:r>
              <a:rPr lang="en-US" dirty="0"/>
              <a:t>Amount user (organization, etc.) can send</a:t>
            </a:r>
          </a:p>
          <a:p>
            <a:pPr lvl="1"/>
            <a:r>
              <a:rPr lang="en-US" dirty="0"/>
              <a:t>Level of service delivered to that </a:t>
            </a:r>
            <a:r>
              <a:rPr lang="en-US" dirty="0" smtClean="0"/>
              <a:t>traffic</a:t>
            </a:r>
            <a:endParaRPr lang="en-US" dirty="0"/>
          </a:p>
          <a:p>
            <a:r>
              <a:rPr lang="en-US" dirty="0" err="1" smtClean="0"/>
              <a:t>DiffServ</a:t>
            </a:r>
            <a:r>
              <a:rPr lang="en-US" dirty="0" smtClean="0"/>
              <a:t> </a:t>
            </a:r>
            <a:r>
              <a:rPr lang="en-US" dirty="0"/>
              <a:t>offers low </a:t>
            </a:r>
            <a:r>
              <a:rPr lang="en-US" dirty="0" smtClean="0"/>
              <a:t>(but unspecified</a:t>
            </a:r>
            <a:r>
              <a:rPr lang="en-US" dirty="0"/>
              <a:t>) delay and no drops</a:t>
            </a:r>
          </a:p>
          <a:p>
            <a:pPr lvl="1"/>
            <a:r>
              <a:rPr lang="en-US" dirty="0"/>
              <a:t>Acceptance of proposed SLAs managed by “Bandwidth Broker”</a:t>
            </a:r>
          </a:p>
          <a:p>
            <a:pPr lvl="1"/>
            <a:r>
              <a:rPr lang="en-US" dirty="0"/>
              <a:t>Only over long time scales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2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Inter-Domain Premium </a:t>
            </a:r>
            <a:r>
              <a:rPr lang="en-US" dirty="0" err="1" smtClean="0"/>
              <a:t>DiffServ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 of </a:t>
            </a:r>
            <a:r>
              <a:rPr lang="en-US" dirty="0" err="1" smtClean="0"/>
              <a:t>IntServ</a:t>
            </a:r>
            <a:r>
              <a:rPr lang="en-US" dirty="0" smtClean="0"/>
              <a:t>: end-to-end bandwidth guarantees</a:t>
            </a:r>
          </a:p>
          <a:p>
            <a:r>
              <a:rPr lang="en-US" dirty="0" smtClean="0"/>
              <a:t>Mechanism: end-to-end bandwidth reservations</a:t>
            </a:r>
          </a:p>
          <a:p>
            <a:pPr lvl="1"/>
            <a:r>
              <a:rPr lang="en-US" dirty="0" smtClean="0"/>
              <a:t>Like the telephone network, circuit reservations</a:t>
            </a:r>
          </a:p>
          <a:p>
            <a:pPr lvl="1"/>
            <a:r>
              <a:rPr lang="en-US" dirty="0" smtClean="0"/>
              <a:t>End hosts ask for reserved capacity from the network</a:t>
            </a:r>
          </a:p>
        </p:txBody>
      </p:sp>
      <p:sp>
        <p:nvSpPr>
          <p:cNvPr id="5" name="Cloud 4"/>
          <p:cNvSpPr/>
          <p:nvPr/>
        </p:nvSpPr>
        <p:spPr>
          <a:xfrm>
            <a:off x="1225633" y="4605163"/>
            <a:ext cx="2762494" cy="1986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AS-1</a:t>
            </a:r>
            <a:endParaRPr lang="en-US" sz="2400" dirty="0"/>
          </a:p>
        </p:txBody>
      </p:sp>
      <p:sp>
        <p:nvSpPr>
          <p:cNvPr id="6" name="Cloud 5"/>
          <p:cNvSpPr/>
          <p:nvPr/>
        </p:nvSpPr>
        <p:spPr>
          <a:xfrm>
            <a:off x="5040111" y="4605163"/>
            <a:ext cx="2762494" cy="198627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3201" y="5555482"/>
            <a:ext cx="940508" cy="4281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6" y="512862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7789325" y="5271635"/>
            <a:ext cx="780851" cy="1751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276" y="5055650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H="1" flipV="1">
            <a:off x="3892909" y="5662650"/>
            <a:ext cx="1358900" cy="32911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29" idx="2"/>
          </p:cNvCxnSpPr>
          <p:nvPr/>
        </p:nvCxnSpPr>
        <p:spPr>
          <a:xfrm flipH="1" flipV="1">
            <a:off x="3290743" y="5220474"/>
            <a:ext cx="307373" cy="2990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8" idx="3"/>
          </p:cNvCxnSpPr>
          <p:nvPr/>
        </p:nvCxnSpPr>
        <p:spPr>
          <a:xfrm flipV="1">
            <a:off x="2606880" y="5075038"/>
            <a:ext cx="361305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7" idx="3"/>
            <a:endCxn id="29" idx="2"/>
          </p:cNvCxnSpPr>
          <p:nvPr/>
        </p:nvCxnSpPr>
        <p:spPr>
          <a:xfrm flipV="1">
            <a:off x="2448528" y="5220474"/>
            <a:ext cx="842215" cy="101551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290743" y="5899937"/>
            <a:ext cx="307373" cy="18364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7" idx="3"/>
          </p:cNvCxnSpPr>
          <p:nvPr/>
        </p:nvCxnSpPr>
        <p:spPr>
          <a:xfrm>
            <a:off x="2448528" y="6235986"/>
            <a:ext cx="519657" cy="377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28" idx="1"/>
          </p:cNvCxnSpPr>
          <p:nvPr/>
        </p:nvCxnSpPr>
        <p:spPr>
          <a:xfrm flipV="1">
            <a:off x="1630229" y="5075039"/>
            <a:ext cx="331536" cy="2543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7" idx="0"/>
          </p:cNvCxnSpPr>
          <p:nvPr/>
        </p:nvCxnSpPr>
        <p:spPr>
          <a:xfrm flipH="1" flipV="1">
            <a:off x="1630229" y="5709740"/>
            <a:ext cx="495742" cy="3360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2" idx="1"/>
          </p:cNvCxnSpPr>
          <p:nvPr/>
        </p:nvCxnSpPr>
        <p:spPr>
          <a:xfrm flipH="1" flipV="1">
            <a:off x="5764670" y="6096411"/>
            <a:ext cx="360379" cy="796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442113" y="5156404"/>
            <a:ext cx="272041" cy="74980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0" idx="1"/>
          </p:cNvCxnSpPr>
          <p:nvPr/>
        </p:nvCxnSpPr>
        <p:spPr>
          <a:xfrm flipH="1">
            <a:off x="6036711" y="4880572"/>
            <a:ext cx="415506" cy="856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0" idx="2"/>
            <a:endCxn id="32" idx="0"/>
          </p:cNvCxnSpPr>
          <p:nvPr/>
        </p:nvCxnSpPr>
        <p:spPr>
          <a:xfrm flipH="1">
            <a:off x="6447607" y="5070769"/>
            <a:ext cx="327168" cy="9150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0" idx="3"/>
          </p:cNvCxnSpPr>
          <p:nvPr/>
        </p:nvCxnSpPr>
        <p:spPr>
          <a:xfrm>
            <a:off x="7097332" y="4880572"/>
            <a:ext cx="224527" cy="35015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31" idx="0"/>
          </p:cNvCxnSpPr>
          <p:nvPr/>
        </p:nvCxnSpPr>
        <p:spPr>
          <a:xfrm flipH="1">
            <a:off x="7319001" y="5420926"/>
            <a:ext cx="325416" cy="42254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1" idx="1"/>
            <a:endCxn id="32" idx="3"/>
          </p:cNvCxnSpPr>
          <p:nvPr/>
        </p:nvCxnSpPr>
        <p:spPr>
          <a:xfrm flipH="1">
            <a:off x="6770164" y="6033667"/>
            <a:ext cx="226279" cy="1423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90474" y="5240612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AS-2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13" y="6045788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765" y="488484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185" y="484007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217" y="469037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443" y="584346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049" y="598581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642" y="5347835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3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429" y="5432123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3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160" y="601053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39" y="5091049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3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555" y="5855590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3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041" y="488057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" name="Group 42"/>
          <p:cNvGrpSpPr/>
          <p:nvPr/>
        </p:nvGrpSpPr>
        <p:grpSpPr>
          <a:xfrm flipH="1">
            <a:off x="309123" y="3754294"/>
            <a:ext cx="1473167" cy="1384995"/>
            <a:chOff x="1219200" y="4876799"/>
            <a:chExt cx="5181605" cy="2010478"/>
          </a:xfrm>
        </p:grpSpPr>
        <p:sp>
          <p:nvSpPr>
            <p:cNvPr id="44" name="Rectangular Callout 43"/>
            <p:cNvSpPr/>
            <p:nvPr/>
          </p:nvSpPr>
          <p:spPr>
            <a:xfrm>
              <a:off x="1219200" y="4876799"/>
              <a:ext cx="5181601" cy="2010478"/>
            </a:xfrm>
            <a:prstGeom prst="wedgeRectCallout">
              <a:avLst>
                <a:gd name="adj1" fmla="val -31703"/>
                <a:gd name="adj2" fmla="val 7141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19202" y="4876799"/>
              <a:ext cx="5181603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Please reserve 1 Mbps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 flipH="1">
            <a:off x="2048030" y="4091489"/>
            <a:ext cx="472583" cy="565853"/>
            <a:chOff x="1219200" y="4876799"/>
            <a:chExt cx="5181605" cy="2010478"/>
          </a:xfrm>
        </p:grpSpPr>
        <p:sp>
          <p:nvSpPr>
            <p:cNvPr id="47" name="Rectangular Callout 46"/>
            <p:cNvSpPr/>
            <p:nvPr/>
          </p:nvSpPr>
          <p:spPr>
            <a:xfrm>
              <a:off x="1219200" y="4876799"/>
              <a:ext cx="5181605" cy="2010478"/>
            </a:xfrm>
            <a:prstGeom prst="wedgeRectCallout">
              <a:avLst>
                <a:gd name="adj1" fmla="val -29016"/>
                <a:gd name="adj2" fmla="val 11405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?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 flipH="1">
            <a:off x="7405266" y="4237181"/>
            <a:ext cx="472583" cy="565853"/>
            <a:chOff x="1219200" y="4876799"/>
            <a:chExt cx="5181605" cy="2010478"/>
          </a:xfrm>
        </p:grpSpPr>
        <p:sp>
          <p:nvSpPr>
            <p:cNvPr id="50" name="Rectangular Callout 49"/>
            <p:cNvSpPr/>
            <p:nvPr/>
          </p:nvSpPr>
          <p:spPr>
            <a:xfrm>
              <a:off x="1219200" y="4876799"/>
              <a:ext cx="5181605" cy="2010478"/>
            </a:xfrm>
            <a:prstGeom prst="wedgeRectCallout">
              <a:avLst>
                <a:gd name="adj1" fmla="val -29016"/>
                <a:gd name="adj2" fmla="val 11405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?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 flipH="1">
            <a:off x="3939140" y="4733271"/>
            <a:ext cx="472583" cy="565853"/>
            <a:chOff x="1219200" y="4876799"/>
            <a:chExt cx="5181605" cy="2010478"/>
          </a:xfrm>
        </p:grpSpPr>
        <p:sp>
          <p:nvSpPr>
            <p:cNvPr id="53" name="Rectangular Callout 52"/>
            <p:cNvSpPr/>
            <p:nvPr/>
          </p:nvSpPr>
          <p:spPr>
            <a:xfrm>
              <a:off x="1219200" y="4876799"/>
              <a:ext cx="5181605" cy="2010478"/>
            </a:xfrm>
            <a:prstGeom prst="wedgeRectCallout">
              <a:avLst>
                <a:gd name="adj1" fmla="val 32793"/>
                <a:gd name="adj2" fmla="val 8937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?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 flipH="1">
            <a:off x="4925229" y="4987726"/>
            <a:ext cx="472583" cy="565853"/>
            <a:chOff x="1219200" y="4876799"/>
            <a:chExt cx="5181605" cy="2010478"/>
          </a:xfrm>
        </p:grpSpPr>
        <p:sp>
          <p:nvSpPr>
            <p:cNvPr id="56" name="Rectangular Callout 55"/>
            <p:cNvSpPr/>
            <p:nvPr/>
          </p:nvSpPr>
          <p:spPr>
            <a:xfrm>
              <a:off x="1219200" y="4876799"/>
              <a:ext cx="5181605" cy="2010478"/>
            </a:xfrm>
            <a:prstGeom prst="wedgeRectCallout">
              <a:avLst>
                <a:gd name="adj1" fmla="val -29016"/>
                <a:gd name="adj2" fmla="val 11405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?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flipH="1">
            <a:off x="5341841" y="4039310"/>
            <a:ext cx="472583" cy="565853"/>
            <a:chOff x="1219200" y="4876799"/>
            <a:chExt cx="5181605" cy="2010478"/>
          </a:xfrm>
        </p:grpSpPr>
        <p:sp>
          <p:nvSpPr>
            <p:cNvPr id="59" name="Rectangular Callout 58"/>
            <p:cNvSpPr/>
            <p:nvPr/>
          </p:nvSpPr>
          <p:spPr>
            <a:xfrm>
              <a:off x="1219200" y="4876799"/>
              <a:ext cx="5181605" cy="2010478"/>
            </a:xfrm>
            <a:prstGeom prst="wedgeRectCallout">
              <a:avLst>
                <a:gd name="adj1" fmla="val -29016"/>
                <a:gd name="adj2" fmla="val 11405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?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 flipH="1">
            <a:off x="6215925" y="3863266"/>
            <a:ext cx="472583" cy="565853"/>
            <a:chOff x="1219200" y="4876799"/>
            <a:chExt cx="5181605" cy="2010478"/>
          </a:xfrm>
        </p:grpSpPr>
        <p:sp>
          <p:nvSpPr>
            <p:cNvPr id="62" name="Rectangular Callout 61"/>
            <p:cNvSpPr/>
            <p:nvPr/>
          </p:nvSpPr>
          <p:spPr>
            <a:xfrm>
              <a:off x="1219200" y="4876799"/>
              <a:ext cx="5181605" cy="2010478"/>
            </a:xfrm>
            <a:prstGeom prst="wedgeRectCallout">
              <a:avLst>
                <a:gd name="adj1" fmla="val -29016"/>
                <a:gd name="adj2" fmla="val 11405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?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 flipH="1">
            <a:off x="3243948" y="4237182"/>
            <a:ext cx="472583" cy="565853"/>
            <a:chOff x="1219200" y="4876799"/>
            <a:chExt cx="5181605" cy="2010478"/>
          </a:xfrm>
        </p:grpSpPr>
        <p:sp>
          <p:nvSpPr>
            <p:cNvPr id="65" name="Rectangular Callout 64"/>
            <p:cNvSpPr/>
            <p:nvPr/>
          </p:nvSpPr>
          <p:spPr>
            <a:xfrm>
              <a:off x="1219200" y="4876799"/>
              <a:ext cx="5181605" cy="2010478"/>
            </a:xfrm>
            <a:prstGeom prst="wedgeRectCallout">
              <a:avLst>
                <a:gd name="adj1" fmla="val -29016"/>
                <a:gd name="adj2" fmla="val 11405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1697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Battle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your network allows reservations:</a:t>
            </a:r>
          </a:p>
          <a:p>
            <a:pPr lvl="1"/>
            <a:r>
              <a:rPr lang="en-US" dirty="0" smtClean="0"/>
              <a:t>Then you must perform admission control</a:t>
            </a:r>
          </a:p>
          <a:p>
            <a:pPr lvl="1"/>
            <a:r>
              <a:rPr lang="en-US" dirty="0" smtClean="0"/>
              <a:t>i.e. who can make reservations, and when?</a:t>
            </a:r>
          </a:p>
          <a:p>
            <a:r>
              <a:rPr lang="en-US" dirty="0" smtClean="0"/>
              <a:t>Basic Question:</a:t>
            </a:r>
          </a:p>
          <a:p>
            <a:pPr lvl="1"/>
            <a:r>
              <a:rPr lang="en-US" dirty="0" smtClean="0"/>
              <a:t>Should all flows be admitted (current Internet)</a:t>
            </a:r>
          </a:p>
          <a:p>
            <a:pPr lvl="1"/>
            <a:r>
              <a:rPr lang="en-US" dirty="0" smtClean="0"/>
              <a:t>Or, should we refuse some flows to guarantee good service for reserved flows (</a:t>
            </a:r>
            <a:r>
              <a:rPr lang="en-US" dirty="0" err="1" smtClean="0"/>
              <a:t>IntServ</a:t>
            </a:r>
            <a:r>
              <a:rPr lang="en-US" dirty="0" smtClean="0"/>
              <a:t> Internet)</a:t>
            </a:r>
          </a:p>
          <a:p>
            <a:r>
              <a:rPr lang="en-US" dirty="0" smtClean="0"/>
              <a:t>Which one is right?!?!</a:t>
            </a:r>
          </a:p>
        </p:txBody>
      </p:sp>
    </p:spTree>
    <p:extLst>
      <p:ext uri="{BB962C8B-B14F-4D97-AF65-F5344CB8AC3E}">
        <p14:creationId xmlns:p14="http://schemas.microsoft.com/office/powerpoint/2010/main" val="409174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</a:t>
            </a:r>
            <a:r>
              <a:rPr lang="en-US" dirty="0" err="1" smtClean="0"/>
              <a:t>IntServ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Reservations are made by endpoints</a:t>
            </a:r>
          </a:p>
          <a:p>
            <a:pPr lvl="1"/>
            <a:r>
              <a:rPr lang="en-US" dirty="0" smtClean="0"/>
              <a:t>Applications know their own requirements</a:t>
            </a:r>
          </a:p>
          <a:p>
            <a:pPr lvl="1"/>
            <a:r>
              <a:rPr lang="en-US" dirty="0" smtClean="0"/>
              <a:t>Applications run on end-hosts</a:t>
            </a:r>
          </a:p>
          <a:p>
            <a:pPr lvl="1"/>
            <a:r>
              <a:rPr lang="en-US" dirty="0" smtClean="0"/>
              <a:t>Network does not need to guess about requirements</a:t>
            </a:r>
          </a:p>
          <a:p>
            <a:r>
              <a:rPr lang="en-US" dirty="0"/>
              <a:t>Guarantees are end-to-end on a per-flow basis</a:t>
            </a:r>
          </a:p>
          <a:p>
            <a:r>
              <a:rPr lang="en-US" dirty="0"/>
              <a:t>Soft-state</a:t>
            </a:r>
          </a:p>
          <a:p>
            <a:pPr lvl="1"/>
            <a:r>
              <a:rPr lang="en-US" dirty="0"/>
              <a:t>State in routers constantly refreshed by endpoints</a:t>
            </a:r>
          </a:p>
          <a:p>
            <a:r>
              <a:rPr lang="en-US" dirty="0" err="1" smtClean="0"/>
              <a:t>IntServ</a:t>
            </a:r>
            <a:r>
              <a:rPr lang="en-US" dirty="0" smtClean="0"/>
              <a:t> is multicast-oriented</a:t>
            </a:r>
          </a:p>
          <a:p>
            <a:pPr lvl="1"/>
            <a:r>
              <a:rPr lang="en-US" dirty="0" smtClean="0"/>
              <a:t>Assumed that large broadcasts would drive multicast and </a:t>
            </a:r>
            <a:r>
              <a:rPr lang="en-US" dirty="0" err="1" smtClean="0"/>
              <a:t>IntServ</a:t>
            </a:r>
            <a:r>
              <a:rPr lang="en-US" dirty="0" smtClean="0"/>
              <a:t> deployment</a:t>
            </a:r>
          </a:p>
          <a:p>
            <a:pPr lvl="1"/>
            <a:r>
              <a:rPr lang="en-US" dirty="0" smtClean="0"/>
              <a:t>This is why reservations are made by receivers</a:t>
            </a:r>
          </a:p>
        </p:txBody>
      </p:sp>
    </p:spTree>
    <p:extLst>
      <p:ext uri="{BB962C8B-B14F-4D97-AF65-F5344CB8AC3E}">
        <p14:creationId xmlns:p14="http://schemas.microsoft.com/office/powerpoint/2010/main" val="29291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</a:t>
            </a:r>
            <a:r>
              <a:rPr lang="en-US" dirty="0" err="1" smtClean="0"/>
              <a:t>IntServ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Fixed, stable paths</a:t>
            </a:r>
          </a:p>
          <a:p>
            <a:pPr lvl="1"/>
            <a:r>
              <a:rPr lang="en-US" dirty="0" smtClean="0"/>
              <a:t>Only routers on the path know about the reservation</a:t>
            </a:r>
          </a:p>
          <a:p>
            <a:pPr lvl="1"/>
            <a:r>
              <a:rPr lang="en-US" dirty="0" smtClean="0"/>
              <a:t>Current Internet cannot guarantee this</a:t>
            </a:r>
          </a:p>
          <a:p>
            <a:r>
              <a:rPr lang="en-US" dirty="0" smtClean="0"/>
              <a:t>Routers maintain per-flow state</a:t>
            </a:r>
          </a:p>
          <a:p>
            <a:pPr lvl="1"/>
            <a:r>
              <a:rPr lang="en-US" dirty="0" smtClean="0"/>
              <a:t>Very high overhead (even with soft-state)</a:t>
            </a:r>
          </a:p>
          <a:p>
            <a:r>
              <a:rPr lang="en-US" dirty="0" smtClean="0"/>
              <a:t>State is used to reserve bandwidth</a:t>
            </a:r>
          </a:p>
          <a:p>
            <a:pPr lvl="1"/>
            <a:r>
              <a:rPr lang="en-US" dirty="0" smtClean="0"/>
              <a:t>Guarantees </a:t>
            </a:r>
            <a:r>
              <a:rPr lang="en-US" dirty="0" err="1" smtClean="0"/>
              <a:t>QoS</a:t>
            </a:r>
            <a:r>
              <a:rPr lang="en-US" dirty="0" smtClean="0"/>
              <a:t> for reserved flows</a:t>
            </a:r>
          </a:p>
          <a:p>
            <a:pPr lvl="1"/>
            <a:r>
              <a:rPr lang="en-US" dirty="0" smtClean="0"/>
              <a:t>… but some flows may not be admitted</a:t>
            </a:r>
          </a:p>
          <a:p>
            <a:pPr lvl="1"/>
            <a:r>
              <a:rPr lang="en-US" dirty="0" smtClean="0"/>
              <a:t>Security?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4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RSVP Reservation Protocol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Performs signaling to set up reservation state</a:t>
            </a:r>
          </a:p>
          <a:p>
            <a:pPr lvl="1"/>
            <a:r>
              <a:rPr lang="en-US" dirty="0" smtClean="0"/>
              <a:t>Initiated by the receiver</a:t>
            </a:r>
          </a:p>
          <a:p>
            <a:r>
              <a:rPr lang="en-US" dirty="0" smtClean="0"/>
              <a:t>Each reservation is a simplex data flow sent to a unicast or multicast address</a:t>
            </a:r>
          </a:p>
          <a:p>
            <a:pPr lvl="1"/>
            <a:r>
              <a:rPr lang="en-US" dirty="0" smtClean="0"/>
              <a:t>&lt;Destination IP, protocol # (TCP, UDP), port #&gt;</a:t>
            </a:r>
          </a:p>
          <a:p>
            <a:r>
              <a:rPr lang="en-US" dirty="0" smtClean="0"/>
              <a:t>Multiple senders/receivers can be in the same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73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RSVP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1219642" y="3384279"/>
            <a:ext cx="2762494" cy="1986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" name="Cloud 5"/>
          <p:cNvSpPr/>
          <p:nvPr/>
        </p:nvSpPr>
        <p:spPr>
          <a:xfrm>
            <a:off x="4987616" y="1728710"/>
            <a:ext cx="2762494" cy="198627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10" y="4334598"/>
            <a:ext cx="940508" cy="4281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45" y="390773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7736830" y="2395182"/>
            <a:ext cx="780851" cy="1751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781" y="2179197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H="1">
            <a:off x="3892909" y="3219958"/>
            <a:ext cx="1358900" cy="118147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29" idx="2"/>
          </p:cNvCxnSpPr>
          <p:nvPr/>
        </p:nvCxnSpPr>
        <p:spPr>
          <a:xfrm flipH="1" flipV="1">
            <a:off x="2702365" y="4039301"/>
            <a:ext cx="889760" cy="2952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7" idx="3"/>
            <a:endCxn id="29" idx="2"/>
          </p:cNvCxnSpPr>
          <p:nvPr/>
        </p:nvCxnSpPr>
        <p:spPr>
          <a:xfrm flipV="1">
            <a:off x="2442537" y="4039301"/>
            <a:ext cx="259828" cy="97580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284752" y="4679053"/>
            <a:ext cx="307373" cy="18364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7" idx="3"/>
          </p:cNvCxnSpPr>
          <p:nvPr/>
        </p:nvCxnSpPr>
        <p:spPr>
          <a:xfrm>
            <a:off x="2442537" y="5015102"/>
            <a:ext cx="519657" cy="377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624238" y="3907739"/>
            <a:ext cx="948213" cy="20072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7" idx="0"/>
          </p:cNvCxnSpPr>
          <p:nvPr/>
        </p:nvCxnSpPr>
        <p:spPr>
          <a:xfrm flipH="1" flipV="1">
            <a:off x="1624238" y="4488856"/>
            <a:ext cx="495742" cy="3360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2" idx="1"/>
          </p:cNvCxnSpPr>
          <p:nvPr/>
        </p:nvCxnSpPr>
        <p:spPr>
          <a:xfrm flipH="1" flipV="1">
            <a:off x="5712175" y="3219958"/>
            <a:ext cx="360379" cy="796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389619" y="2129712"/>
            <a:ext cx="979244" cy="9000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0" idx="2"/>
            <a:endCxn id="32" idx="0"/>
          </p:cNvCxnSpPr>
          <p:nvPr/>
        </p:nvCxnSpPr>
        <p:spPr>
          <a:xfrm flipH="1">
            <a:off x="6395112" y="2319910"/>
            <a:ext cx="112016" cy="78945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0" idx="3"/>
          </p:cNvCxnSpPr>
          <p:nvPr/>
        </p:nvCxnSpPr>
        <p:spPr>
          <a:xfrm>
            <a:off x="6829685" y="2129713"/>
            <a:ext cx="436821" cy="22281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31" idx="0"/>
          </p:cNvCxnSpPr>
          <p:nvPr/>
        </p:nvCxnSpPr>
        <p:spPr>
          <a:xfrm flipH="1">
            <a:off x="7266506" y="2544473"/>
            <a:ext cx="325416" cy="42254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1" idx="1"/>
            <a:endCxn id="32" idx="3"/>
          </p:cNvCxnSpPr>
          <p:nvPr/>
        </p:nvCxnSpPr>
        <p:spPr>
          <a:xfrm flipH="1">
            <a:off x="6717669" y="3157214"/>
            <a:ext cx="226279" cy="1423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422" y="482490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807" y="365890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570" y="193951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948" y="296701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554" y="310936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651" y="4126951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3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169" y="4789647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344" y="2214596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3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060" y="2979137"/>
            <a:ext cx="645115" cy="380395"/>
          </a:xfrm>
          <a:prstGeom prst="rect">
            <a:avLst/>
          </a:prstGeom>
          <a:noFill/>
          <a:extLst/>
        </p:spPr>
      </p:pic>
      <p:sp>
        <p:nvSpPr>
          <p:cNvPr id="60" name="Cloud 59"/>
          <p:cNvSpPr/>
          <p:nvPr/>
        </p:nvSpPr>
        <p:spPr>
          <a:xfrm>
            <a:off x="4731457" y="4527282"/>
            <a:ext cx="2762494" cy="1986272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7132476" y="5955785"/>
            <a:ext cx="994779" cy="22886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81" y="5664406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Straight Connector 62"/>
          <p:cNvCxnSpPr/>
          <p:nvPr/>
        </p:nvCxnSpPr>
        <p:spPr>
          <a:xfrm flipH="1" flipV="1">
            <a:off x="5456017" y="6018530"/>
            <a:ext cx="1374791" cy="13957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133460" y="5089148"/>
            <a:ext cx="322557" cy="73918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9" idx="3"/>
          </p:cNvCxnSpPr>
          <p:nvPr/>
        </p:nvCxnSpPr>
        <p:spPr>
          <a:xfrm>
            <a:off x="5892364" y="5003557"/>
            <a:ext cx="1117982" cy="8559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7010346" y="5015102"/>
            <a:ext cx="1" cy="114300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249" y="481335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789" y="482777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789" y="5967906"/>
            <a:ext cx="645115" cy="380395"/>
          </a:xfrm>
          <a:prstGeom prst="rect">
            <a:avLst/>
          </a:prstGeom>
          <a:noFill/>
          <a:extLst/>
        </p:spPr>
      </p:pic>
      <p:cxnSp>
        <p:nvCxnSpPr>
          <p:cNvPr id="76" name="Straight Connector 75"/>
          <p:cNvCxnSpPr/>
          <p:nvPr/>
        </p:nvCxnSpPr>
        <p:spPr>
          <a:xfrm flipH="1" flipV="1">
            <a:off x="3892909" y="4401436"/>
            <a:ext cx="1068458" cy="1554349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901" y="5777709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3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438" y="4211239"/>
            <a:ext cx="645115" cy="380395"/>
          </a:xfrm>
          <a:prstGeom prst="rect">
            <a:avLst/>
          </a:prstGeom>
          <a:noFill/>
          <a:extLst/>
        </p:spPr>
      </p:pic>
      <p:cxnSp>
        <p:nvCxnSpPr>
          <p:cNvPr id="92" name="Straight Connector 91"/>
          <p:cNvCxnSpPr/>
          <p:nvPr/>
        </p:nvCxnSpPr>
        <p:spPr>
          <a:xfrm flipV="1">
            <a:off x="1536208" y="3907739"/>
            <a:ext cx="906329" cy="229127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723237" y="3999171"/>
            <a:ext cx="734047" cy="317977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952208" y="4518394"/>
            <a:ext cx="906329" cy="1309938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72" idx="1"/>
          </p:cNvCxnSpPr>
          <p:nvPr/>
        </p:nvCxnSpPr>
        <p:spPr>
          <a:xfrm>
            <a:off x="5439199" y="6018531"/>
            <a:ext cx="1248590" cy="139573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7283665" y="5928976"/>
            <a:ext cx="906329" cy="229127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4041108" y="3297861"/>
            <a:ext cx="1130452" cy="991669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5471736" y="2241121"/>
            <a:ext cx="763634" cy="738017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829685" y="2155113"/>
            <a:ext cx="436820" cy="190197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36" idx="3"/>
          </p:cNvCxnSpPr>
          <p:nvPr/>
        </p:nvCxnSpPr>
        <p:spPr>
          <a:xfrm flipV="1">
            <a:off x="7845459" y="2395182"/>
            <a:ext cx="672222" cy="9612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852170" y="3811392"/>
            <a:ext cx="823586" cy="37555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3349202" y="3949088"/>
            <a:ext cx="823586" cy="37555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7943096" y="1880992"/>
            <a:ext cx="823586" cy="37555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RESV</a:t>
            </a:r>
            <a:endParaRPr lang="en-US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150868" y="1819940"/>
            <a:ext cx="744066" cy="239149"/>
            <a:chOff x="2688771" y="3145972"/>
            <a:chExt cx="5312228" cy="936172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6118300" y="1580791"/>
            <a:ext cx="744066" cy="239149"/>
            <a:chOff x="2688771" y="3145972"/>
            <a:chExt cx="5312228" cy="936172"/>
          </a:xfrm>
        </p:grpSpPr>
        <p:cxnSp>
          <p:nvCxnSpPr>
            <p:cNvPr id="120" name="Straight Connector 119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4727670" y="2579736"/>
            <a:ext cx="744066" cy="239149"/>
            <a:chOff x="2688771" y="3145972"/>
            <a:chExt cx="5312228" cy="936172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3828293" y="4651302"/>
            <a:ext cx="744066" cy="239149"/>
            <a:chOff x="2688771" y="3145972"/>
            <a:chExt cx="5312228" cy="936172"/>
          </a:xfrm>
        </p:grpSpPr>
        <p:cxnSp>
          <p:nvCxnSpPr>
            <p:cNvPr id="128" name="Straight Connector 127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2300693" y="3287815"/>
            <a:ext cx="744066" cy="239149"/>
            <a:chOff x="2688771" y="3145972"/>
            <a:chExt cx="5312228" cy="936172"/>
          </a:xfrm>
        </p:grpSpPr>
        <p:cxnSp>
          <p:nvCxnSpPr>
            <p:cNvPr id="132" name="Straight Connector 131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653652" y="4582723"/>
            <a:ext cx="744066" cy="239149"/>
            <a:chOff x="2688771" y="3145972"/>
            <a:chExt cx="5312228" cy="936172"/>
          </a:xfrm>
        </p:grpSpPr>
        <p:cxnSp>
          <p:nvCxnSpPr>
            <p:cNvPr id="136" name="Straight Connector 135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Content Placeholder 3"/>
          <p:cNvSpPr>
            <a:spLocks noGrp="1"/>
          </p:cNvSpPr>
          <p:nvPr>
            <p:ph sz="quarter" idx="1"/>
          </p:nvPr>
        </p:nvSpPr>
        <p:spPr>
          <a:xfrm>
            <a:off x="12700" y="1524000"/>
            <a:ext cx="4274738" cy="1569134"/>
          </a:xfrm>
        </p:spPr>
        <p:txBody>
          <a:bodyPr/>
          <a:lstStyle/>
          <a:p>
            <a:r>
              <a:rPr lang="en-US" dirty="0" smtClean="0"/>
              <a:t>Soft-state: PATH and RESV need to be periodically refreshed</a:t>
            </a:r>
          </a:p>
        </p:txBody>
      </p:sp>
    </p:spTree>
    <p:extLst>
      <p:ext uri="{BB962C8B-B14F-4D97-AF65-F5344CB8AC3E}">
        <p14:creationId xmlns:p14="http://schemas.microsoft.com/office/powerpoint/2010/main" val="3455315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85185E-6 L 0.27362 0.02037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81" y="101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362 0.02037 L 0.39584 0.25 " pathEditMode="relative" rAng="0" ptsTypes="AA">
                                      <p:cBhvr>
                                        <p:cTn id="25" dur="1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1148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23 L 0.29497 -0.29606 " pathEditMode="relative" rAng="0" ptsTypes="AA">
                                      <p:cBhvr>
                                        <p:cTn id="27" dur="1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2" y="-14815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84 0.25 L 0.76945 0.29445 " pathEditMode="relative" rAng="0" ptsTypes="AA">
                                      <p:cBhvr>
                                        <p:cTn id="39" dur="1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81" y="222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497 -0.29606 L 0.51719 -0.27939 " pathEditMode="relative" rAng="0" ptsTypes="AA">
                                      <p:cBhvr>
                                        <p:cTn id="41" dur="1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1" y="83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xit" presetSubtype="2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6" presetClass="exit" presetSubtype="2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3 0.00185 L -0.20469 -0.01296 " pathEditMode="relative" rAng="0" ptsTypes="AA">
                                      <p:cBhvr>
                                        <p:cTn id="71" dur="1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74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747 -0.01667 L -0.49914 0.27963 " pathEditMode="relative" rAng="0" ptsTypes="AA">
                                      <p:cBhvr>
                                        <p:cTn id="80" dur="1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14815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191 0.27778 L -0.77136 0.26667 " pathEditMode="relative" rAng="0" ptsTypes="AA">
                                      <p:cBhvr>
                                        <p:cTn id="89" dur="1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72" y="-556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xit" presetSubtype="2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1" grpId="1" animBg="1"/>
      <p:bldP spid="81" grpId="2" animBg="1"/>
      <p:bldP spid="81" grpId="3" animBg="1"/>
      <p:bldP spid="81" grpId="4" animBg="1"/>
      <p:bldP spid="89" grpId="0" animBg="1"/>
      <p:bldP spid="89" grpId="1" animBg="1"/>
      <p:bldP spid="89" grpId="2" animBg="1"/>
      <p:bldP spid="89" grpId="3" animBg="1"/>
      <p:bldP spid="114" grpId="0" animBg="1"/>
      <p:bldP spid="114" grpId="1" animBg="1"/>
      <p:bldP spid="114" grpId="2" animBg="1"/>
      <p:bldP spid="114" grpId="3" animBg="1"/>
      <p:bldP spid="114" grpId="4" animBg="1"/>
      <p:bldP spid="1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IntServ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good:</a:t>
            </a:r>
          </a:p>
          <a:p>
            <a:pPr lvl="1"/>
            <a:r>
              <a:rPr lang="en-US" dirty="0" smtClean="0"/>
              <a:t>Reservations are guaranteed and precise</a:t>
            </a:r>
          </a:p>
          <a:p>
            <a:pPr lvl="2"/>
            <a:r>
              <a:rPr lang="en-US" dirty="0"/>
              <a:t>Reserved bandwidth is not shared with a class</a:t>
            </a:r>
          </a:p>
          <a:p>
            <a:pPr lvl="2"/>
            <a:r>
              <a:rPr lang="en-US" dirty="0" smtClean="0"/>
              <a:t>Tight allocations for each flow</a:t>
            </a:r>
          </a:p>
          <a:p>
            <a:pPr lvl="1"/>
            <a:r>
              <a:rPr lang="en-US" dirty="0" smtClean="0"/>
              <a:t>Soft-state slightly reduces overhead on routers</a:t>
            </a:r>
          </a:p>
          <a:p>
            <a:r>
              <a:rPr lang="en-US" dirty="0" smtClean="0"/>
              <a:t>The bad:</a:t>
            </a:r>
          </a:p>
          <a:p>
            <a:pPr lvl="1"/>
            <a:r>
              <a:rPr lang="en-US" dirty="0" err="1" smtClean="0"/>
              <a:t>IntServ</a:t>
            </a:r>
            <a:r>
              <a:rPr lang="en-US" dirty="0" smtClean="0"/>
              <a:t> is a whole Internet upgrade</a:t>
            </a:r>
          </a:p>
          <a:p>
            <a:pPr lvl="1"/>
            <a:r>
              <a:rPr lang="en-US" dirty="0" smtClean="0"/>
              <a:t>Heavyweight mechanisms, per flow state</a:t>
            </a:r>
          </a:p>
          <a:p>
            <a:pPr lvl="1"/>
            <a:r>
              <a:rPr lang="en-US" dirty="0" smtClean="0"/>
              <a:t>Security: end-hosts can </a:t>
            </a:r>
            <a:r>
              <a:rPr lang="en-US" dirty="0" err="1" smtClean="0"/>
              <a:t>DoS</a:t>
            </a:r>
            <a:r>
              <a:rPr lang="en-US" dirty="0" smtClean="0"/>
              <a:t> by reserving lots of bandwidth</a:t>
            </a:r>
          </a:p>
        </p:txBody>
      </p:sp>
    </p:spTree>
    <p:extLst>
      <p:ext uri="{BB962C8B-B14F-4D97-AF65-F5344CB8AC3E}">
        <p14:creationId xmlns:p14="http://schemas.microsoft.com/office/powerpoint/2010/main" val="268414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on the Internet Today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was huge in the ‘90s</a:t>
            </a:r>
          </a:p>
          <a:p>
            <a:pPr lvl="1"/>
            <a:r>
              <a:rPr lang="en-US" dirty="0" err="1" smtClean="0"/>
              <a:t>DiffServ</a:t>
            </a:r>
            <a:r>
              <a:rPr lang="en-US" dirty="0" smtClean="0"/>
              <a:t> and </a:t>
            </a:r>
            <a:r>
              <a:rPr lang="en-US" dirty="0" err="1" smtClean="0"/>
              <a:t>IntServ</a:t>
            </a:r>
            <a:r>
              <a:rPr lang="en-US" dirty="0" smtClean="0"/>
              <a:t> are both IETF standards</a:t>
            </a:r>
          </a:p>
          <a:p>
            <a:pPr lvl="1"/>
            <a:r>
              <a:rPr lang="en-US" dirty="0" smtClean="0"/>
              <a:t>… yet neither are widely deployed today</a:t>
            </a:r>
          </a:p>
          <a:p>
            <a:r>
              <a:rPr lang="en-US" dirty="0" smtClean="0"/>
              <a:t>Internet capacity explosion</a:t>
            </a:r>
          </a:p>
          <a:p>
            <a:pPr lvl="1"/>
            <a:r>
              <a:rPr lang="en-US" dirty="0" smtClean="0"/>
              <a:t>Packets only drop when capacity is reached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is only useful if capacity is saturated</a:t>
            </a:r>
          </a:p>
          <a:p>
            <a:r>
              <a:rPr lang="en-US" dirty="0" smtClean="0"/>
              <a:t>After the 2000s Internet boom…</a:t>
            </a:r>
          </a:p>
          <a:p>
            <a:pPr lvl="1"/>
            <a:r>
              <a:rPr lang="en-US" dirty="0" smtClean="0"/>
              <a:t>Huge glut of “dark” fiber capacity</a:t>
            </a:r>
          </a:p>
          <a:p>
            <a:pPr lvl="1"/>
            <a:r>
              <a:rPr lang="en-US" dirty="0" smtClean="0"/>
              <a:t>Lots of spare capacity = little need for </a:t>
            </a:r>
            <a:r>
              <a:rPr lang="en-US" dirty="0" err="1" smtClean="0"/>
              <a:t>QoS</a:t>
            </a:r>
            <a:endParaRPr lang="en-US" dirty="0" smtClean="0"/>
          </a:p>
          <a:p>
            <a:r>
              <a:rPr lang="en-US" dirty="0" smtClean="0"/>
              <a:t>Another technical solution killed by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8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is Controversial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524001"/>
            <a:ext cx="9144000" cy="53666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Example: ISP sometimes drop or throttle </a:t>
            </a:r>
            <a:r>
              <a:rPr lang="en-US" dirty="0" err="1" smtClean="0"/>
              <a:t>BitTorrent</a:t>
            </a:r>
            <a:endParaRPr lang="en-US" dirty="0" smtClean="0"/>
          </a:p>
          <a:p>
            <a:pPr lvl="1"/>
            <a:r>
              <a:rPr lang="en-US" dirty="0" smtClean="0"/>
              <a:t>Net neutrality: is it okay to favor one kind of traffic over another?</a:t>
            </a:r>
          </a:p>
          <a:p>
            <a:pPr lvl="1"/>
            <a:r>
              <a:rPr lang="en-US" dirty="0" smtClean="0"/>
              <a:t>Privacy: is it okay for ISPs to snoop on packets?</a:t>
            </a:r>
          </a:p>
          <a:p>
            <a:r>
              <a:rPr lang="en-US" dirty="0" smtClean="0"/>
              <a:t>Counterargument: </a:t>
            </a:r>
            <a:r>
              <a:rPr lang="en-US" dirty="0" err="1" smtClean="0"/>
              <a:t>BitTorrent</a:t>
            </a:r>
            <a:r>
              <a:rPr lang="en-US" dirty="0" smtClean="0"/>
              <a:t> negatively impacts other customers</a:t>
            </a:r>
          </a:p>
          <a:p>
            <a:pPr lvl="1"/>
            <a:r>
              <a:rPr lang="en-US" dirty="0" smtClean="0"/>
              <a:t>Is it okay for your neighbors </a:t>
            </a:r>
            <a:r>
              <a:rPr lang="en-US" dirty="0" err="1" smtClean="0"/>
              <a:t>BitTorrent</a:t>
            </a:r>
            <a:r>
              <a:rPr lang="en-US" dirty="0" smtClean="0"/>
              <a:t> traffic to make your Skype calls sound choppy?</a:t>
            </a:r>
          </a:p>
          <a:p>
            <a:r>
              <a:rPr lang="en-US" dirty="0" smtClean="0"/>
              <a:t>Slippery slope:</a:t>
            </a:r>
          </a:p>
          <a:p>
            <a:pPr lvl="1"/>
            <a:r>
              <a:rPr lang="en-US" dirty="0" smtClean="0"/>
              <a:t>Who decides which apps are favored?</a:t>
            </a:r>
          </a:p>
          <a:p>
            <a:pPr lvl="1"/>
            <a:r>
              <a:rPr lang="en-US" dirty="0" smtClean="0"/>
              <a:t>Is it okay to ban apps entirely?</a:t>
            </a:r>
          </a:p>
          <a:p>
            <a:pPr lvl="1"/>
            <a:r>
              <a:rPr lang="en-US" dirty="0" smtClean="0"/>
              <a:t>Is it okay to allow people to pay for higher priority?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96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Relevant Factors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Application performance</a:t>
            </a:r>
          </a:p>
          <a:p>
            <a:pPr marL="834390" lvl="1" indent="-514350"/>
            <a:r>
              <a:rPr lang="en-US" dirty="0" smtClean="0"/>
              <a:t>How much bandwidth do you need?</a:t>
            </a:r>
          </a:p>
          <a:p>
            <a:pPr marL="834390" lvl="1" indent="-514350"/>
            <a:r>
              <a:rPr lang="en-US" dirty="0" smtClean="0"/>
              <a:t>What about delay and jitter?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Bandwidth required to provide performance</a:t>
            </a:r>
          </a:p>
          <a:p>
            <a:pPr marL="834390" lvl="1" indent="-514350"/>
            <a:r>
              <a:rPr lang="en-US" dirty="0" smtClean="0"/>
              <a:t>How to meet performance goals…</a:t>
            </a:r>
          </a:p>
          <a:p>
            <a:pPr marL="834390" lvl="1" indent="-514350"/>
            <a:r>
              <a:rPr lang="en-US" dirty="0" smtClean="0"/>
              <a:t>While still offering general service to all 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Complexity/cost of required mechanisms</a:t>
            </a:r>
          </a:p>
          <a:p>
            <a:pPr marL="834390" lvl="1" indent="-514350"/>
            <a:r>
              <a:rPr lang="en-US" dirty="0" smtClean="0"/>
              <a:t>How to modify the network to meet </a:t>
            </a:r>
            <a:r>
              <a:rPr lang="en-US" dirty="0" err="1" smtClean="0"/>
              <a:t>perf</a:t>
            </a:r>
            <a:r>
              <a:rPr lang="en-US" dirty="0" smtClean="0"/>
              <a:t>. </a:t>
            </a:r>
            <a:r>
              <a:rPr lang="en-US" dirty="0"/>
              <a:t>g</a:t>
            </a:r>
            <a:r>
              <a:rPr lang="en-US" dirty="0" smtClean="0"/>
              <a:t>oals?</a:t>
            </a:r>
          </a:p>
          <a:p>
            <a:pPr marL="834390" lvl="1" indent="-514350"/>
            <a:r>
              <a:rPr lang="en-US" dirty="0" smtClean="0"/>
              <a:t>Political concerns, e.g. network neutrality</a:t>
            </a:r>
          </a:p>
          <a:p>
            <a:pPr marL="834390" lvl="1" indent="-514350"/>
            <a:r>
              <a:rPr lang="en-US" dirty="0" smtClean="0"/>
              <a:t>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55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: Quality of Service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Idea: build some unfairness into the network</a:t>
            </a:r>
          </a:p>
          <a:p>
            <a:pPr lvl="1"/>
            <a:r>
              <a:rPr lang="en-US" dirty="0" smtClean="0"/>
              <a:t>Some traffic is high priority, gets better service</a:t>
            </a:r>
          </a:p>
          <a:p>
            <a:pPr lvl="1"/>
            <a:r>
              <a:rPr lang="en-US" dirty="0" smtClean="0"/>
              <a:t>Some traffic is low priority, gets reduced service</a:t>
            </a:r>
          </a:p>
          <a:p>
            <a:r>
              <a:rPr lang="en-US" dirty="0" smtClean="0"/>
              <a:t>Thus, “important” traffic receives “better” service</a:t>
            </a:r>
          </a:p>
          <a:p>
            <a:pPr lvl="1"/>
            <a:r>
              <a:rPr lang="en-US" dirty="0" smtClean="0"/>
              <a:t>What traffic is important?</a:t>
            </a:r>
          </a:p>
          <a:p>
            <a:pPr lvl="1"/>
            <a:r>
              <a:rPr lang="en-US" dirty="0" smtClean="0"/>
              <a:t>What do we mean by “better” service?</a:t>
            </a:r>
          </a:p>
          <a:p>
            <a:pPr lvl="2"/>
            <a:r>
              <a:rPr lang="en-US" dirty="0" smtClean="0"/>
              <a:t>Is the gain guaranteed and strictly defined?</a:t>
            </a:r>
          </a:p>
          <a:p>
            <a:pPr lvl="2"/>
            <a:r>
              <a:rPr lang="en-US" dirty="0" smtClean="0"/>
              <a:t>Is the gain relative and fungible?</a:t>
            </a:r>
          </a:p>
        </p:txBody>
      </p:sp>
    </p:spTree>
    <p:extLst>
      <p:ext uri="{BB962C8B-B14F-4D97-AF65-F5344CB8AC3E}">
        <p14:creationId xmlns:p14="http://schemas.microsoft.com/office/powerpoint/2010/main" val="2393986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1861457"/>
            <a:ext cx="8338782" cy="4334627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“Soft” </a:t>
            </a:r>
            <a:r>
              <a:rPr lang="en-US" sz="4400" dirty="0" err="1" smtClean="0"/>
              <a:t>QoS</a:t>
            </a:r>
            <a:endParaRPr lang="en-US" sz="4400" dirty="0" smtClean="0"/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Packet shaping/prioritization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err="1" smtClean="0"/>
              <a:t>DiffServ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“Hard” </a:t>
            </a:r>
            <a:r>
              <a:rPr lang="en-US" sz="4400" dirty="0" err="1" smtClean="0"/>
              <a:t>QoS</a:t>
            </a:r>
            <a:endParaRPr lang="en-US" sz="4400" dirty="0" smtClean="0"/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err="1" smtClean="0"/>
              <a:t>IntServ</a:t>
            </a:r>
            <a:endParaRPr lang="en-US" sz="3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at the 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536700"/>
          </a:xfrm>
        </p:spPr>
        <p:txBody>
          <a:bodyPr/>
          <a:lstStyle/>
          <a:p>
            <a:r>
              <a:rPr lang="en-US" dirty="0" smtClean="0"/>
              <a:t>Problem: sharing resources between applications</a:t>
            </a:r>
            <a:endParaRPr lang="en-US" dirty="0"/>
          </a:p>
        </p:txBody>
      </p:sp>
      <p:pic>
        <p:nvPicPr>
          <p:cNvPr id="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34" y="2475069"/>
            <a:ext cx="957687" cy="95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406" y="4810760"/>
            <a:ext cx="1654521" cy="116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34" y="4974606"/>
            <a:ext cx="957687" cy="95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t0ph3r\Documents\CS 4700\assets\Chrome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75" y="2953912"/>
            <a:ext cx="802653" cy="80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C:\Users\t0ph3r\Documents\CS 4700\assets\utorrent-replacement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77" y="5530952"/>
            <a:ext cx="802682" cy="80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993293" y="4097174"/>
            <a:ext cx="3292928" cy="580311"/>
            <a:chOff x="2688771" y="3145972"/>
            <a:chExt cx="5312228" cy="93617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6587718" y="4199550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11848" y="4199550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36985" y="4199549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23080" y="4199550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59406" y="4199548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691" y="4199547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828624" y="3675462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Queue</a:t>
            </a:r>
            <a:endParaRPr lang="en-US" dirty="0"/>
          </a:p>
        </p:txBody>
      </p:sp>
      <p:sp>
        <p:nvSpPr>
          <p:cNvPr id="3" name="Up Arrow 2"/>
          <p:cNvSpPr/>
          <p:nvPr/>
        </p:nvSpPr>
        <p:spPr>
          <a:xfrm rot="3504837">
            <a:off x="2090403" y="4418929"/>
            <a:ext cx="555218" cy="1327719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7582016">
            <a:off x="2277023" y="3072378"/>
            <a:ext cx="555218" cy="1327719"/>
          </a:xfrm>
          <a:prstGeom prst="upArrow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5"/>
          <p:cNvSpPr txBox="1">
            <a:spLocks/>
          </p:cNvSpPr>
          <p:nvPr/>
        </p:nvSpPr>
        <p:spPr>
          <a:xfrm>
            <a:off x="4318000" y="2133574"/>
            <a:ext cx="4677184" cy="15367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Large, long lived flows can dominate the queue</a:t>
            </a:r>
          </a:p>
          <a:p>
            <a:pPr lvl="1"/>
            <a:r>
              <a:rPr lang="en-US" dirty="0" smtClean="0"/>
              <a:t>Elephants vs. Mice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07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19" grpId="1" animBg="1"/>
      <p:bldP spid="20" grpId="0" animBg="1"/>
      <p:bldP spid="21" grpId="0" animBg="1"/>
      <p:bldP spid="3" grpId="0" animBg="1"/>
      <p:bldP spid="27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Port-Based Priority Queues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122003"/>
          </a:xfrm>
        </p:spPr>
        <p:txBody>
          <a:bodyPr/>
          <a:lstStyle/>
          <a:p>
            <a:r>
              <a:rPr lang="en-US" dirty="0" smtClean="0"/>
              <a:t>Port-based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/>
            <a:r>
              <a:rPr lang="en-US" dirty="0" smtClean="0"/>
              <a:t>Very common in home routers</a:t>
            </a:r>
            <a:endParaRPr lang="en-US" dirty="0"/>
          </a:p>
        </p:txBody>
      </p:sp>
      <p:pic>
        <p:nvPicPr>
          <p:cNvPr id="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34" y="2906869"/>
            <a:ext cx="957687" cy="95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441" y="5445760"/>
            <a:ext cx="1654521" cy="116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34" y="5406406"/>
            <a:ext cx="957687" cy="95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t0ph3r\Documents\CS 4700\assets\Chrome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75" y="3385712"/>
            <a:ext cx="802653" cy="80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C:\Users\t0ph3r\Documents\CS 4700\assets\utorrent-replacement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77" y="5962752"/>
            <a:ext cx="802682" cy="80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4759887" y="3435666"/>
            <a:ext cx="3292928" cy="580311"/>
            <a:chOff x="2688771" y="3145972"/>
            <a:chExt cx="5312228" cy="936172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7328397" y="3538042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46756" y="2975373"/>
            <a:ext cx="4553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High Priority Queue (Port 22, 25, 80, 110)</a:t>
            </a:r>
            <a:endParaRPr lang="en-US" dirty="0"/>
          </a:p>
        </p:txBody>
      </p:sp>
      <p:sp>
        <p:nvSpPr>
          <p:cNvPr id="21" name="Up Arrow 20"/>
          <p:cNvSpPr/>
          <p:nvPr/>
        </p:nvSpPr>
        <p:spPr>
          <a:xfrm rot="4338367">
            <a:off x="2294679" y="4902494"/>
            <a:ext cx="555218" cy="1327719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6258126">
            <a:off x="2518323" y="2929181"/>
            <a:ext cx="555218" cy="1327719"/>
          </a:xfrm>
          <a:prstGeom prst="upArrow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805685" y="4809954"/>
            <a:ext cx="3292928" cy="580311"/>
            <a:chOff x="2688771" y="3145972"/>
            <a:chExt cx="5312228" cy="936172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7400110" y="4912330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724240" y="4912330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049377" y="4912329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653534" y="3538041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371798" y="4912328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99083" y="4912327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37550" y="4320160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Low Priority Queue (all other ports)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3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1" grpId="0" animBg="1"/>
      <p:bldP spid="22" grpId="0" animBg="1"/>
      <p:bldP spid="27" grpId="0" animBg="1"/>
      <p:bldP spid="27" grpId="1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at Internet Scale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Priority queues at the edge of the network help</a:t>
            </a:r>
          </a:p>
          <a:p>
            <a:pPr lvl="1"/>
            <a:r>
              <a:rPr lang="en-US" dirty="0" smtClean="0"/>
              <a:t>… but what about </a:t>
            </a:r>
            <a:r>
              <a:rPr lang="en-US" dirty="0" err="1" smtClean="0"/>
              <a:t>QoS</a:t>
            </a:r>
            <a:r>
              <a:rPr lang="en-US" dirty="0" smtClean="0"/>
              <a:t> across the entire Internet?</a:t>
            </a:r>
            <a:endParaRPr lang="en-US" dirty="0"/>
          </a:p>
          <a:p>
            <a:r>
              <a:rPr lang="en-US" dirty="0" smtClean="0"/>
              <a:t>Popular area of research in the 1990’s</a:t>
            </a:r>
          </a:p>
          <a:p>
            <a:pPr lvl="1"/>
            <a:r>
              <a:rPr lang="en-US" dirty="0" smtClean="0"/>
              <a:t>Differentiated Service (</a:t>
            </a:r>
            <a:r>
              <a:rPr lang="en-US" dirty="0" err="1" smtClean="0"/>
              <a:t>DiffServ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Class-based traffic management mechanism</a:t>
            </a:r>
          </a:p>
          <a:p>
            <a:pPr lvl="2"/>
            <a:r>
              <a:rPr lang="en-US" dirty="0" smtClean="0"/>
              <a:t>Coarse grain control</a:t>
            </a:r>
          </a:p>
          <a:p>
            <a:pPr lvl="2"/>
            <a:r>
              <a:rPr lang="en-US" dirty="0" smtClean="0"/>
              <a:t>Relative performance improvements / lower overhead</a:t>
            </a:r>
          </a:p>
          <a:p>
            <a:pPr lvl="1"/>
            <a:r>
              <a:rPr lang="en-US" dirty="0" smtClean="0"/>
              <a:t>Integrated Service (</a:t>
            </a:r>
            <a:r>
              <a:rPr lang="en-US" dirty="0" err="1" smtClean="0"/>
              <a:t>IntServ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Flow-based traffic management mechanism</a:t>
            </a:r>
          </a:p>
          <a:p>
            <a:pPr lvl="2"/>
            <a:r>
              <a:rPr lang="en-US" dirty="0" smtClean="0"/>
              <a:t>Fine grained control</a:t>
            </a:r>
          </a:p>
          <a:p>
            <a:pPr lvl="2"/>
            <a:r>
              <a:rPr lang="en-US" dirty="0" smtClean="0"/>
              <a:t>Guaranteed performance / high overhead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430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Differentiated Services (</a:t>
            </a:r>
            <a:r>
              <a:rPr lang="en-US" dirty="0" err="1" smtClean="0"/>
              <a:t>DiffServ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Goal: offer different levels of service to packets</a:t>
            </a:r>
          </a:p>
          <a:p>
            <a:pPr lvl="1"/>
            <a:r>
              <a:rPr lang="en-US" dirty="0" smtClean="0"/>
              <a:t>Organized around domains (ASs)</a:t>
            </a:r>
          </a:p>
          <a:p>
            <a:pPr lvl="1"/>
            <a:r>
              <a:rPr lang="en-US" dirty="0" smtClean="0"/>
              <a:t>Involves edge and core routers (sometimes hosts too)</a:t>
            </a:r>
          </a:p>
          <a:p>
            <a:r>
              <a:rPr lang="en-US" dirty="0" smtClean="0"/>
              <a:t>Edge routers</a:t>
            </a:r>
          </a:p>
          <a:p>
            <a:pPr lvl="1"/>
            <a:r>
              <a:rPr lang="en-US" dirty="0" smtClean="0"/>
              <a:t>Sort packets into classes (based on many factors)</a:t>
            </a:r>
          </a:p>
          <a:p>
            <a:pPr lvl="1"/>
            <a:r>
              <a:rPr lang="en-US" dirty="0"/>
              <a:t>Set bits (</a:t>
            </a:r>
            <a:r>
              <a:rPr lang="en-US" b="1" dirty="0" err="1"/>
              <a:t>D</a:t>
            </a:r>
            <a:r>
              <a:rPr lang="en-US" dirty="0" err="1"/>
              <a:t>iff</a:t>
            </a:r>
            <a:r>
              <a:rPr lang="en-US" b="1" dirty="0" err="1"/>
              <a:t>S</a:t>
            </a:r>
            <a:r>
              <a:rPr lang="en-US" dirty="0" err="1"/>
              <a:t>erv</a:t>
            </a:r>
            <a:r>
              <a:rPr lang="en-US" dirty="0"/>
              <a:t> </a:t>
            </a:r>
            <a:r>
              <a:rPr lang="en-US" b="1" dirty="0"/>
              <a:t>C</a:t>
            </a:r>
            <a:r>
              <a:rPr lang="en-US" dirty="0"/>
              <a:t>ode </a:t>
            </a:r>
            <a:r>
              <a:rPr lang="en-US" b="1" dirty="0"/>
              <a:t>P</a:t>
            </a:r>
            <a:r>
              <a:rPr lang="en-US" dirty="0"/>
              <a:t>oint) in packet headers</a:t>
            </a:r>
          </a:p>
          <a:p>
            <a:pPr lvl="1"/>
            <a:r>
              <a:rPr lang="en-US" dirty="0" smtClean="0"/>
              <a:t>Police/shape traffic</a:t>
            </a:r>
          </a:p>
          <a:p>
            <a:r>
              <a:rPr lang="en-US" dirty="0" smtClean="0"/>
              <a:t>Core Routers</a:t>
            </a:r>
          </a:p>
          <a:p>
            <a:pPr lvl="1"/>
            <a:r>
              <a:rPr lang="en-US" dirty="0" smtClean="0"/>
              <a:t>Handle per-hop packet behavior based on DSCP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58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86775</TotalTime>
  <Words>1654</Words>
  <Application>Microsoft Macintosh PowerPoint</Application>
  <PresentationFormat>On-screen Show (4:3)</PresentationFormat>
  <Paragraphs>311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Median</vt:lpstr>
      <vt:lpstr>CS 4700 / CS 5700 Network Fundamentals</vt:lpstr>
      <vt:lpstr>Motivation</vt:lpstr>
      <vt:lpstr>Three Relevant Factors</vt:lpstr>
      <vt:lpstr>QoS: Quality of Service</vt:lpstr>
      <vt:lpstr>Outline</vt:lpstr>
      <vt:lpstr>The Problem at the Edge</vt:lpstr>
      <vt:lpstr>Port-Based Priority Queues</vt:lpstr>
      <vt:lpstr>QoS at Internet Scale</vt:lpstr>
      <vt:lpstr>Differentiated Services (DiffServ)</vt:lpstr>
      <vt:lpstr>IP Header, Revisited</vt:lpstr>
      <vt:lpstr>DiffServ at a High-Level</vt:lpstr>
      <vt:lpstr>Per-Hop Behavior</vt:lpstr>
      <vt:lpstr>How do we Classify Packets?</vt:lpstr>
      <vt:lpstr>Traffic Policing/Shaping</vt:lpstr>
      <vt:lpstr>Leaky Buckets</vt:lpstr>
      <vt:lpstr>Bucket Parameters, Intuitively</vt:lpstr>
      <vt:lpstr>Advantages of DiffServ</vt:lpstr>
      <vt:lpstr>Disadvantages of DiffServ</vt:lpstr>
      <vt:lpstr>Outline</vt:lpstr>
      <vt:lpstr>From Relative to Absolute Service</vt:lpstr>
      <vt:lpstr>Inter-Domain Premium DiffServ</vt:lpstr>
      <vt:lpstr>Philosophical Battle</vt:lpstr>
      <vt:lpstr>High-Level IntServ Design</vt:lpstr>
      <vt:lpstr>Requirements for IntServ</vt:lpstr>
      <vt:lpstr>RSVP Reservation Protocol</vt:lpstr>
      <vt:lpstr>RSVP Example</vt:lpstr>
      <vt:lpstr>IntServ Summary</vt:lpstr>
      <vt:lpstr>QoS on the Internet Today</vt:lpstr>
      <vt:lpstr>QoS is Controversial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David Choffnes</cp:lastModifiedBy>
  <cp:revision>831</cp:revision>
  <cp:lastPrinted>2012-08-22T04:00:45Z</cp:lastPrinted>
  <dcterms:created xsi:type="dcterms:W3CDTF">2012-01-03T02:22:46Z</dcterms:created>
  <dcterms:modified xsi:type="dcterms:W3CDTF">2015-03-31T16:06:23Z</dcterms:modified>
</cp:coreProperties>
</file>